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Default Extension="wmf" ContentType="image/x-w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charts/chart2.xml" ContentType="application/vnd.openxmlformats-officedocument.drawingml.chart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1"/>
  </p:notesMasterIdLst>
  <p:sldIdLst>
    <p:sldId id="256" r:id="rId2"/>
    <p:sldId id="350" r:id="rId3"/>
    <p:sldId id="394" r:id="rId4"/>
    <p:sldId id="352" r:id="rId5"/>
    <p:sldId id="353" r:id="rId6"/>
    <p:sldId id="354" r:id="rId7"/>
    <p:sldId id="355" r:id="rId8"/>
    <p:sldId id="356" r:id="rId9"/>
    <p:sldId id="357" r:id="rId10"/>
    <p:sldId id="358" r:id="rId11"/>
    <p:sldId id="359" r:id="rId12"/>
    <p:sldId id="360" r:id="rId13"/>
    <p:sldId id="361" r:id="rId14"/>
    <p:sldId id="362" r:id="rId15"/>
    <p:sldId id="363" r:id="rId16"/>
    <p:sldId id="364" r:id="rId17"/>
    <p:sldId id="365" r:id="rId18"/>
    <p:sldId id="366" r:id="rId19"/>
    <p:sldId id="367" r:id="rId20"/>
    <p:sldId id="368" r:id="rId21"/>
    <p:sldId id="369" r:id="rId22"/>
    <p:sldId id="370" r:id="rId23"/>
    <p:sldId id="371" r:id="rId24"/>
    <p:sldId id="372" r:id="rId25"/>
    <p:sldId id="373" r:id="rId26"/>
    <p:sldId id="374" r:id="rId27"/>
    <p:sldId id="375" r:id="rId28"/>
    <p:sldId id="376" r:id="rId29"/>
    <p:sldId id="377" r:id="rId30"/>
    <p:sldId id="378" r:id="rId31"/>
    <p:sldId id="379" r:id="rId32"/>
    <p:sldId id="380" r:id="rId33"/>
    <p:sldId id="381" r:id="rId34"/>
    <p:sldId id="382" r:id="rId35"/>
    <p:sldId id="383" r:id="rId36"/>
    <p:sldId id="384" r:id="rId37"/>
    <p:sldId id="386" r:id="rId38"/>
    <p:sldId id="385" r:id="rId39"/>
    <p:sldId id="393" r:id="rId40"/>
    <p:sldId id="391" r:id="rId41"/>
    <p:sldId id="390" r:id="rId42"/>
    <p:sldId id="389" r:id="rId43"/>
    <p:sldId id="388" r:id="rId44"/>
    <p:sldId id="387" r:id="rId45"/>
    <p:sldId id="349" r:id="rId46"/>
    <p:sldId id="397" r:id="rId47"/>
    <p:sldId id="398" r:id="rId48"/>
    <p:sldId id="395" r:id="rId49"/>
    <p:sldId id="346" r:id="rId5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503E"/>
    <a:srgbClr val="B00000"/>
    <a:srgbClr val="244270"/>
    <a:srgbClr val="FFFFCC"/>
    <a:srgbClr val="EAEAEA"/>
    <a:srgbClr val="FFFFFF"/>
    <a:srgbClr val="FFFF99"/>
    <a:srgbClr val="FFFF00"/>
    <a:srgbClr val="DDDDDD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251" autoAdjust="0"/>
    <p:restoredTop sz="86345" autoAdjust="0"/>
  </p:normalViewPr>
  <p:slideViewPr>
    <p:cSldViewPr snapToGrid="0">
      <p:cViewPr varScale="1">
        <p:scale>
          <a:sx n="108" d="100"/>
          <a:sy n="108" d="100"/>
        </p:scale>
        <p:origin x="2008" y="19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19368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50" Type="http://schemas.openxmlformats.org/officeDocument/2006/relationships/slide" Target="slides/slide49.xml"/><Relationship Id="rId51" Type="http://schemas.openxmlformats.org/officeDocument/2006/relationships/notesMaster" Target="notesMasters/notesMaster1.xml"/><Relationship Id="rId52" Type="http://schemas.openxmlformats.org/officeDocument/2006/relationships/presProps" Target="presProps.xml"/><Relationship Id="rId53" Type="http://schemas.openxmlformats.org/officeDocument/2006/relationships/viewProps" Target="viewProps.xml"/><Relationship Id="rId54" Type="http://schemas.openxmlformats.org/officeDocument/2006/relationships/theme" Target="theme/theme1.xml"/><Relationship Id="rId55" Type="http://schemas.openxmlformats.org/officeDocument/2006/relationships/tableStyles" Target="tableStyles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slide" Target="slides/slide4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jcole:Documents:AIPL:Health:Genetic%20Improvement%20of%20Lowly%20Heritable%20Traits%20-%20Figure%201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/M:\GRW\GRAPHICS\genotype%20counts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0"/>
    <c:plotArea>
      <c:layout>
        <c:manualLayout>
          <c:layoutTarget val="inner"/>
          <c:xMode val="edge"/>
          <c:yMode val="edge"/>
          <c:x val="0.206456925981106"/>
          <c:y val="0.00575303102383665"/>
          <c:w val="0.645162284391886"/>
          <c:h val="0.915309507927109"/>
        </c:manualLayout>
      </c:layout>
      <c:barChart>
        <c:barDir val="bar"/>
        <c:grouping val="percentStacked"/>
        <c:varyColors val="0"/>
        <c:ser>
          <c:idx val="0"/>
          <c:order val="0"/>
          <c:tx>
            <c:strRef>
              <c:f>Indices!$B$46</c:f>
              <c:strCache>
                <c:ptCount val="1"/>
                <c:pt idx="0">
                  <c:v>Protein (kg)</c:v>
                </c:pt>
              </c:strCache>
            </c:strRef>
          </c:tx>
          <c:spPr>
            <a:solidFill>
              <a:srgbClr val="C00000"/>
            </a:solidFill>
            <a:ln w="6350">
              <a:solidFill>
                <a:srgbClr val="C00000"/>
              </a:solidFill>
            </a:ln>
            <a:effectLst/>
          </c:spPr>
          <c:invertIfNegative val="0"/>
          <c:cat>
            <c:strRef>
              <c:f>Indices!$A$47:$A$64</c:f>
              <c:strCache>
                <c:ptCount val="18"/>
                <c:pt idx="0">
                  <c:v>Australia - APR</c:v>
                </c:pt>
                <c:pt idx="1">
                  <c:v>Belgium (Walloon) - V€G</c:v>
                </c:pt>
                <c:pt idx="2">
                  <c:v>Canada - LPI</c:v>
                </c:pt>
                <c:pt idx="3">
                  <c:v>France - ISU</c:v>
                </c:pt>
                <c:pt idx="4">
                  <c:v>Germany - RZG</c:v>
                </c:pt>
                <c:pt idx="5">
                  <c:v>Great Britain - PLI</c:v>
                </c:pt>
                <c:pt idx="6">
                  <c:v>Ireland - EBI</c:v>
                </c:pt>
                <c:pt idx="7">
                  <c:v>Israel - PD11</c:v>
                </c:pt>
                <c:pt idx="8">
                  <c:v>Italy - PFT</c:v>
                </c:pt>
                <c:pt idx="9">
                  <c:v>Japan - NTP</c:v>
                </c:pt>
                <c:pt idx="10">
                  <c:v>Netherlands - NVI</c:v>
                </c:pt>
                <c:pt idx="11">
                  <c:v>New Zealand - BW</c:v>
                </c:pt>
                <c:pt idx="12">
                  <c:v>Nordic Countries - TMI</c:v>
                </c:pt>
                <c:pt idx="13">
                  <c:v>South Africa - BVI</c:v>
                </c:pt>
                <c:pt idx="14">
                  <c:v>Spain - ICO</c:v>
                </c:pt>
                <c:pt idx="15">
                  <c:v>Switzerland - ISEL</c:v>
                </c:pt>
                <c:pt idx="16">
                  <c:v>United States - NM$</c:v>
                </c:pt>
                <c:pt idx="17">
                  <c:v>United States - TPI</c:v>
                </c:pt>
              </c:strCache>
            </c:strRef>
          </c:cat>
          <c:val>
            <c:numRef>
              <c:f>Indices!$B$47:$B$64</c:f>
              <c:numCache>
                <c:formatCode>0%</c:formatCode>
                <c:ptCount val="18"/>
                <c:pt idx="0">
                  <c:v>0.28</c:v>
                </c:pt>
                <c:pt idx="1">
                  <c:v>0.29</c:v>
                </c:pt>
                <c:pt idx="2">
                  <c:v>0.310000000000001</c:v>
                </c:pt>
                <c:pt idx="3">
                  <c:v>0.4</c:v>
                </c:pt>
                <c:pt idx="4">
                  <c:v>0.36</c:v>
                </c:pt>
                <c:pt idx="5">
                  <c:v>0.22</c:v>
                </c:pt>
                <c:pt idx="6">
                  <c:v>0.21</c:v>
                </c:pt>
                <c:pt idx="7">
                  <c:v>0.42</c:v>
                </c:pt>
                <c:pt idx="8">
                  <c:v>0.390000000000001</c:v>
                </c:pt>
                <c:pt idx="9">
                  <c:v>0.53</c:v>
                </c:pt>
                <c:pt idx="10">
                  <c:v>0.14</c:v>
                </c:pt>
                <c:pt idx="11">
                  <c:v>0.4</c:v>
                </c:pt>
                <c:pt idx="12">
                  <c:v>0.21</c:v>
                </c:pt>
                <c:pt idx="13">
                  <c:v>0.26</c:v>
                </c:pt>
                <c:pt idx="14">
                  <c:v>0.3</c:v>
                </c:pt>
                <c:pt idx="15">
                  <c:v>0.34</c:v>
                </c:pt>
                <c:pt idx="16">
                  <c:v>0.16</c:v>
                </c:pt>
                <c:pt idx="17">
                  <c:v>0.27</c:v>
                </c:pt>
              </c:numCache>
            </c:numRef>
          </c:val>
        </c:ser>
        <c:ser>
          <c:idx val="1"/>
          <c:order val="1"/>
          <c:tx>
            <c:strRef>
              <c:f>Indices!$C$46</c:f>
              <c:strCache>
                <c:ptCount val="1"/>
                <c:pt idx="0">
                  <c:v>Fat (kg)</c:v>
                </c:pt>
              </c:strCache>
            </c:strRef>
          </c:tx>
          <c:spPr>
            <a:solidFill>
              <a:srgbClr val="FFCC00"/>
            </a:solidFill>
            <a:ln w="6350">
              <a:solidFill>
                <a:srgbClr val="FFCC00"/>
              </a:solidFill>
            </a:ln>
            <a:effectLst/>
          </c:spPr>
          <c:invertIfNegative val="0"/>
          <c:cat>
            <c:strRef>
              <c:f>Indices!$A$47:$A$64</c:f>
              <c:strCache>
                <c:ptCount val="18"/>
                <c:pt idx="0">
                  <c:v>Australia - APR</c:v>
                </c:pt>
                <c:pt idx="1">
                  <c:v>Belgium (Walloon) - V€G</c:v>
                </c:pt>
                <c:pt idx="2">
                  <c:v>Canada - LPI</c:v>
                </c:pt>
                <c:pt idx="3">
                  <c:v>France - ISU</c:v>
                </c:pt>
                <c:pt idx="4">
                  <c:v>Germany - RZG</c:v>
                </c:pt>
                <c:pt idx="5">
                  <c:v>Great Britain - PLI</c:v>
                </c:pt>
                <c:pt idx="6">
                  <c:v>Ireland - EBI</c:v>
                </c:pt>
                <c:pt idx="7">
                  <c:v>Israel - PD11</c:v>
                </c:pt>
                <c:pt idx="8">
                  <c:v>Italy - PFT</c:v>
                </c:pt>
                <c:pt idx="9">
                  <c:v>Japan - NTP</c:v>
                </c:pt>
                <c:pt idx="10">
                  <c:v>Netherlands - NVI</c:v>
                </c:pt>
                <c:pt idx="11">
                  <c:v>New Zealand - BW</c:v>
                </c:pt>
                <c:pt idx="12">
                  <c:v>Nordic Countries - TMI</c:v>
                </c:pt>
                <c:pt idx="13">
                  <c:v>South Africa - BVI</c:v>
                </c:pt>
                <c:pt idx="14">
                  <c:v>Spain - ICO</c:v>
                </c:pt>
                <c:pt idx="15">
                  <c:v>Switzerland - ISEL</c:v>
                </c:pt>
                <c:pt idx="16">
                  <c:v>United States - NM$</c:v>
                </c:pt>
                <c:pt idx="17">
                  <c:v>United States - TPI</c:v>
                </c:pt>
              </c:strCache>
            </c:strRef>
          </c:cat>
          <c:val>
            <c:numRef>
              <c:f>Indices!$C$47:$C$64</c:f>
              <c:numCache>
                <c:formatCode>0%</c:formatCode>
                <c:ptCount val="18"/>
                <c:pt idx="0">
                  <c:v>0.07</c:v>
                </c:pt>
                <c:pt idx="1">
                  <c:v>0.09</c:v>
                </c:pt>
                <c:pt idx="2">
                  <c:v>0.2</c:v>
                </c:pt>
                <c:pt idx="3">
                  <c:v>0.1</c:v>
                </c:pt>
                <c:pt idx="4">
                  <c:v>0.09</c:v>
                </c:pt>
                <c:pt idx="5">
                  <c:v>0.12</c:v>
                </c:pt>
                <c:pt idx="6">
                  <c:v>0.04</c:v>
                </c:pt>
                <c:pt idx="7">
                  <c:v>0.15</c:v>
                </c:pt>
                <c:pt idx="8">
                  <c:v>0.02</c:v>
                </c:pt>
                <c:pt idx="9">
                  <c:v>0.19</c:v>
                </c:pt>
                <c:pt idx="10">
                  <c:v>0.09</c:v>
                </c:pt>
                <c:pt idx="11">
                  <c:v>0.12</c:v>
                </c:pt>
                <c:pt idx="12">
                  <c:v>0.05</c:v>
                </c:pt>
                <c:pt idx="13">
                  <c:v>0.26</c:v>
                </c:pt>
                <c:pt idx="14">
                  <c:v>0.05</c:v>
                </c:pt>
                <c:pt idx="15">
                  <c:v>0.11</c:v>
                </c:pt>
                <c:pt idx="16">
                  <c:v>0.19</c:v>
                </c:pt>
                <c:pt idx="17">
                  <c:v>0.16</c:v>
                </c:pt>
              </c:numCache>
            </c:numRef>
          </c:val>
        </c:ser>
        <c:ser>
          <c:idx val="2"/>
          <c:order val="2"/>
          <c:tx>
            <c:strRef>
              <c:f>Indices!$D$46</c:f>
              <c:strCache>
                <c:ptCount val="1"/>
                <c:pt idx="0">
                  <c:v>Milk (kg)</c:v>
                </c:pt>
              </c:strCache>
            </c:strRef>
          </c:tx>
          <c:spPr>
            <a:solidFill>
              <a:srgbClr val="006600"/>
            </a:solidFill>
            <a:ln w="6350">
              <a:solidFill>
                <a:srgbClr val="006600"/>
              </a:solidFill>
            </a:ln>
            <a:effectLst/>
          </c:spPr>
          <c:invertIfNegative val="0"/>
          <c:cat>
            <c:strRef>
              <c:f>Indices!$A$47:$A$64</c:f>
              <c:strCache>
                <c:ptCount val="18"/>
                <c:pt idx="0">
                  <c:v>Australia - APR</c:v>
                </c:pt>
                <c:pt idx="1">
                  <c:v>Belgium (Walloon) - V€G</c:v>
                </c:pt>
                <c:pt idx="2">
                  <c:v>Canada - LPI</c:v>
                </c:pt>
                <c:pt idx="3">
                  <c:v>France - ISU</c:v>
                </c:pt>
                <c:pt idx="4">
                  <c:v>Germany - RZG</c:v>
                </c:pt>
                <c:pt idx="5">
                  <c:v>Great Britain - PLI</c:v>
                </c:pt>
                <c:pt idx="6">
                  <c:v>Ireland - EBI</c:v>
                </c:pt>
                <c:pt idx="7">
                  <c:v>Israel - PD11</c:v>
                </c:pt>
                <c:pt idx="8">
                  <c:v>Italy - PFT</c:v>
                </c:pt>
                <c:pt idx="9">
                  <c:v>Japan - NTP</c:v>
                </c:pt>
                <c:pt idx="10">
                  <c:v>Netherlands - NVI</c:v>
                </c:pt>
                <c:pt idx="11">
                  <c:v>New Zealand - BW</c:v>
                </c:pt>
                <c:pt idx="12">
                  <c:v>Nordic Countries - TMI</c:v>
                </c:pt>
                <c:pt idx="13">
                  <c:v>South Africa - BVI</c:v>
                </c:pt>
                <c:pt idx="14">
                  <c:v>Spain - ICO</c:v>
                </c:pt>
                <c:pt idx="15">
                  <c:v>Switzerland - ISEL</c:v>
                </c:pt>
                <c:pt idx="16">
                  <c:v>United States - NM$</c:v>
                </c:pt>
                <c:pt idx="17">
                  <c:v>United States - TPI</c:v>
                </c:pt>
              </c:strCache>
            </c:strRef>
          </c:cat>
          <c:val>
            <c:numRef>
              <c:f>Indices!$D$47:$D$64</c:f>
              <c:numCache>
                <c:formatCode>0%</c:formatCode>
                <c:ptCount val="18"/>
                <c:pt idx="0">
                  <c:v>0.12</c:v>
                </c:pt>
                <c:pt idx="1">
                  <c:v>0.1</c:v>
                </c:pt>
                <c:pt idx="5">
                  <c:v>0.11</c:v>
                </c:pt>
                <c:pt idx="6">
                  <c:v>0.1</c:v>
                </c:pt>
                <c:pt idx="8">
                  <c:v>0.0800000000000001</c:v>
                </c:pt>
                <c:pt idx="10">
                  <c:v>0.03</c:v>
                </c:pt>
                <c:pt idx="11">
                  <c:v>0.15</c:v>
                </c:pt>
                <c:pt idx="12">
                  <c:v>0.05</c:v>
                </c:pt>
                <c:pt idx="14">
                  <c:v>0.22</c:v>
                </c:pt>
              </c:numCache>
            </c:numRef>
          </c:val>
        </c:ser>
        <c:ser>
          <c:idx val="3"/>
          <c:order val="3"/>
          <c:tx>
            <c:strRef>
              <c:f>Indices!$E$46</c:f>
              <c:strCache>
                <c:ptCount val="1"/>
                <c:pt idx="0">
                  <c:v>Type</c:v>
                </c:pt>
              </c:strCache>
            </c:strRef>
          </c:tx>
          <c:spPr>
            <a:solidFill>
              <a:srgbClr val="9933FF"/>
            </a:solidFill>
            <a:ln w="6350">
              <a:solidFill>
                <a:srgbClr val="9933FF"/>
              </a:solidFill>
            </a:ln>
            <a:effectLst/>
          </c:spPr>
          <c:invertIfNegative val="0"/>
          <c:cat>
            <c:strRef>
              <c:f>Indices!$A$47:$A$64</c:f>
              <c:strCache>
                <c:ptCount val="18"/>
                <c:pt idx="0">
                  <c:v>Australia - APR</c:v>
                </c:pt>
                <c:pt idx="1">
                  <c:v>Belgium (Walloon) - V€G</c:v>
                </c:pt>
                <c:pt idx="2">
                  <c:v>Canada - LPI</c:v>
                </c:pt>
                <c:pt idx="3">
                  <c:v>France - ISU</c:v>
                </c:pt>
                <c:pt idx="4">
                  <c:v>Germany - RZG</c:v>
                </c:pt>
                <c:pt idx="5">
                  <c:v>Great Britain - PLI</c:v>
                </c:pt>
                <c:pt idx="6">
                  <c:v>Ireland - EBI</c:v>
                </c:pt>
                <c:pt idx="7">
                  <c:v>Israel - PD11</c:v>
                </c:pt>
                <c:pt idx="8">
                  <c:v>Italy - PFT</c:v>
                </c:pt>
                <c:pt idx="9">
                  <c:v>Japan - NTP</c:v>
                </c:pt>
                <c:pt idx="10">
                  <c:v>Netherlands - NVI</c:v>
                </c:pt>
                <c:pt idx="11">
                  <c:v>New Zealand - BW</c:v>
                </c:pt>
                <c:pt idx="12">
                  <c:v>Nordic Countries - TMI</c:v>
                </c:pt>
                <c:pt idx="13">
                  <c:v>South Africa - BVI</c:v>
                </c:pt>
                <c:pt idx="14">
                  <c:v>Spain - ICO</c:v>
                </c:pt>
                <c:pt idx="15">
                  <c:v>Switzerland - ISEL</c:v>
                </c:pt>
                <c:pt idx="16">
                  <c:v>United States - NM$</c:v>
                </c:pt>
                <c:pt idx="17">
                  <c:v>United States - TPI</c:v>
                </c:pt>
              </c:strCache>
            </c:strRef>
          </c:cat>
          <c:val>
            <c:numRef>
              <c:f>Indices!$E$47:$E$64</c:f>
              <c:numCache>
                <c:formatCode>0%</c:formatCode>
                <c:ptCount val="18"/>
                <c:pt idx="1">
                  <c:v>0.24</c:v>
                </c:pt>
                <c:pt idx="2">
                  <c:v>0.27</c:v>
                </c:pt>
                <c:pt idx="3">
                  <c:v>0.13</c:v>
                </c:pt>
                <c:pt idx="4">
                  <c:v>0.15</c:v>
                </c:pt>
                <c:pt idx="5">
                  <c:v>0.04</c:v>
                </c:pt>
                <c:pt idx="8">
                  <c:v>0.23</c:v>
                </c:pt>
                <c:pt idx="9">
                  <c:v>0.24</c:v>
                </c:pt>
                <c:pt idx="10">
                  <c:v>0.28</c:v>
                </c:pt>
                <c:pt idx="12">
                  <c:v>0.11</c:v>
                </c:pt>
                <c:pt idx="13">
                  <c:v>0.45</c:v>
                </c:pt>
                <c:pt idx="14">
                  <c:v>0.29</c:v>
                </c:pt>
                <c:pt idx="15">
                  <c:v>0.2</c:v>
                </c:pt>
                <c:pt idx="16">
                  <c:v>0.17</c:v>
                </c:pt>
                <c:pt idx="17">
                  <c:v>0.29</c:v>
                </c:pt>
              </c:numCache>
            </c:numRef>
          </c:val>
        </c:ser>
        <c:ser>
          <c:idx val="4"/>
          <c:order val="4"/>
          <c:tx>
            <c:strRef>
              <c:f>Indices!$F$46</c:f>
              <c:strCache>
                <c:ptCount val="1"/>
                <c:pt idx="0">
                  <c:v>Longevity</c:v>
                </c:pt>
              </c:strCache>
            </c:strRef>
          </c:tx>
          <c:spPr>
            <a:solidFill>
              <a:srgbClr val="0099FF"/>
            </a:solidFill>
            <a:ln w="6350">
              <a:solidFill>
                <a:srgbClr val="0099FF"/>
              </a:solidFill>
            </a:ln>
            <a:effectLst/>
          </c:spPr>
          <c:invertIfNegative val="0"/>
          <c:cat>
            <c:strRef>
              <c:f>Indices!$A$47:$A$64</c:f>
              <c:strCache>
                <c:ptCount val="18"/>
                <c:pt idx="0">
                  <c:v>Australia - APR</c:v>
                </c:pt>
                <c:pt idx="1">
                  <c:v>Belgium (Walloon) - V€G</c:v>
                </c:pt>
                <c:pt idx="2">
                  <c:v>Canada - LPI</c:v>
                </c:pt>
                <c:pt idx="3">
                  <c:v>France - ISU</c:v>
                </c:pt>
                <c:pt idx="4">
                  <c:v>Germany - RZG</c:v>
                </c:pt>
                <c:pt idx="5">
                  <c:v>Great Britain - PLI</c:v>
                </c:pt>
                <c:pt idx="6">
                  <c:v>Ireland - EBI</c:v>
                </c:pt>
                <c:pt idx="7">
                  <c:v>Israel - PD11</c:v>
                </c:pt>
                <c:pt idx="8">
                  <c:v>Italy - PFT</c:v>
                </c:pt>
                <c:pt idx="9">
                  <c:v>Japan - NTP</c:v>
                </c:pt>
                <c:pt idx="10">
                  <c:v>Netherlands - NVI</c:v>
                </c:pt>
                <c:pt idx="11">
                  <c:v>New Zealand - BW</c:v>
                </c:pt>
                <c:pt idx="12">
                  <c:v>Nordic Countries - TMI</c:v>
                </c:pt>
                <c:pt idx="13">
                  <c:v>South Africa - BVI</c:v>
                </c:pt>
                <c:pt idx="14">
                  <c:v>Spain - ICO</c:v>
                </c:pt>
                <c:pt idx="15">
                  <c:v>Switzerland - ISEL</c:v>
                </c:pt>
                <c:pt idx="16">
                  <c:v>United States - NM$</c:v>
                </c:pt>
                <c:pt idx="17">
                  <c:v>United States - TPI</c:v>
                </c:pt>
              </c:strCache>
            </c:strRef>
          </c:cat>
          <c:val>
            <c:numRef>
              <c:f>Indices!$F$47:$F$64</c:f>
              <c:numCache>
                <c:formatCode>0%</c:formatCode>
                <c:ptCount val="18"/>
                <c:pt idx="0">
                  <c:v>0.17</c:v>
                </c:pt>
                <c:pt idx="1">
                  <c:v>0.23</c:v>
                </c:pt>
                <c:pt idx="2">
                  <c:v>0.07</c:v>
                </c:pt>
                <c:pt idx="3">
                  <c:v>0.13</c:v>
                </c:pt>
                <c:pt idx="4">
                  <c:v>0.2</c:v>
                </c:pt>
                <c:pt idx="5">
                  <c:v>0.21</c:v>
                </c:pt>
                <c:pt idx="6">
                  <c:v>0.0800000000000001</c:v>
                </c:pt>
                <c:pt idx="7">
                  <c:v>0.0800000000000001</c:v>
                </c:pt>
                <c:pt idx="8">
                  <c:v>0.0800000000000001</c:v>
                </c:pt>
                <c:pt idx="10">
                  <c:v>0.11</c:v>
                </c:pt>
                <c:pt idx="11">
                  <c:v>0.06</c:v>
                </c:pt>
                <c:pt idx="12">
                  <c:v>0.05</c:v>
                </c:pt>
                <c:pt idx="14">
                  <c:v>0.0800000000000001</c:v>
                </c:pt>
                <c:pt idx="15">
                  <c:v>0.1</c:v>
                </c:pt>
                <c:pt idx="16">
                  <c:v>0.22</c:v>
                </c:pt>
                <c:pt idx="17">
                  <c:v>0.09</c:v>
                </c:pt>
              </c:numCache>
            </c:numRef>
          </c:val>
        </c:ser>
        <c:ser>
          <c:idx val="5"/>
          <c:order val="5"/>
          <c:tx>
            <c:strRef>
              <c:f>Indices!$G$46</c:f>
              <c:strCache>
                <c:ptCount val="1"/>
                <c:pt idx="0">
                  <c:v>Udder Health</c:v>
                </c:pt>
              </c:strCache>
            </c:strRef>
          </c:tx>
          <c:spPr>
            <a:solidFill>
              <a:srgbClr val="000000"/>
            </a:solidFill>
            <a:ln w="6350">
              <a:solidFill>
                <a:srgbClr val="000000"/>
              </a:solidFill>
            </a:ln>
            <a:effectLst/>
          </c:spPr>
          <c:invertIfNegative val="0"/>
          <c:cat>
            <c:strRef>
              <c:f>Indices!$A$47:$A$64</c:f>
              <c:strCache>
                <c:ptCount val="18"/>
                <c:pt idx="0">
                  <c:v>Australia - APR</c:v>
                </c:pt>
                <c:pt idx="1">
                  <c:v>Belgium (Walloon) - V€G</c:v>
                </c:pt>
                <c:pt idx="2">
                  <c:v>Canada - LPI</c:v>
                </c:pt>
                <c:pt idx="3">
                  <c:v>France - ISU</c:v>
                </c:pt>
                <c:pt idx="4">
                  <c:v>Germany - RZG</c:v>
                </c:pt>
                <c:pt idx="5">
                  <c:v>Great Britain - PLI</c:v>
                </c:pt>
                <c:pt idx="6">
                  <c:v>Ireland - EBI</c:v>
                </c:pt>
                <c:pt idx="7">
                  <c:v>Israel - PD11</c:v>
                </c:pt>
                <c:pt idx="8">
                  <c:v>Italy - PFT</c:v>
                </c:pt>
                <c:pt idx="9">
                  <c:v>Japan - NTP</c:v>
                </c:pt>
                <c:pt idx="10">
                  <c:v>Netherlands - NVI</c:v>
                </c:pt>
                <c:pt idx="11">
                  <c:v>New Zealand - BW</c:v>
                </c:pt>
                <c:pt idx="12">
                  <c:v>Nordic Countries - TMI</c:v>
                </c:pt>
                <c:pt idx="13">
                  <c:v>South Africa - BVI</c:v>
                </c:pt>
                <c:pt idx="14">
                  <c:v>Spain - ICO</c:v>
                </c:pt>
                <c:pt idx="15">
                  <c:v>Switzerland - ISEL</c:v>
                </c:pt>
                <c:pt idx="16">
                  <c:v>United States - NM$</c:v>
                </c:pt>
                <c:pt idx="17">
                  <c:v>United States - TPI</c:v>
                </c:pt>
              </c:strCache>
            </c:strRef>
          </c:cat>
          <c:val>
            <c:numRef>
              <c:f>Indices!$G$47:$G$64</c:f>
              <c:numCache>
                <c:formatCode>0%</c:formatCode>
                <c:ptCount val="18"/>
                <c:pt idx="0">
                  <c:v>0.0800000000000001</c:v>
                </c:pt>
                <c:pt idx="1">
                  <c:v>0.05</c:v>
                </c:pt>
                <c:pt idx="2">
                  <c:v>0.05</c:v>
                </c:pt>
                <c:pt idx="3">
                  <c:v>0.13</c:v>
                </c:pt>
                <c:pt idx="4">
                  <c:v>0.07</c:v>
                </c:pt>
                <c:pt idx="5">
                  <c:v>0.11</c:v>
                </c:pt>
                <c:pt idx="6">
                  <c:v>0.03</c:v>
                </c:pt>
                <c:pt idx="7">
                  <c:v>0.13</c:v>
                </c:pt>
                <c:pt idx="8">
                  <c:v>0.1</c:v>
                </c:pt>
                <c:pt idx="9">
                  <c:v>0.04</c:v>
                </c:pt>
                <c:pt idx="10">
                  <c:v>0.14</c:v>
                </c:pt>
                <c:pt idx="11">
                  <c:v>0.07</c:v>
                </c:pt>
                <c:pt idx="12">
                  <c:v>0.17</c:v>
                </c:pt>
                <c:pt idx="13">
                  <c:v>0.03</c:v>
                </c:pt>
                <c:pt idx="14">
                  <c:v>0.03</c:v>
                </c:pt>
                <c:pt idx="15">
                  <c:v>0.0800000000000001</c:v>
                </c:pt>
                <c:pt idx="16">
                  <c:v>0.1</c:v>
                </c:pt>
                <c:pt idx="17">
                  <c:v>0.05</c:v>
                </c:pt>
              </c:numCache>
            </c:numRef>
          </c:val>
        </c:ser>
        <c:ser>
          <c:idx val="6"/>
          <c:order val="6"/>
          <c:tx>
            <c:strRef>
              <c:f>Indices!$H$46</c:f>
              <c:strCache>
                <c:ptCount val="1"/>
                <c:pt idx="0">
                  <c:v>Fertility</c:v>
                </c:pt>
              </c:strCache>
            </c:strRef>
          </c:tx>
          <c:spPr>
            <a:solidFill>
              <a:srgbClr val="FF9966"/>
            </a:solidFill>
            <a:ln w="6350">
              <a:solidFill>
                <a:srgbClr val="FF9966"/>
              </a:solidFill>
            </a:ln>
            <a:effectLst/>
          </c:spPr>
          <c:invertIfNegative val="0"/>
          <c:cat>
            <c:strRef>
              <c:f>Indices!$A$47:$A$64</c:f>
              <c:strCache>
                <c:ptCount val="18"/>
                <c:pt idx="0">
                  <c:v>Australia - APR</c:v>
                </c:pt>
                <c:pt idx="1">
                  <c:v>Belgium (Walloon) - V€G</c:v>
                </c:pt>
                <c:pt idx="2">
                  <c:v>Canada - LPI</c:v>
                </c:pt>
                <c:pt idx="3">
                  <c:v>France - ISU</c:v>
                </c:pt>
                <c:pt idx="4">
                  <c:v>Germany - RZG</c:v>
                </c:pt>
                <c:pt idx="5">
                  <c:v>Great Britain - PLI</c:v>
                </c:pt>
                <c:pt idx="6">
                  <c:v>Ireland - EBI</c:v>
                </c:pt>
                <c:pt idx="7">
                  <c:v>Israel - PD11</c:v>
                </c:pt>
                <c:pt idx="8">
                  <c:v>Italy - PFT</c:v>
                </c:pt>
                <c:pt idx="9">
                  <c:v>Japan - NTP</c:v>
                </c:pt>
                <c:pt idx="10">
                  <c:v>Netherlands - NVI</c:v>
                </c:pt>
                <c:pt idx="11">
                  <c:v>New Zealand - BW</c:v>
                </c:pt>
                <c:pt idx="12">
                  <c:v>Nordic Countries - TMI</c:v>
                </c:pt>
                <c:pt idx="13">
                  <c:v>South Africa - BVI</c:v>
                </c:pt>
                <c:pt idx="14">
                  <c:v>Spain - ICO</c:v>
                </c:pt>
                <c:pt idx="15">
                  <c:v>Switzerland - ISEL</c:v>
                </c:pt>
                <c:pt idx="16">
                  <c:v>United States - NM$</c:v>
                </c:pt>
                <c:pt idx="17">
                  <c:v>United States - TPI</c:v>
                </c:pt>
              </c:strCache>
            </c:strRef>
          </c:cat>
          <c:val>
            <c:numRef>
              <c:f>Indices!$H$47:$H$64</c:f>
              <c:numCache>
                <c:formatCode>General</c:formatCode>
                <c:ptCount val="18"/>
                <c:pt idx="0" formatCode="0%">
                  <c:v>0.19</c:v>
                </c:pt>
                <c:pt idx="2" formatCode="0%">
                  <c:v>0.1</c:v>
                </c:pt>
                <c:pt idx="3" formatCode="0%">
                  <c:v>0.13</c:v>
                </c:pt>
                <c:pt idx="4" formatCode="0%">
                  <c:v>0.1</c:v>
                </c:pt>
                <c:pt idx="5" formatCode="0%">
                  <c:v>0.19</c:v>
                </c:pt>
                <c:pt idx="6" formatCode="0%">
                  <c:v>0.25</c:v>
                </c:pt>
                <c:pt idx="7" formatCode="0%">
                  <c:v>0.16</c:v>
                </c:pt>
                <c:pt idx="8" formatCode="0%">
                  <c:v>0.1</c:v>
                </c:pt>
                <c:pt idx="10" formatCode="0%">
                  <c:v>0.14</c:v>
                </c:pt>
                <c:pt idx="11" formatCode="0%">
                  <c:v>0.0800000000000001</c:v>
                </c:pt>
                <c:pt idx="12" formatCode="0%">
                  <c:v>0.13</c:v>
                </c:pt>
                <c:pt idx="14" formatCode="0%">
                  <c:v>0.03</c:v>
                </c:pt>
                <c:pt idx="15" formatCode="0%">
                  <c:v>0.15</c:v>
                </c:pt>
                <c:pt idx="16" formatCode="0%">
                  <c:v>0.11</c:v>
                </c:pt>
                <c:pt idx="17" formatCode="0%">
                  <c:v>0.11</c:v>
                </c:pt>
              </c:numCache>
            </c:numRef>
          </c:val>
        </c:ser>
        <c:ser>
          <c:idx val="7"/>
          <c:order val="7"/>
          <c:tx>
            <c:strRef>
              <c:f>Indices!$I$46</c:f>
              <c:strCache>
                <c:ptCount val="1"/>
                <c:pt idx="0">
                  <c:v>Others</c:v>
                </c:pt>
              </c:strCache>
            </c:strRef>
          </c:tx>
          <c:spPr>
            <a:solidFill>
              <a:srgbClr val="993300"/>
            </a:solidFill>
            <a:ln w="6350">
              <a:solidFill>
                <a:srgbClr val="993300"/>
              </a:solidFill>
            </a:ln>
            <a:effectLst/>
          </c:spPr>
          <c:invertIfNegative val="0"/>
          <c:cat>
            <c:strRef>
              <c:f>Indices!$A$47:$A$64</c:f>
              <c:strCache>
                <c:ptCount val="18"/>
                <c:pt idx="0">
                  <c:v>Australia - APR</c:v>
                </c:pt>
                <c:pt idx="1">
                  <c:v>Belgium (Walloon) - V€G</c:v>
                </c:pt>
                <c:pt idx="2">
                  <c:v>Canada - LPI</c:v>
                </c:pt>
                <c:pt idx="3">
                  <c:v>France - ISU</c:v>
                </c:pt>
                <c:pt idx="4">
                  <c:v>Germany - RZG</c:v>
                </c:pt>
                <c:pt idx="5">
                  <c:v>Great Britain - PLI</c:v>
                </c:pt>
                <c:pt idx="6">
                  <c:v>Ireland - EBI</c:v>
                </c:pt>
                <c:pt idx="7">
                  <c:v>Israel - PD11</c:v>
                </c:pt>
                <c:pt idx="8">
                  <c:v>Italy - PFT</c:v>
                </c:pt>
                <c:pt idx="9">
                  <c:v>Japan - NTP</c:v>
                </c:pt>
                <c:pt idx="10">
                  <c:v>Netherlands - NVI</c:v>
                </c:pt>
                <c:pt idx="11">
                  <c:v>New Zealand - BW</c:v>
                </c:pt>
                <c:pt idx="12">
                  <c:v>Nordic Countries - TMI</c:v>
                </c:pt>
                <c:pt idx="13">
                  <c:v>South Africa - BVI</c:v>
                </c:pt>
                <c:pt idx="14">
                  <c:v>Spain - ICO</c:v>
                </c:pt>
                <c:pt idx="15">
                  <c:v>Switzerland - ISEL</c:v>
                </c:pt>
                <c:pt idx="16">
                  <c:v>United States - NM$</c:v>
                </c:pt>
                <c:pt idx="17">
                  <c:v>United States - TPI</c:v>
                </c:pt>
              </c:strCache>
            </c:strRef>
          </c:cat>
          <c:val>
            <c:numRef>
              <c:f>Indices!$I$47:$I$64</c:f>
              <c:numCache>
                <c:formatCode>General</c:formatCode>
                <c:ptCount val="18"/>
                <c:pt idx="0" formatCode="0%">
                  <c:v>0.1</c:v>
                </c:pt>
                <c:pt idx="4" formatCode="0%">
                  <c:v>0.03</c:v>
                </c:pt>
                <c:pt idx="6" formatCode="0%">
                  <c:v>0.29</c:v>
                </c:pt>
                <c:pt idx="7" formatCode="0%">
                  <c:v>0.06</c:v>
                </c:pt>
                <c:pt idx="10" formatCode="0%">
                  <c:v>0.05</c:v>
                </c:pt>
                <c:pt idx="11" formatCode="0%">
                  <c:v>0.13</c:v>
                </c:pt>
                <c:pt idx="12" formatCode="0%">
                  <c:v>0.19</c:v>
                </c:pt>
                <c:pt idx="15" formatCode="0%">
                  <c:v>0.02</c:v>
                </c:pt>
                <c:pt idx="16" formatCode="0%">
                  <c:v>0.05</c:v>
                </c:pt>
                <c:pt idx="17" formatCode="0%">
                  <c:v>0.03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-141774848"/>
        <c:axId val="-141772560"/>
      </c:barChart>
      <c:catAx>
        <c:axId val="-141774848"/>
        <c:scaling>
          <c:orientation val="maxMin"/>
        </c:scaling>
        <c:delete val="0"/>
        <c:axPos val="l"/>
        <c:numFmt formatCode="General" sourceLinked="0"/>
        <c:majorTickMark val="none"/>
        <c:minorTickMark val="none"/>
        <c:tickLblPos val="nextTo"/>
        <c:spPr>
          <a:ln w="38100" cap="sq">
            <a:solidFill>
              <a:srgbClr val="000000"/>
            </a:solidFill>
            <a:miter lim="800000"/>
          </a:ln>
        </c:spPr>
        <c:txPr>
          <a:bodyPr/>
          <a:lstStyle/>
          <a:p>
            <a:pPr>
              <a:defRPr sz="1400"/>
            </a:pPr>
            <a:endParaRPr lang="en-US"/>
          </a:p>
        </c:txPr>
        <c:crossAx val="-141772560"/>
        <c:crosses val="autoZero"/>
        <c:auto val="1"/>
        <c:lblAlgn val="ctr"/>
        <c:lblOffset val="0"/>
        <c:noMultiLvlLbl val="0"/>
      </c:catAx>
      <c:valAx>
        <c:axId val="-141772560"/>
        <c:scaling>
          <c:orientation val="minMax"/>
        </c:scaling>
        <c:delete val="0"/>
        <c:axPos val="b"/>
        <c:majorGridlines>
          <c:spPr>
            <a:ln>
              <a:noFill/>
            </a:ln>
          </c:spPr>
        </c:majorGridlines>
        <c:numFmt formatCode="0%" sourceLinked="1"/>
        <c:majorTickMark val="out"/>
        <c:minorTickMark val="none"/>
        <c:tickLblPos val="nextTo"/>
        <c:spPr>
          <a:ln w="38100" cap="sq">
            <a:solidFill>
              <a:srgbClr val="000000"/>
            </a:solidFill>
            <a:miter lim="800000"/>
          </a:ln>
        </c:spPr>
        <c:txPr>
          <a:bodyPr/>
          <a:lstStyle/>
          <a:p>
            <a:pPr>
              <a:defRPr sz="1600"/>
            </a:pPr>
            <a:endParaRPr lang="en-US"/>
          </a:p>
        </c:txPr>
        <c:crossAx val="-141774848"/>
        <c:crosses val="max"/>
        <c:crossBetween val="between"/>
      </c:valAx>
    </c:plotArea>
    <c:legend>
      <c:legendPos val="r"/>
      <c:layout>
        <c:manualLayout>
          <c:xMode val="edge"/>
          <c:yMode val="edge"/>
          <c:x val="0.855428454274643"/>
          <c:y val="0.292411663191185"/>
          <c:w val="0.144571545725358"/>
          <c:h val="0.415176474316343"/>
        </c:manualLayout>
      </c:layout>
      <c:overlay val="0"/>
      <c:txPr>
        <a:bodyPr/>
        <a:lstStyle/>
        <a:p>
          <a:pPr>
            <a:defRPr sz="1400"/>
          </a:pPr>
          <a:endParaRPr lang="en-US"/>
        </a:p>
      </c:txPr>
    </c:legend>
    <c:plotVisOnly val="1"/>
    <c:dispBlanksAs val="gap"/>
    <c:showDLblsOverMax val="0"/>
  </c:chart>
  <c:spPr>
    <a:ln>
      <a:noFill/>
    </a:ln>
  </c:spPr>
  <c:txPr>
    <a:bodyPr/>
    <a:lstStyle/>
    <a:p>
      <a:pPr>
        <a:defRPr b="1"/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0934547723229411"/>
          <c:y val="0.0643543114993056"/>
          <c:w val="0.894802502560285"/>
          <c:h val="0.814531501636261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Male Old &gt;=50K</c:v>
                </c:pt>
              </c:strCache>
            </c:strRef>
          </c:tx>
          <c:spPr>
            <a:gradFill>
              <a:gsLst>
                <a:gs pos="0">
                  <a:srgbClr val="0E90AA"/>
                </a:gs>
                <a:gs pos="50000">
                  <a:srgbClr val="13C4E7"/>
                </a:gs>
                <a:gs pos="100000">
                  <a:srgbClr val="0E90AA"/>
                </a:gs>
              </a:gsLst>
              <a:lin ang="0" scaled="1"/>
            </a:gradFill>
          </c:spPr>
          <c:invertIfNegative val="0"/>
          <c:cat>
            <c:strRef>
              <c:f>Sheet1!$A$2:$A$93</c:f>
              <c:strCache>
                <c:ptCount val="91"/>
                <c:pt idx="1">
                  <c:v>Jun</c:v>
                </c:pt>
                <c:pt idx="2">
                  <c:v>A</c:v>
                </c:pt>
                <c:pt idx="3">
                  <c:v>O</c:v>
                </c:pt>
                <c:pt idx="4">
                  <c:v>Jan</c:v>
                </c:pt>
                <c:pt idx="5">
                  <c:v>F</c:v>
                </c:pt>
                <c:pt idx="6">
                  <c:v>A</c:v>
                </c:pt>
                <c:pt idx="7">
                  <c:v>M</c:v>
                </c:pt>
                <c:pt idx="8">
                  <c:v>J</c:v>
                </c:pt>
                <c:pt idx="9">
                  <c:v>J</c:v>
                </c:pt>
                <c:pt idx="10">
                  <c:v>A</c:v>
                </c:pt>
                <c:pt idx="11">
                  <c:v>S</c:v>
                </c:pt>
                <c:pt idx="12">
                  <c:v>O</c:v>
                </c:pt>
                <c:pt idx="13">
                  <c:v>N</c:v>
                </c:pt>
                <c:pt idx="14">
                  <c:v>D</c:v>
                </c:pt>
                <c:pt idx="15">
                  <c:v>Jan</c:v>
                </c:pt>
                <c:pt idx="16">
                  <c:v>F</c:v>
                </c:pt>
                <c:pt idx="17">
                  <c:v>M</c:v>
                </c:pt>
                <c:pt idx="18">
                  <c:v>A</c:v>
                </c:pt>
                <c:pt idx="19">
                  <c:v>M</c:v>
                </c:pt>
                <c:pt idx="20">
                  <c:v>J</c:v>
                </c:pt>
                <c:pt idx="21">
                  <c:v>J</c:v>
                </c:pt>
                <c:pt idx="22">
                  <c:v>A</c:v>
                </c:pt>
                <c:pt idx="23">
                  <c:v>S</c:v>
                </c:pt>
                <c:pt idx="24">
                  <c:v>O</c:v>
                </c:pt>
                <c:pt idx="25">
                  <c:v>N</c:v>
                </c:pt>
                <c:pt idx="26">
                  <c:v>D</c:v>
                </c:pt>
                <c:pt idx="27">
                  <c:v>Jan</c:v>
                </c:pt>
                <c:pt idx="28">
                  <c:v>F</c:v>
                </c:pt>
                <c:pt idx="29">
                  <c:v>M</c:v>
                </c:pt>
                <c:pt idx="30">
                  <c:v>A</c:v>
                </c:pt>
                <c:pt idx="31">
                  <c:v>M</c:v>
                </c:pt>
                <c:pt idx="32">
                  <c:v>J</c:v>
                </c:pt>
                <c:pt idx="33">
                  <c:v>J</c:v>
                </c:pt>
                <c:pt idx="34">
                  <c:v>A</c:v>
                </c:pt>
                <c:pt idx="35">
                  <c:v>S</c:v>
                </c:pt>
                <c:pt idx="36">
                  <c:v>O</c:v>
                </c:pt>
                <c:pt idx="37">
                  <c:v>N</c:v>
                </c:pt>
                <c:pt idx="38">
                  <c:v>D</c:v>
                </c:pt>
                <c:pt idx="39">
                  <c:v>Jan</c:v>
                </c:pt>
                <c:pt idx="40">
                  <c:v>F</c:v>
                </c:pt>
                <c:pt idx="41">
                  <c:v>M</c:v>
                </c:pt>
                <c:pt idx="42">
                  <c:v>A</c:v>
                </c:pt>
                <c:pt idx="43">
                  <c:v>M</c:v>
                </c:pt>
                <c:pt idx="44">
                  <c:v>J</c:v>
                </c:pt>
                <c:pt idx="45">
                  <c:v>J</c:v>
                </c:pt>
                <c:pt idx="46">
                  <c:v>A</c:v>
                </c:pt>
                <c:pt idx="47">
                  <c:v>S</c:v>
                </c:pt>
                <c:pt idx="48">
                  <c:v>O</c:v>
                </c:pt>
                <c:pt idx="49">
                  <c:v>N</c:v>
                </c:pt>
                <c:pt idx="50">
                  <c:v>D</c:v>
                </c:pt>
                <c:pt idx="51">
                  <c:v>Jan</c:v>
                </c:pt>
                <c:pt idx="52">
                  <c:v>F</c:v>
                </c:pt>
                <c:pt idx="53">
                  <c:v>M</c:v>
                </c:pt>
                <c:pt idx="54">
                  <c:v>A</c:v>
                </c:pt>
                <c:pt idx="55">
                  <c:v>M</c:v>
                </c:pt>
                <c:pt idx="56">
                  <c:v>J</c:v>
                </c:pt>
                <c:pt idx="57">
                  <c:v>J</c:v>
                </c:pt>
                <c:pt idx="58">
                  <c:v>A</c:v>
                </c:pt>
                <c:pt idx="59">
                  <c:v>S</c:v>
                </c:pt>
                <c:pt idx="60">
                  <c:v>O</c:v>
                </c:pt>
                <c:pt idx="61">
                  <c:v>N</c:v>
                </c:pt>
                <c:pt idx="62">
                  <c:v>D</c:v>
                </c:pt>
                <c:pt idx="63">
                  <c:v>Jan</c:v>
                </c:pt>
                <c:pt idx="64">
                  <c:v>F</c:v>
                </c:pt>
                <c:pt idx="65">
                  <c:v>M</c:v>
                </c:pt>
                <c:pt idx="66">
                  <c:v>A</c:v>
                </c:pt>
                <c:pt idx="67">
                  <c:v>M</c:v>
                </c:pt>
                <c:pt idx="68">
                  <c:v>J</c:v>
                </c:pt>
                <c:pt idx="69">
                  <c:v>J</c:v>
                </c:pt>
                <c:pt idx="70">
                  <c:v>A</c:v>
                </c:pt>
                <c:pt idx="71">
                  <c:v>S</c:v>
                </c:pt>
                <c:pt idx="72">
                  <c:v>O</c:v>
                </c:pt>
                <c:pt idx="73">
                  <c:v>N</c:v>
                </c:pt>
                <c:pt idx="74">
                  <c:v>D</c:v>
                </c:pt>
                <c:pt idx="75">
                  <c:v>Jan</c:v>
                </c:pt>
                <c:pt idx="76">
                  <c:v>F</c:v>
                </c:pt>
                <c:pt idx="77">
                  <c:v>M</c:v>
                </c:pt>
                <c:pt idx="78">
                  <c:v>A</c:v>
                </c:pt>
                <c:pt idx="79">
                  <c:v>M</c:v>
                </c:pt>
                <c:pt idx="80">
                  <c:v>J</c:v>
                </c:pt>
                <c:pt idx="81">
                  <c:v>J</c:v>
                </c:pt>
                <c:pt idx="82">
                  <c:v>A</c:v>
                </c:pt>
                <c:pt idx="83">
                  <c:v>S</c:v>
                </c:pt>
                <c:pt idx="84">
                  <c:v>O</c:v>
                </c:pt>
                <c:pt idx="85">
                  <c:v>N</c:v>
                </c:pt>
                <c:pt idx="86">
                  <c:v>D</c:v>
                </c:pt>
                <c:pt idx="87">
                  <c:v>Jan</c:v>
                </c:pt>
                <c:pt idx="88">
                  <c:v>F</c:v>
                </c:pt>
                <c:pt idx="89">
                  <c:v>M</c:v>
                </c:pt>
                <c:pt idx="90">
                  <c:v>A</c:v>
                </c:pt>
              </c:strCache>
            </c:strRef>
          </c:cat>
          <c:val>
            <c:numRef>
              <c:f>Sheet1!$B$2:$B$93</c:f>
              <c:numCache>
                <c:formatCode>General</c:formatCode>
                <c:ptCount val="92"/>
                <c:pt idx="1">
                  <c:v>7883.0</c:v>
                </c:pt>
                <c:pt idx="2">
                  <c:v>8512.0</c:v>
                </c:pt>
                <c:pt idx="3">
                  <c:v>8568.0</c:v>
                </c:pt>
                <c:pt idx="4">
                  <c:v>8974.0</c:v>
                </c:pt>
                <c:pt idx="5">
                  <c:v>9378.0</c:v>
                </c:pt>
                <c:pt idx="6">
                  <c:v>9770.0</c:v>
                </c:pt>
                <c:pt idx="7">
                  <c:v>9958.0</c:v>
                </c:pt>
                <c:pt idx="8">
                  <c:v>9958.0</c:v>
                </c:pt>
                <c:pt idx="9">
                  <c:v>9963.0</c:v>
                </c:pt>
                <c:pt idx="10">
                  <c:v>10430.0</c:v>
                </c:pt>
                <c:pt idx="11">
                  <c:v>10611.0</c:v>
                </c:pt>
                <c:pt idx="12">
                  <c:v>10616.0</c:v>
                </c:pt>
                <c:pt idx="13">
                  <c:v>10618.0</c:v>
                </c:pt>
                <c:pt idx="14">
                  <c:v>11292.0</c:v>
                </c:pt>
                <c:pt idx="15">
                  <c:v>11193.0</c:v>
                </c:pt>
                <c:pt idx="16">
                  <c:v>11195.0</c:v>
                </c:pt>
                <c:pt idx="17">
                  <c:v>11712.0</c:v>
                </c:pt>
                <c:pt idx="18">
                  <c:v>12150.0</c:v>
                </c:pt>
                <c:pt idx="19">
                  <c:v>12427.0</c:v>
                </c:pt>
                <c:pt idx="20">
                  <c:v>15376.0</c:v>
                </c:pt>
                <c:pt idx="21">
                  <c:v>15383.0</c:v>
                </c:pt>
                <c:pt idx="22">
                  <c:v>16516.0</c:v>
                </c:pt>
                <c:pt idx="23">
                  <c:v>16807.0</c:v>
                </c:pt>
                <c:pt idx="24">
                  <c:v>16827.0</c:v>
                </c:pt>
                <c:pt idx="25">
                  <c:v>16829.0</c:v>
                </c:pt>
                <c:pt idx="26">
                  <c:v>17279.0</c:v>
                </c:pt>
                <c:pt idx="27">
                  <c:v>17672.0</c:v>
                </c:pt>
                <c:pt idx="28">
                  <c:v>17702.0</c:v>
                </c:pt>
                <c:pt idx="29">
                  <c:v>17722.0</c:v>
                </c:pt>
                <c:pt idx="30">
                  <c:v>18167.0</c:v>
                </c:pt>
                <c:pt idx="31">
                  <c:v>18494.0</c:v>
                </c:pt>
                <c:pt idx="32">
                  <c:v>18516.0</c:v>
                </c:pt>
                <c:pt idx="33">
                  <c:v>18518.0</c:v>
                </c:pt>
                <c:pt idx="34">
                  <c:v>19001.0</c:v>
                </c:pt>
                <c:pt idx="35">
                  <c:v>19370.0</c:v>
                </c:pt>
                <c:pt idx="36">
                  <c:v>19372.0</c:v>
                </c:pt>
                <c:pt idx="37">
                  <c:v>19373.0</c:v>
                </c:pt>
                <c:pt idx="38">
                  <c:v>19776.0</c:v>
                </c:pt>
                <c:pt idx="39">
                  <c:v>20038.0</c:v>
                </c:pt>
                <c:pt idx="40">
                  <c:v>20803.0</c:v>
                </c:pt>
                <c:pt idx="41">
                  <c:v>20805.0</c:v>
                </c:pt>
                <c:pt idx="42">
                  <c:v>21904.0</c:v>
                </c:pt>
                <c:pt idx="43">
                  <c:v>22915.0</c:v>
                </c:pt>
                <c:pt idx="44">
                  <c:v>22925.0</c:v>
                </c:pt>
                <c:pt idx="45">
                  <c:v>22925.0</c:v>
                </c:pt>
                <c:pt idx="46">
                  <c:v>23645.0</c:v>
                </c:pt>
                <c:pt idx="47">
                  <c:v>23648.0</c:v>
                </c:pt>
                <c:pt idx="48">
                  <c:v>23651.0</c:v>
                </c:pt>
                <c:pt idx="49">
                  <c:v>23657.0</c:v>
                </c:pt>
                <c:pt idx="50">
                  <c:v>24528.0</c:v>
                </c:pt>
                <c:pt idx="51">
                  <c:v>24566.0</c:v>
                </c:pt>
                <c:pt idx="52">
                  <c:v>24590.0</c:v>
                </c:pt>
                <c:pt idx="53">
                  <c:v>24596.0</c:v>
                </c:pt>
                <c:pt idx="54">
                  <c:v>25275.0</c:v>
                </c:pt>
                <c:pt idx="55">
                  <c:v>25276.0</c:v>
                </c:pt>
                <c:pt idx="56">
                  <c:v>25271.0</c:v>
                </c:pt>
                <c:pt idx="57">
                  <c:v>25270.0</c:v>
                </c:pt>
                <c:pt idx="58">
                  <c:v>26036.0</c:v>
                </c:pt>
                <c:pt idx="59">
                  <c:v>26037.0</c:v>
                </c:pt>
                <c:pt idx="60">
                  <c:v>26036.0</c:v>
                </c:pt>
                <c:pt idx="61">
                  <c:v>26038.0</c:v>
                </c:pt>
                <c:pt idx="62">
                  <c:v>26696.0</c:v>
                </c:pt>
                <c:pt idx="63">
                  <c:v>26705.0</c:v>
                </c:pt>
                <c:pt idx="64">
                  <c:v>26694.0</c:v>
                </c:pt>
                <c:pt idx="65">
                  <c:v>26693.0</c:v>
                </c:pt>
                <c:pt idx="66">
                  <c:v>27391.0</c:v>
                </c:pt>
                <c:pt idx="67">
                  <c:v>27391.0</c:v>
                </c:pt>
                <c:pt idx="68">
                  <c:v>27392.0</c:v>
                </c:pt>
                <c:pt idx="69">
                  <c:v>27395.0</c:v>
                </c:pt>
                <c:pt idx="70">
                  <c:v>28182.0</c:v>
                </c:pt>
                <c:pt idx="71">
                  <c:v>28181.0</c:v>
                </c:pt>
                <c:pt idx="72">
                  <c:v>28182.0</c:v>
                </c:pt>
                <c:pt idx="73">
                  <c:v>28181.0</c:v>
                </c:pt>
                <c:pt idx="74">
                  <c:v>28806.0</c:v>
                </c:pt>
                <c:pt idx="75">
                  <c:v>28807.0</c:v>
                </c:pt>
                <c:pt idx="76">
                  <c:v>28807.0</c:v>
                </c:pt>
                <c:pt idx="77">
                  <c:v>30132.0</c:v>
                </c:pt>
                <c:pt idx="78">
                  <c:v>30935.0</c:v>
                </c:pt>
                <c:pt idx="79">
                  <c:v>33880.0</c:v>
                </c:pt>
                <c:pt idx="80">
                  <c:v>33933.0</c:v>
                </c:pt>
                <c:pt idx="81">
                  <c:v>33936.0</c:v>
                </c:pt>
                <c:pt idx="82">
                  <c:v>34781.0</c:v>
                </c:pt>
                <c:pt idx="83">
                  <c:v>34784.0</c:v>
                </c:pt>
                <c:pt idx="84">
                  <c:v>34781.0</c:v>
                </c:pt>
                <c:pt idx="85">
                  <c:v>34802.0</c:v>
                </c:pt>
                <c:pt idx="86">
                  <c:v>35509.0</c:v>
                </c:pt>
                <c:pt idx="87">
                  <c:v>35512.0</c:v>
                </c:pt>
                <c:pt idx="88">
                  <c:v>35507.0</c:v>
                </c:pt>
                <c:pt idx="89">
                  <c:v>35510.0</c:v>
                </c:pt>
                <c:pt idx="90">
                  <c:v>36133.0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Female Old &gt;=50K</c:v>
                </c:pt>
              </c:strCache>
            </c:strRef>
          </c:tx>
          <c:spPr>
            <a:gradFill>
              <a:gsLst>
                <a:gs pos="0">
                  <a:srgbClr val="D43402"/>
                </a:gs>
                <a:gs pos="50000">
                  <a:srgbClr val="FD834D"/>
                </a:gs>
                <a:gs pos="100000">
                  <a:srgbClr val="D43402"/>
                </a:gs>
              </a:gsLst>
              <a:lin ang="0" scaled="1"/>
            </a:gradFill>
          </c:spPr>
          <c:invertIfNegative val="0"/>
          <c:cat>
            <c:strRef>
              <c:f>Sheet1!$A$2:$A$93</c:f>
              <c:strCache>
                <c:ptCount val="91"/>
                <c:pt idx="1">
                  <c:v>Jun</c:v>
                </c:pt>
                <c:pt idx="2">
                  <c:v>A</c:v>
                </c:pt>
                <c:pt idx="3">
                  <c:v>O</c:v>
                </c:pt>
                <c:pt idx="4">
                  <c:v>Jan</c:v>
                </c:pt>
                <c:pt idx="5">
                  <c:v>F</c:v>
                </c:pt>
                <c:pt idx="6">
                  <c:v>A</c:v>
                </c:pt>
                <c:pt idx="7">
                  <c:v>M</c:v>
                </c:pt>
                <c:pt idx="8">
                  <c:v>J</c:v>
                </c:pt>
                <c:pt idx="9">
                  <c:v>J</c:v>
                </c:pt>
                <c:pt idx="10">
                  <c:v>A</c:v>
                </c:pt>
                <c:pt idx="11">
                  <c:v>S</c:v>
                </c:pt>
                <c:pt idx="12">
                  <c:v>O</c:v>
                </c:pt>
                <c:pt idx="13">
                  <c:v>N</c:v>
                </c:pt>
                <c:pt idx="14">
                  <c:v>D</c:v>
                </c:pt>
                <c:pt idx="15">
                  <c:v>Jan</c:v>
                </c:pt>
                <c:pt idx="16">
                  <c:v>F</c:v>
                </c:pt>
                <c:pt idx="17">
                  <c:v>M</c:v>
                </c:pt>
                <c:pt idx="18">
                  <c:v>A</c:v>
                </c:pt>
                <c:pt idx="19">
                  <c:v>M</c:v>
                </c:pt>
                <c:pt idx="20">
                  <c:v>J</c:v>
                </c:pt>
                <c:pt idx="21">
                  <c:v>J</c:v>
                </c:pt>
                <c:pt idx="22">
                  <c:v>A</c:v>
                </c:pt>
                <c:pt idx="23">
                  <c:v>S</c:v>
                </c:pt>
                <c:pt idx="24">
                  <c:v>O</c:v>
                </c:pt>
                <c:pt idx="25">
                  <c:v>N</c:v>
                </c:pt>
                <c:pt idx="26">
                  <c:v>D</c:v>
                </c:pt>
                <c:pt idx="27">
                  <c:v>Jan</c:v>
                </c:pt>
                <c:pt idx="28">
                  <c:v>F</c:v>
                </c:pt>
                <c:pt idx="29">
                  <c:v>M</c:v>
                </c:pt>
                <c:pt idx="30">
                  <c:v>A</c:v>
                </c:pt>
                <c:pt idx="31">
                  <c:v>M</c:v>
                </c:pt>
                <c:pt idx="32">
                  <c:v>J</c:v>
                </c:pt>
                <c:pt idx="33">
                  <c:v>J</c:v>
                </c:pt>
                <c:pt idx="34">
                  <c:v>A</c:v>
                </c:pt>
                <c:pt idx="35">
                  <c:v>S</c:v>
                </c:pt>
                <c:pt idx="36">
                  <c:v>O</c:v>
                </c:pt>
                <c:pt idx="37">
                  <c:v>N</c:v>
                </c:pt>
                <c:pt idx="38">
                  <c:v>D</c:v>
                </c:pt>
                <c:pt idx="39">
                  <c:v>Jan</c:v>
                </c:pt>
                <c:pt idx="40">
                  <c:v>F</c:v>
                </c:pt>
                <c:pt idx="41">
                  <c:v>M</c:v>
                </c:pt>
                <c:pt idx="42">
                  <c:v>A</c:v>
                </c:pt>
                <c:pt idx="43">
                  <c:v>M</c:v>
                </c:pt>
                <c:pt idx="44">
                  <c:v>J</c:v>
                </c:pt>
                <c:pt idx="45">
                  <c:v>J</c:v>
                </c:pt>
                <c:pt idx="46">
                  <c:v>A</c:v>
                </c:pt>
                <c:pt idx="47">
                  <c:v>S</c:v>
                </c:pt>
                <c:pt idx="48">
                  <c:v>O</c:v>
                </c:pt>
                <c:pt idx="49">
                  <c:v>N</c:v>
                </c:pt>
                <c:pt idx="50">
                  <c:v>D</c:v>
                </c:pt>
                <c:pt idx="51">
                  <c:v>Jan</c:v>
                </c:pt>
                <c:pt idx="52">
                  <c:v>F</c:v>
                </c:pt>
                <c:pt idx="53">
                  <c:v>M</c:v>
                </c:pt>
                <c:pt idx="54">
                  <c:v>A</c:v>
                </c:pt>
                <c:pt idx="55">
                  <c:v>M</c:v>
                </c:pt>
                <c:pt idx="56">
                  <c:v>J</c:v>
                </c:pt>
                <c:pt idx="57">
                  <c:v>J</c:v>
                </c:pt>
                <c:pt idx="58">
                  <c:v>A</c:v>
                </c:pt>
                <c:pt idx="59">
                  <c:v>S</c:v>
                </c:pt>
                <c:pt idx="60">
                  <c:v>O</c:v>
                </c:pt>
                <c:pt idx="61">
                  <c:v>N</c:v>
                </c:pt>
                <c:pt idx="62">
                  <c:v>D</c:v>
                </c:pt>
                <c:pt idx="63">
                  <c:v>Jan</c:v>
                </c:pt>
                <c:pt idx="64">
                  <c:v>F</c:v>
                </c:pt>
                <c:pt idx="65">
                  <c:v>M</c:v>
                </c:pt>
                <c:pt idx="66">
                  <c:v>A</c:v>
                </c:pt>
                <c:pt idx="67">
                  <c:v>M</c:v>
                </c:pt>
                <c:pt idx="68">
                  <c:v>J</c:v>
                </c:pt>
                <c:pt idx="69">
                  <c:v>J</c:v>
                </c:pt>
                <c:pt idx="70">
                  <c:v>A</c:v>
                </c:pt>
                <c:pt idx="71">
                  <c:v>S</c:v>
                </c:pt>
                <c:pt idx="72">
                  <c:v>O</c:v>
                </c:pt>
                <c:pt idx="73">
                  <c:v>N</c:v>
                </c:pt>
                <c:pt idx="74">
                  <c:v>D</c:v>
                </c:pt>
                <c:pt idx="75">
                  <c:v>Jan</c:v>
                </c:pt>
                <c:pt idx="76">
                  <c:v>F</c:v>
                </c:pt>
                <c:pt idx="77">
                  <c:v>M</c:v>
                </c:pt>
                <c:pt idx="78">
                  <c:v>A</c:v>
                </c:pt>
                <c:pt idx="79">
                  <c:v>M</c:v>
                </c:pt>
                <c:pt idx="80">
                  <c:v>J</c:v>
                </c:pt>
                <c:pt idx="81">
                  <c:v>J</c:v>
                </c:pt>
                <c:pt idx="82">
                  <c:v>A</c:v>
                </c:pt>
                <c:pt idx="83">
                  <c:v>S</c:v>
                </c:pt>
                <c:pt idx="84">
                  <c:v>O</c:v>
                </c:pt>
                <c:pt idx="85">
                  <c:v>N</c:v>
                </c:pt>
                <c:pt idx="86">
                  <c:v>D</c:v>
                </c:pt>
                <c:pt idx="87">
                  <c:v>Jan</c:v>
                </c:pt>
                <c:pt idx="88">
                  <c:v>F</c:v>
                </c:pt>
                <c:pt idx="89">
                  <c:v>M</c:v>
                </c:pt>
                <c:pt idx="90">
                  <c:v>A</c:v>
                </c:pt>
              </c:strCache>
            </c:strRef>
          </c:cat>
          <c:val>
            <c:numRef>
              <c:f>Sheet1!$C$2:$C$93</c:f>
              <c:numCache>
                <c:formatCode>General</c:formatCode>
                <c:ptCount val="92"/>
                <c:pt idx="1">
                  <c:v>3049.0</c:v>
                </c:pt>
                <c:pt idx="2">
                  <c:v>3728.0</c:v>
                </c:pt>
                <c:pt idx="3">
                  <c:v>3965.0</c:v>
                </c:pt>
                <c:pt idx="4">
                  <c:v>4348.0</c:v>
                </c:pt>
                <c:pt idx="5">
                  <c:v>5086.0</c:v>
                </c:pt>
                <c:pt idx="6">
                  <c:v>5944.0</c:v>
                </c:pt>
                <c:pt idx="7">
                  <c:v>5985.0</c:v>
                </c:pt>
                <c:pt idx="8">
                  <c:v>6118.0</c:v>
                </c:pt>
                <c:pt idx="9">
                  <c:v>6151.0</c:v>
                </c:pt>
                <c:pt idx="10">
                  <c:v>7343.0</c:v>
                </c:pt>
                <c:pt idx="11">
                  <c:v>7404.0</c:v>
                </c:pt>
                <c:pt idx="12">
                  <c:v>7519.0</c:v>
                </c:pt>
                <c:pt idx="13">
                  <c:v>7545.0</c:v>
                </c:pt>
                <c:pt idx="14">
                  <c:v>9144.0</c:v>
                </c:pt>
                <c:pt idx="15">
                  <c:v>9216.0</c:v>
                </c:pt>
                <c:pt idx="16">
                  <c:v>9240.0</c:v>
                </c:pt>
                <c:pt idx="17">
                  <c:v>9292.0</c:v>
                </c:pt>
                <c:pt idx="18">
                  <c:v>6699.0</c:v>
                </c:pt>
                <c:pt idx="19">
                  <c:v>6787.0</c:v>
                </c:pt>
                <c:pt idx="20">
                  <c:v>6721.0</c:v>
                </c:pt>
                <c:pt idx="21">
                  <c:v>6704.0</c:v>
                </c:pt>
                <c:pt idx="22">
                  <c:v>8030.0</c:v>
                </c:pt>
                <c:pt idx="23">
                  <c:v>7965.0</c:v>
                </c:pt>
                <c:pt idx="24">
                  <c:v>7950.0</c:v>
                </c:pt>
                <c:pt idx="25">
                  <c:v>7976.0</c:v>
                </c:pt>
                <c:pt idx="26">
                  <c:v>9119.0</c:v>
                </c:pt>
                <c:pt idx="27">
                  <c:v>9059.0</c:v>
                </c:pt>
                <c:pt idx="28">
                  <c:v>9069.0</c:v>
                </c:pt>
                <c:pt idx="29">
                  <c:v>9915.0</c:v>
                </c:pt>
                <c:pt idx="30">
                  <c:v>11082.0</c:v>
                </c:pt>
                <c:pt idx="31">
                  <c:v>12139.0</c:v>
                </c:pt>
                <c:pt idx="32">
                  <c:v>12378.0</c:v>
                </c:pt>
                <c:pt idx="33">
                  <c:v>12397.0</c:v>
                </c:pt>
                <c:pt idx="34">
                  <c:v>13640.0</c:v>
                </c:pt>
                <c:pt idx="35">
                  <c:v>13645.0</c:v>
                </c:pt>
                <c:pt idx="36">
                  <c:v>13694.0</c:v>
                </c:pt>
                <c:pt idx="37">
                  <c:v>13704.0</c:v>
                </c:pt>
                <c:pt idx="38">
                  <c:v>14936.0</c:v>
                </c:pt>
                <c:pt idx="39">
                  <c:v>14746.0</c:v>
                </c:pt>
                <c:pt idx="40">
                  <c:v>14742.0</c:v>
                </c:pt>
                <c:pt idx="41">
                  <c:v>14743.0</c:v>
                </c:pt>
                <c:pt idx="42">
                  <c:v>16062.0</c:v>
                </c:pt>
                <c:pt idx="43">
                  <c:v>16085.0</c:v>
                </c:pt>
                <c:pt idx="44">
                  <c:v>16114.0</c:v>
                </c:pt>
                <c:pt idx="45">
                  <c:v>16119.0</c:v>
                </c:pt>
                <c:pt idx="46">
                  <c:v>18159.0</c:v>
                </c:pt>
                <c:pt idx="47">
                  <c:v>18507.0</c:v>
                </c:pt>
                <c:pt idx="48">
                  <c:v>18563.0</c:v>
                </c:pt>
                <c:pt idx="49">
                  <c:v>18655.0</c:v>
                </c:pt>
                <c:pt idx="50">
                  <c:v>20122.0</c:v>
                </c:pt>
                <c:pt idx="51">
                  <c:v>20404.0</c:v>
                </c:pt>
                <c:pt idx="52">
                  <c:v>20613.0</c:v>
                </c:pt>
                <c:pt idx="53">
                  <c:v>20618.0</c:v>
                </c:pt>
                <c:pt idx="54">
                  <c:v>22092.0</c:v>
                </c:pt>
                <c:pt idx="55">
                  <c:v>22094.0</c:v>
                </c:pt>
                <c:pt idx="56">
                  <c:v>22092.0</c:v>
                </c:pt>
                <c:pt idx="57">
                  <c:v>22096.0</c:v>
                </c:pt>
                <c:pt idx="58">
                  <c:v>23668.0</c:v>
                </c:pt>
                <c:pt idx="59">
                  <c:v>23667.0</c:v>
                </c:pt>
                <c:pt idx="60">
                  <c:v>23767.0</c:v>
                </c:pt>
                <c:pt idx="61">
                  <c:v>23888.0</c:v>
                </c:pt>
                <c:pt idx="62">
                  <c:v>25434.0</c:v>
                </c:pt>
                <c:pt idx="63">
                  <c:v>26041.0</c:v>
                </c:pt>
                <c:pt idx="64">
                  <c:v>26124.0</c:v>
                </c:pt>
                <c:pt idx="65">
                  <c:v>26197.0</c:v>
                </c:pt>
                <c:pt idx="66">
                  <c:v>27869.0</c:v>
                </c:pt>
                <c:pt idx="67">
                  <c:v>27949.0</c:v>
                </c:pt>
                <c:pt idx="68">
                  <c:v>27362.0</c:v>
                </c:pt>
                <c:pt idx="69">
                  <c:v>27461.0</c:v>
                </c:pt>
                <c:pt idx="70">
                  <c:v>29409.0</c:v>
                </c:pt>
                <c:pt idx="71">
                  <c:v>29489.0</c:v>
                </c:pt>
                <c:pt idx="72">
                  <c:v>29852.0</c:v>
                </c:pt>
                <c:pt idx="73">
                  <c:v>29937.0</c:v>
                </c:pt>
                <c:pt idx="74">
                  <c:v>31695.0</c:v>
                </c:pt>
                <c:pt idx="75">
                  <c:v>31954.0</c:v>
                </c:pt>
                <c:pt idx="76">
                  <c:v>32077.0</c:v>
                </c:pt>
                <c:pt idx="77">
                  <c:v>32151.0</c:v>
                </c:pt>
                <c:pt idx="78">
                  <c:v>33648.0</c:v>
                </c:pt>
                <c:pt idx="79">
                  <c:v>33727.0</c:v>
                </c:pt>
                <c:pt idx="80">
                  <c:v>33934.0</c:v>
                </c:pt>
                <c:pt idx="81">
                  <c:v>33967.0</c:v>
                </c:pt>
                <c:pt idx="82">
                  <c:v>35151.0</c:v>
                </c:pt>
                <c:pt idx="83">
                  <c:v>35198.0</c:v>
                </c:pt>
                <c:pt idx="84">
                  <c:v>35237.0</c:v>
                </c:pt>
                <c:pt idx="85">
                  <c:v>35264.0</c:v>
                </c:pt>
                <c:pt idx="86">
                  <c:v>36375.0</c:v>
                </c:pt>
                <c:pt idx="87">
                  <c:v>36404.0</c:v>
                </c:pt>
                <c:pt idx="88">
                  <c:v>36933.0</c:v>
                </c:pt>
                <c:pt idx="89">
                  <c:v>36999.0</c:v>
                </c:pt>
                <c:pt idx="90">
                  <c:v>37886.0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Male Young &gt;=50K</c:v>
                </c:pt>
              </c:strCache>
            </c:strRef>
          </c:tx>
          <c:spPr>
            <a:gradFill>
              <a:gsLst>
                <a:gs pos="0">
                  <a:srgbClr val="12B4D4"/>
                </a:gs>
                <a:gs pos="50000">
                  <a:srgbClr val="6ADBF2"/>
                </a:gs>
                <a:gs pos="100000">
                  <a:srgbClr val="12B4D4"/>
                </a:gs>
              </a:gsLst>
              <a:lin ang="0" scaled="1"/>
            </a:gradFill>
          </c:spPr>
          <c:invertIfNegative val="0"/>
          <c:cat>
            <c:strRef>
              <c:f>Sheet1!$A$2:$A$93</c:f>
              <c:strCache>
                <c:ptCount val="91"/>
                <c:pt idx="1">
                  <c:v>Jun</c:v>
                </c:pt>
                <c:pt idx="2">
                  <c:v>A</c:v>
                </c:pt>
                <c:pt idx="3">
                  <c:v>O</c:v>
                </c:pt>
                <c:pt idx="4">
                  <c:v>Jan</c:v>
                </c:pt>
                <c:pt idx="5">
                  <c:v>F</c:v>
                </c:pt>
                <c:pt idx="6">
                  <c:v>A</c:v>
                </c:pt>
                <c:pt idx="7">
                  <c:v>M</c:v>
                </c:pt>
                <c:pt idx="8">
                  <c:v>J</c:v>
                </c:pt>
                <c:pt idx="9">
                  <c:v>J</c:v>
                </c:pt>
                <c:pt idx="10">
                  <c:v>A</c:v>
                </c:pt>
                <c:pt idx="11">
                  <c:v>S</c:v>
                </c:pt>
                <c:pt idx="12">
                  <c:v>O</c:v>
                </c:pt>
                <c:pt idx="13">
                  <c:v>N</c:v>
                </c:pt>
                <c:pt idx="14">
                  <c:v>D</c:v>
                </c:pt>
                <c:pt idx="15">
                  <c:v>Jan</c:v>
                </c:pt>
                <c:pt idx="16">
                  <c:v>F</c:v>
                </c:pt>
                <c:pt idx="17">
                  <c:v>M</c:v>
                </c:pt>
                <c:pt idx="18">
                  <c:v>A</c:v>
                </c:pt>
                <c:pt idx="19">
                  <c:v>M</c:v>
                </c:pt>
                <c:pt idx="20">
                  <c:v>J</c:v>
                </c:pt>
                <c:pt idx="21">
                  <c:v>J</c:v>
                </c:pt>
                <c:pt idx="22">
                  <c:v>A</c:v>
                </c:pt>
                <c:pt idx="23">
                  <c:v>S</c:v>
                </c:pt>
                <c:pt idx="24">
                  <c:v>O</c:v>
                </c:pt>
                <c:pt idx="25">
                  <c:v>N</c:v>
                </c:pt>
                <c:pt idx="26">
                  <c:v>D</c:v>
                </c:pt>
                <c:pt idx="27">
                  <c:v>Jan</c:v>
                </c:pt>
                <c:pt idx="28">
                  <c:v>F</c:v>
                </c:pt>
                <c:pt idx="29">
                  <c:v>M</c:v>
                </c:pt>
                <c:pt idx="30">
                  <c:v>A</c:v>
                </c:pt>
                <c:pt idx="31">
                  <c:v>M</c:v>
                </c:pt>
                <c:pt idx="32">
                  <c:v>J</c:v>
                </c:pt>
                <c:pt idx="33">
                  <c:v>J</c:v>
                </c:pt>
                <c:pt idx="34">
                  <c:v>A</c:v>
                </c:pt>
                <c:pt idx="35">
                  <c:v>S</c:v>
                </c:pt>
                <c:pt idx="36">
                  <c:v>O</c:v>
                </c:pt>
                <c:pt idx="37">
                  <c:v>N</c:v>
                </c:pt>
                <c:pt idx="38">
                  <c:v>D</c:v>
                </c:pt>
                <c:pt idx="39">
                  <c:v>Jan</c:v>
                </c:pt>
                <c:pt idx="40">
                  <c:v>F</c:v>
                </c:pt>
                <c:pt idx="41">
                  <c:v>M</c:v>
                </c:pt>
                <c:pt idx="42">
                  <c:v>A</c:v>
                </c:pt>
                <c:pt idx="43">
                  <c:v>M</c:v>
                </c:pt>
                <c:pt idx="44">
                  <c:v>J</c:v>
                </c:pt>
                <c:pt idx="45">
                  <c:v>J</c:v>
                </c:pt>
                <c:pt idx="46">
                  <c:v>A</c:v>
                </c:pt>
                <c:pt idx="47">
                  <c:v>S</c:v>
                </c:pt>
                <c:pt idx="48">
                  <c:v>O</c:v>
                </c:pt>
                <c:pt idx="49">
                  <c:v>N</c:v>
                </c:pt>
                <c:pt idx="50">
                  <c:v>D</c:v>
                </c:pt>
                <c:pt idx="51">
                  <c:v>Jan</c:v>
                </c:pt>
                <c:pt idx="52">
                  <c:v>F</c:v>
                </c:pt>
                <c:pt idx="53">
                  <c:v>M</c:v>
                </c:pt>
                <c:pt idx="54">
                  <c:v>A</c:v>
                </c:pt>
                <c:pt idx="55">
                  <c:v>M</c:v>
                </c:pt>
                <c:pt idx="56">
                  <c:v>J</c:v>
                </c:pt>
                <c:pt idx="57">
                  <c:v>J</c:v>
                </c:pt>
                <c:pt idx="58">
                  <c:v>A</c:v>
                </c:pt>
                <c:pt idx="59">
                  <c:v>S</c:v>
                </c:pt>
                <c:pt idx="60">
                  <c:v>O</c:v>
                </c:pt>
                <c:pt idx="61">
                  <c:v>N</c:v>
                </c:pt>
                <c:pt idx="62">
                  <c:v>D</c:v>
                </c:pt>
                <c:pt idx="63">
                  <c:v>Jan</c:v>
                </c:pt>
                <c:pt idx="64">
                  <c:v>F</c:v>
                </c:pt>
                <c:pt idx="65">
                  <c:v>M</c:v>
                </c:pt>
                <c:pt idx="66">
                  <c:v>A</c:v>
                </c:pt>
                <c:pt idx="67">
                  <c:v>M</c:v>
                </c:pt>
                <c:pt idx="68">
                  <c:v>J</c:v>
                </c:pt>
                <c:pt idx="69">
                  <c:v>J</c:v>
                </c:pt>
                <c:pt idx="70">
                  <c:v>A</c:v>
                </c:pt>
                <c:pt idx="71">
                  <c:v>S</c:v>
                </c:pt>
                <c:pt idx="72">
                  <c:v>O</c:v>
                </c:pt>
                <c:pt idx="73">
                  <c:v>N</c:v>
                </c:pt>
                <c:pt idx="74">
                  <c:v>D</c:v>
                </c:pt>
                <c:pt idx="75">
                  <c:v>Jan</c:v>
                </c:pt>
                <c:pt idx="76">
                  <c:v>F</c:v>
                </c:pt>
                <c:pt idx="77">
                  <c:v>M</c:v>
                </c:pt>
                <c:pt idx="78">
                  <c:v>A</c:v>
                </c:pt>
                <c:pt idx="79">
                  <c:v>M</c:v>
                </c:pt>
                <c:pt idx="80">
                  <c:v>J</c:v>
                </c:pt>
                <c:pt idx="81">
                  <c:v>J</c:v>
                </c:pt>
                <c:pt idx="82">
                  <c:v>A</c:v>
                </c:pt>
                <c:pt idx="83">
                  <c:v>S</c:v>
                </c:pt>
                <c:pt idx="84">
                  <c:v>O</c:v>
                </c:pt>
                <c:pt idx="85">
                  <c:v>N</c:v>
                </c:pt>
                <c:pt idx="86">
                  <c:v>D</c:v>
                </c:pt>
                <c:pt idx="87">
                  <c:v>Jan</c:v>
                </c:pt>
                <c:pt idx="88">
                  <c:v>F</c:v>
                </c:pt>
                <c:pt idx="89">
                  <c:v>M</c:v>
                </c:pt>
                <c:pt idx="90">
                  <c:v>A</c:v>
                </c:pt>
              </c:strCache>
            </c:strRef>
          </c:cat>
          <c:val>
            <c:numRef>
              <c:f>Sheet1!$D$2:$D$93</c:f>
              <c:numCache>
                <c:formatCode>General</c:formatCode>
                <c:ptCount val="92"/>
                <c:pt idx="1">
                  <c:v>11459.0</c:v>
                </c:pt>
                <c:pt idx="2">
                  <c:v>12137.0</c:v>
                </c:pt>
                <c:pt idx="3">
                  <c:v>13288.0</c:v>
                </c:pt>
                <c:pt idx="4">
                  <c:v>14061.0</c:v>
                </c:pt>
                <c:pt idx="5">
                  <c:v>15328.0</c:v>
                </c:pt>
                <c:pt idx="6">
                  <c:v>16007.0</c:v>
                </c:pt>
                <c:pt idx="7">
                  <c:v>16594.0</c:v>
                </c:pt>
                <c:pt idx="8">
                  <c:v>17507.0</c:v>
                </c:pt>
                <c:pt idx="9">
                  <c:v>18187.0</c:v>
                </c:pt>
                <c:pt idx="10">
                  <c:v>18652.0</c:v>
                </c:pt>
                <c:pt idx="11">
                  <c:v>19200.0</c:v>
                </c:pt>
                <c:pt idx="12">
                  <c:v>19720.0</c:v>
                </c:pt>
                <c:pt idx="13">
                  <c:v>20132.0</c:v>
                </c:pt>
                <c:pt idx="14">
                  <c:v>20266.0</c:v>
                </c:pt>
                <c:pt idx="15">
                  <c:v>21306.0</c:v>
                </c:pt>
                <c:pt idx="16">
                  <c:v>21921.0</c:v>
                </c:pt>
                <c:pt idx="17">
                  <c:v>22834.0</c:v>
                </c:pt>
                <c:pt idx="18">
                  <c:v>23171.0</c:v>
                </c:pt>
                <c:pt idx="19">
                  <c:v>24080.0</c:v>
                </c:pt>
                <c:pt idx="20">
                  <c:v>25552.0</c:v>
                </c:pt>
                <c:pt idx="21">
                  <c:v>26445.0</c:v>
                </c:pt>
                <c:pt idx="22">
                  <c:v>26956.0</c:v>
                </c:pt>
                <c:pt idx="23">
                  <c:v>28067.0</c:v>
                </c:pt>
                <c:pt idx="24">
                  <c:v>29746.0</c:v>
                </c:pt>
                <c:pt idx="25">
                  <c:v>30835.0</c:v>
                </c:pt>
                <c:pt idx="26">
                  <c:v>31673.0</c:v>
                </c:pt>
                <c:pt idx="27">
                  <c:v>32989.0</c:v>
                </c:pt>
                <c:pt idx="28">
                  <c:v>34000.0</c:v>
                </c:pt>
                <c:pt idx="29">
                  <c:v>35911.0</c:v>
                </c:pt>
                <c:pt idx="30">
                  <c:v>36691.0</c:v>
                </c:pt>
                <c:pt idx="31">
                  <c:v>37889.0</c:v>
                </c:pt>
                <c:pt idx="32">
                  <c:v>38971.0</c:v>
                </c:pt>
                <c:pt idx="33">
                  <c:v>40020.0</c:v>
                </c:pt>
                <c:pt idx="34">
                  <c:v>40498.0</c:v>
                </c:pt>
                <c:pt idx="35">
                  <c:v>40838.0</c:v>
                </c:pt>
                <c:pt idx="36">
                  <c:v>41751.0</c:v>
                </c:pt>
                <c:pt idx="37">
                  <c:v>42947.0</c:v>
                </c:pt>
                <c:pt idx="38">
                  <c:v>43110.0</c:v>
                </c:pt>
                <c:pt idx="39">
                  <c:v>43891.0</c:v>
                </c:pt>
                <c:pt idx="40">
                  <c:v>44667.0</c:v>
                </c:pt>
                <c:pt idx="41">
                  <c:v>45351.0</c:v>
                </c:pt>
                <c:pt idx="42">
                  <c:v>45537.0</c:v>
                </c:pt>
                <c:pt idx="43">
                  <c:v>45768.0</c:v>
                </c:pt>
                <c:pt idx="44">
                  <c:v>46696.0</c:v>
                </c:pt>
                <c:pt idx="45">
                  <c:v>47060.0</c:v>
                </c:pt>
                <c:pt idx="46">
                  <c:v>47409.0</c:v>
                </c:pt>
                <c:pt idx="47">
                  <c:v>47729.0</c:v>
                </c:pt>
                <c:pt idx="48">
                  <c:v>49352.0</c:v>
                </c:pt>
                <c:pt idx="49">
                  <c:v>49627.0</c:v>
                </c:pt>
                <c:pt idx="50">
                  <c:v>49252.0</c:v>
                </c:pt>
                <c:pt idx="51">
                  <c:v>50166.0</c:v>
                </c:pt>
                <c:pt idx="52">
                  <c:v>50557.0</c:v>
                </c:pt>
                <c:pt idx="53">
                  <c:v>50964.0</c:v>
                </c:pt>
                <c:pt idx="54">
                  <c:v>50550.0</c:v>
                </c:pt>
                <c:pt idx="55">
                  <c:v>51122.0</c:v>
                </c:pt>
                <c:pt idx="56">
                  <c:v>51724.0</c:v>
                </c:pt>
                <c:pt idx="57">
                  <c:v>52230.0</c:v>
                </c:pt>
                <c:pt idx="58">
                  <c:v>51918.0</c:v>
                </c:pt>
                <c:pt idx="59">
                  <c:v>52320.0</c:v>
                </c:pt>
                <c:pt idx="60">
                  <c:v>53110.0</c:v>
                </c:pt>
                <c:pt idx="61">
                  <c:v>53485.0</c:v>
                </c:pt>
                <c:pt idx="62">
                  <c:v>53334.0</c:v>
                </c:pt>
                <c:pt idx="63">
                  <c:v>54174.0</c:v>
                </c:pt>
                <c:pt idx="64">
                  <c:v>54694.0</c:v>
                </c:pt>
                <c:pt idx="65">
                  <c:v>55118.0</c:v>
                </c:pt>
                <c:pt idx="66">
                  <c:v>55446.0</c:v>
                </c:pt>
                <c:pt idx="67">
                  <c:v>55923.0</c:v>
                </c:pt>
                <c:pt idx="68">
                  <c:v>56006.0</c:v>
                </c:pt>
                <c:pt idx="69">
                  <c:v>56771.0</c:v>
                </c:pt>
                <c:pt idx="70">
                  <c:v>56455.0</c:v>
                </c:pt>
                <c:pt idx="71">
                  <c:v>56780.0</c:v>
                </c:pt>
                <c:pt idx="72">
                  <c:v>57390.0</c:v>
                </c:pt>
                <c:pt idx="73">
                  <c:v>57687.0</c:v>
                </c:pt>
                <c:pt idx="74">
                  <c:v>57330.0</c:v>
                </c:pt>
                <c:pt idx="75">
                  <c:v>57878.0</c:v>
                </c:pt>
                <c:pt idx="76">
                  <c:v>58135.0</c:v>
                </c:pt>
                <c:pt idx="77">
                  <c:v>59948.0</c:v>
                </c:pt>
                <c:pt idx="78">
                  <c:v>59599.0</c:v>
                </c:pt>
                <c:pt idx="79">
                  <c:v>59984.0</c:v>
                </c:pt>
                <c:pt idx="80">
                  <c:v>60370.0</c:v>
                </c:pt>
                <c:pt idx="81">
                  <c:v>60650.0</c:v>
                </c:pt>
                <c:pt idx="82">
                  <c:v>60453.0</c:v>
                </c:pt>
                <c:pt idx="83">
                  <c:v>61086.0</c:v>
                </c:pt>
                <c:pt idx="84">
                  <c:v>61410.0</c:v>
                </c:pt>
                <c:pt idx="85">
                  <c:v>61773.0</c:v>
                </c:pt>
                <c:pt idx="86">
                  <c:v>61332.0</c:v>
                </c:pt>
                <c:pt idx="87">
                  <c:v>61634.0</c:v>
                </c:pt>
                <c:pt idx="88">
                  <c:v>62796.0</c:v>
                </c:pt>
                <c:pt idx="89">
                  <c:v>64368.0</c:v>
                </c:pt>
                <c:pt idx="90">
                  <c:v>64882.0</c:v>
                </c:pt>
              </c:numCache>
            </c:numRef>
          </c:val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Female Young &gt;=50K</c:v>
                </c:pt>
              </c:strCache>
            </c:strRef>
          </c:tx>
          <c:spPr>
            <a:gradFill>
              <a:gsLst>
                <a:gs pos="0">
                  <a:srgbClr val="FD7335"/>
                </a:gs>
                <a:gs pos="50000">
                  <a:srgbClr val="FEB898"/>
                </a:gs>
                <a:gs pos="100000">
                  <a:srgbClr val="FD7335"/>
                </a:gs>
              </a:gsLst>
              <a:lin ang="0" scaled="1"/>
            </a:gradFill>
          </c:spPr>
          <c:invertIfNegative val="0"/>
          <c:cat>
            <c:strRef>
              <c:f>Sheet1!$A$2:$A$93</c:f>
              <c:strCache>
                <c:ptCount val="91"/>
                <c:pt idx="1">
                  <c:v>Jun</c:v>
                </c:pt>
                <c:pt idx="2">
                  <c:v>A</c:v>
                </c:pt>
                <c:pt idx="3">
                  <c:v>O</c:v>
                </c:pt>
                <c:pt idx="4">
                  <c:v>Jan</c:v>
                </c:pt>
                <c:pt idx="5">
                  <c:v>F</c:v>
                </c:pt>
                <c:pt idx="6">
                  <c:v>A</c:v>
                </c:pt>
                <c:pt idx="7">
                  <c:v>M</c:v>
                </c:pt>
                <c:pt idx="8">
                  <c:v>J</c:v>
                </c:pt>
                <c:pt idx="9">
                  <c:v>J</c:v>
                </c:pt>
                <c:pt idx="10">
                  <c:v>A</c:v>
                </c:pt>
                <c:pt idx="11">
                  <c:v>S</c:v>
                </c:pt>
                <c:pt idx="12">
                  <c:v>O</c:v>
                </c:pt>
                <c:pt idx="13">
                  <c:v>N</c:v>
                </c:pt>
                <c:pt idx="14">
                  <c:v>D</c:v>
                </c:pt>
                <c:pt idx="15">
                  <c:v>Jan</c:v>
                </c:pt>
                <c:pt idx="16">
                  <c:v>F</c:v>
                </c:pt>
                <c:pt idx="17">
                  <c:v>M</c:v>
                </c:pt>
                <c:pt idx="18">
                  <c:v>A</c:v>
                </c:pt>
                <c:pt idx="19">
                  <c:v>M</c:v>
                </c:pt>
                <c:pt idx="20">
                  <c:v>J</c:v>
                </c:pt>
                <c:pt idx="21">
                  <c:v>J</c:v>
                </c:pt>
                <c:pt idx="22">
                  <c:v>A</c:v>
                </c:pt>
                <c:pt idx="23">
                  <c:v>S</c:v>
                </c:pt>
                <c:pt idx="24">
                  <c:v>O</c:v>
                </c:pt>
                <c:pt idx="25">
                  <c:v>N</c:v>
                </c:pt>
                <c:pt idx="26">
                  <c:v>D</c:v>
                </c:pt>
                <c:pt idx="27">
                  <c:v>Jan</c:v>
                </c:pt>
                <c:pt idx="28">
                  <c:v>F</c:v>
                </c:pt>
                <c:pt idx="29">
                  <c:v>M</c:v>
                </c:pt>
                <c:pt idx="30">
                  <c:v>A</c:v>
                </c:pt>
                <c:pt idx="31">
                  <c:v>M</c:v>
                </c:pt>
                <c:pt idx="32">
                  <c:v>J</c:v>
                </c:pt>
                <c:pt idx="33">
                  <c:v>J</c:v>
                </c:pt>
                <c:pt idx="34">
                  <c:v>A</c:v>
                </c:pt>
                <c:pt idx="35">
                  <c:v>S</c:v>
                </c:pt>
                <c:pt idx="36">
                  <c:v>O</c:v>
                </c:pt>
                <c:pt idx="37">
                  <c:v>N</c:v>
                </c:pt>
                <c:pt idx="38">
                  <c:v>D</c:v>
                </c:pt>
                <c:pt idx="39">
                  <c:v>Jan</c:v>
                </c:pt>
                <c:pt idx="40">
                  <c:v>F</c:v>
                </c:pt>
                <c:pt idx="41">
                  <c:v>M</c:v>
                </c:pt>
                <c:pt idx="42">
                  <c:v>A</c:v>
                </c:pt>
                <c:pt idx="43">
                  <c:v>M</c:v>
                </c:pt>
                <c:pt idx="44">
                  <c:v>J</c:v>
                </c:pt>
                <c:pt idx="45">
                  <c:v>J</c:v>
                </c:pt>
                <c:pt idx="46">
                  <c:v>A</c:v>
                </c:pt>
                <c:pt idx="47">
                  <c:v>S</c:v>
                </c:pt>
                <c:pt idx="48">
                  <c:v>O</c:v>
                </c:pt>
                <c:pt idx="49">
                  <c:v>N</c:v>
                </c:pt>
                <c:pt idx="50">
                  <c:v>D</c:v>
                </c:pt>
                <c:pt idx="51">
                  <c:v>Jan</c:v>
                </c:pt>
                <c:pt idx="52">
                  <c:v>F</c:v>
                </c:pt>
                <c:pt idx="53">
                  <c:v>M</c:v>
                </c:pt>
                <c:pt idx="54">
                  <c:v>A</c:v>
                </c:pt>
                <c:pt idx="55">
                  <c:v>M</c:v>
                </c:pt>
                <c:pt idx="56">
                  <c:v>J</c:v>
                </c:pt>
                <c:pt idx="57">
                  <c:v>J</c:v>
                </c:pt>
                <c:pt idx="58">
                  <c:v>A</c:v>
                </c:pt>
                <c:pt idx="59">
                  <c:v>S</c:v>
                </c:pt>
                <c:pt idx="60">
                  <c:v>O</c:v>
                </c:pt>
                <c:pt idx="61">
                  <c:v>N</c:v>
                </c:pt>
                <c:pt idx="62">
                  <c:v>D</c:v>
                </c:pt>
                <c:pt idx="63">
                  <c:v>Jan</c:v>
                </c:pt>
                <c:pt idx="64">
                  <c:v>F</c:v>
                </c:pt>
                <c:pt idx="65">
                  <c:v>M</c:v>
                </c:pt>
                <c:pt idx="66">
                  <c:v>A</c:v>
                </c:pt>
                <c:pt idx="67">
                  <c:v>M</c:v>
                </c:pt>
                <c:pt idx="68">
                  <c:v>J</c:v>
                </c:pt>
                <c:pt idx="69">
                  <c:v>J</c:v>
                </c:pt>
                <c:pt idx="70">
                  <c:v>A</c:v>
                </c:pt>
                <c:pt idx="71">
                  <c:v>S</c:v>
                </c:pt>
                <c:pt idx="72">
                  <c:v>O</c:v>
                </c:pt>
                <c:pt idx="73">
                  <c:v>N</c:v>
                </c:pt>
                <c:pt idx="74">
                  <c:v>D</c:v>
                </c:pt>
                <c:pt idx="75">
                  <c:v>Jan</c:v>
                </c:pt>
                <c:pt idx="76">
                  <c:v>F</c:v>
                </c:pt>
                <c:pt idx="77">
                  <c:v>M</c:v>
                </c:pt>
                <c:pt idx="78">
                  <c:v>A</c:v>
                </c:pt>
                <c:pt idx="79">
                  <c:v>M</c:v>
                </c:pt>
                <c:pt idx="80">
                  <c:v>J</c:v>
                </c:pt>
                <c:pt idx="81">
                  <c:v>J</c:v>
                </c:pt>
                <c:pt idx="82">
                  <c:v>A</c:v>
                </c:pt>
                <c:pt idx="83">
                  <c:v>S</c:v>
                </c:pt>
                <c:pt idx="84">
                  <c:v>O</c:v>
                </c:pt>
                <c:pt idx="85">
                  <c:v>N</c:v>
                </c:pt>
                <c:pt idx="86">
                  <c:v>D</c:v>
                </c:pt>
                <c:pt idx="87">
                  <c:v>Jan</c:v>
                </c:pt>
                <c:pt idx="88">
                  <c:v>F</c:v>
                </c:pt>
                <c:pt idx="89">
                  <c:v>M</c:v>
                </c:pt>
                <c:pt idx="90">
                  <c:v>A</c:v>
                </c:pt>
              </c:strCache>
            </c:strRef>
          </c:cat>
          <c:val>
            <c:numRef>
              <c:f>Sheet1!$E$2:$E$93</c:f>
              <c:numCache>
                <c:formatCode>General</c:formatCode>
                <c:ptCount val="92"/>
                <c:pt idx="1">
                  <c:v>2974.0</c:v>
                </c:pt>
                <c:pt idx="2">
                  <c:v>3670.0</c:v>
                </c:pt>
                <c:pt idx="3">
                  <c:v>4797.0</c:v>
                </c:pt>
                <c:pt idx="4">
                  <c:v>6031.0</c:v>
                </c:pt>
                <c:pt idx="5">
                  <c:v>7620.0</c:v>
                </c:pt>
                <c:pt idx="6">
                  <c:v>8630.0</c:v>
                </c:pt>
                <c:pt idx="7">
                  <c:v>9772.0</c:v>
                </c:pt>
                <c:pt idx="8">
                  <c:v>10713.0</c:v>
                </c:pt>
                <c:pt idx="9">
                  <c:v>11309.0</c:v>
                </c:pt>
                <c:pt idx="10">
                  <c:v>11021.0</c:v>
                </c:pt>
                <c:pt idx="11">
                  <c:v>11716.0</c:v>
                </c:pt>
                <c:pt idx="12">
                  <c:v>12178.0</c:v>
                </c:pt>
                <c:pt idx="13">
                  <c:v>12556.0</c:v>
                </c:pt>
                <c:pt idx="14">
                  <c:v>11794.0</c:v>
                </c:pt>
                <c:pt idx="15">
                  <c:v>12260.0</c:v>
                </c:pt>
                <c:pt idx="16">
                  <c:v>12668.0</c:v>
                </c:pt>
                <c:pt idx="17">
                  <c:v>13261.0</c:v>
                </c:pt>
                <c:pt idx="18">
                  <c:v>16433.0</c:v>
                </c:pt>
                <c:pt idx="19">
                  <c:v>17544.0</c:v>
                </c:pt>
                <c:pt idx="20">
                  <c:v>18594.0</c:v>
                </c:pt>
                <c:pt idx="21">
                  <c:v>19414.0</c:v>
                </c:pt>
                <c:pt idx="22">
                  <c:v>19165.0</c:v>
                </c:pt>
                <c:pt idx="23">
                  <c:v>20233.0</c:v>
                </c:pt>
                <c:pt idx="24">
                  <c:v>21053.0</c:v>
                </c:pt>
                <c:pt idx="25">
                  <c:v>21908.0</c:v>
                </c:pt>
                <c:pt idx="26">
                  <c:v>21595.0</c:v>
                </c:pt>
                <c:pt idx="27">
                  <c:v>22544.0</c:v>
                </c:pt>
                <c:pt idx="28">
                  <c:v>23596.0</c:v>
                </c:pt>
                <c:pt idx="29">
                  <c:v>23949.0</c:v>
                </c:pt>
                <c:pt idx="30">
                  <c:v>23408.0</c:v>
                </c:pt>
                <c:pt idx="31">
                  <c:v>25302.0</c:v>
                </c:pt>
                <c:pt idx="32">
                  <c:v>26125.0</c:v>
                </c:pt>
                <c:pt idx="33">
                  <c:v>26791.0</c:v>
                </c:pt>
                <c:pt idx="34">
                  <c:v>26408.0</c:v>
                </c:pt>
                <c:pt idx="35">
                  <c:v>28457.0</c:v>
                </c:pt>
                <c:pt idx="36">
                  <c:v>29025.0</c:v>
                </c:pt>
                <c:pt idx="37">
                  <c:v>30683.0</c:v>
                </c:pt>
                <c:pt idx="38">
                  <c:v>30205.0</c:v>
                </c:pt>
                <c:pt idx="39">
                  <c:v>31606.0</c:v>
                </c:pt>
                <c:pt idx="40">
                  <c:v>32436.0</c:v>
                </c:pt>
                <c:pt idx="41">
                  <c:v>33415.0</c:v>
                </c:pt>
                <c:pt idx="42">
                  <c:v>32892.0</c:v>
                </c:pt>
                <c:pt idx="43">
                  <c:v>33638.0</c:v>
                </c:pt>
                <c:pt idx="44">
                  <c:v>34534.0</c:v>
                </c:pt>
                <c:pt idx="45">
                  <c:v>35044.0</c:v>
                </c:pt>
                <c:pt idx="46">
                  <c:v>35207.0</c:v>
                </c:pt>
                <c:pt idx="47">
                  <c:v>35900.0</c:v>
                </c:pt>
                <c:pt idx="48">
                  <c:v>37865.0</c:v>
                </c:pt>
                <c:pt idx="49">
                  <c:v>38501.0</c:v>
                </c:pt>
                <c:pt idx="50">
                  <c:v>37353.0</c:v>
                </c:pt>
                <c:pt idx="51">
                  <c:v>37974.0</c:v>
                </c:pt>
                <c:pt idx="52">
                  <c:v>38391.0</c:v>
                </c:pt>
                <c:pt idx="53">
                  <c:v>38817.0</c:v>
                </c:pt>
                <c:pt idx="54">
                  <c:v>37593.0</c:v>
                </c:pt>
                <c:pt idx="55">
                  <c:v>38182.0</c:v>
                </c:pt>
                <c:pt idx="56">
                  <c:v>38526.0</c:v>
                </c:pt>
                <c:pt idx="57">
                  <c:v>38806.0</c:v>
                </c:pt>
                <c:pt idx="58">
                  <c:v>37716.0</c:v>
                </c:pt>
                <c:pt idx="59">
                  <c:v>38048.0</c:v>
                </c:pt>
                <c:pt idx="60">
                  <c:v>38520.0</c:v>
                </c:pt>
                <c:pt idx="61">
                  <c:v>38804.0</c:v>
                </c:pt>
                <c:pt idx="62">
                  <c:v>38253.0</c:v>
                </c:pt>
                <c:pt idx="63">
                  <c:v>38779.0</c:v>
                </c:pt>
                <c:pt idx="64">
                  <c:v>38896.0</c:v>
                </c:pt>
                <c:pt idx="65">
                  <c:v>39434.0</c:v>
                </c:pt>
                <c:pt idx="66">
                  <c:v>40286.0</c:v>
                </c:pt>
                <c:pt idx="67">
                  <c:v>40911.0</c:v>
                </c:pt>
                <c:pt idx="68">
                  <c:v>40748.0</c:v>
                </c:pt>
                <c:pt idx="69">
                  <c:v>41401.0</c:v>
                </c:pt>
                <c:pt idx="70">
                  <c:v>41592.0</c:v>
                </c:pt>
                <c:pt idx="71">
                  <c:v>42791.0</c:v>
                </c:pt>
                <c:pt idx="72">
                  <c:v>43841.0</c:v>
                </c:pt>
                <c:pt idx="73">
                  <c:v>44488.0</c:v>
                </c:pt>
                <c:pt idx="74">
                  <c:v>43749.0</c:v>
                </c:pt>
                <c:pt idx="75">
                  <c:v>44117.0</c:v>
                </c:pt>
                <c:pt idx="76">
                  <c:v>44102.0</c:v>
                </c:pt>
                <c:pt idx="77">
                  <c:v>44540.0</c:v>
                </c:pt>
                <c:pt idx="78">
                  <c:v>43966.0</c:v>
                </c:pt>
                <c:pt idx="79">
                  <c:v>44920.0</c:v>
                </c:pt>
                <c:pt idx="80">
                  <c:v>46049.0</c:v>
                </c:pt>
                <c:pt idx="81">
                  <c:v>46680.0</c:v>
                </c:pt>
                <c:pt idx="82">
                  <c:v>45813.0</c:v>
                </c:pt>
                <c:pt idx="83">
                  <c:v>46461.0</c:v>
                </c:pt>
                <c:pt idx="84">
                  <c:v>46747.0</c:v>
                </c:pt>
                <c:pt idx="85">
                  <c:v>46937.0</c:v>
                </c:pt>
                <c:pt idx="86">
                  <c:v>46313.0</c:v>
                </c:pt>
                <c:pt idx="87">
                  <c:v>46771.0</c:v>
                </c:pt>
                <c:pt idx="88">
                  <c:v>47964.0</c:v>
                </c:pt>
                <c:pt idx="89">
                  <c:v>49622.0</c:v>
                </c:pt>
                <c:pt idx="90">
                  <c:v>50442.0</c:v>
                </c:pt>
              </c:numCache>
            </c:numRef>
          </c:val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Male Old &lt;50K</c:v>
                </c:pt>
              </c:strCache>
            </c:strRef>
          </c:tx>
          <c:spPr>
            <a:gradFill>
              <a:gsLst>
                <a:gs pos="0">
                  <a:srgbClr val="006DDA"/>
                </a:gs>
                <a:gs pos="50000">
                  <a:srgbClr val="2F97FF"/>
                </a:gs>
                <a:gs pos="100000">
                  <a:srgbClr val="006DDA"/>
                </a:gs>
              </a:gsLst>
              <a:lin ang="0" scaled="1"/>
            </a:gradFill>
          </c:spPr>
          <c:invertIfNegative val="0"/>
          <c:cat>
            <c:strRef>
              <c:f>Sheet1!$A$2:$A$93</c:f>
              <c:strCache>
                <c:ptCount val="91"/>
                <c:pt idx="1">
                  <c:v>Jun</c:v>
                </c:pt>
                <c:pt idx="2">
                  <c:v>A</c:v>
                </c:pt>
                <c:pt idx="3">
                  <c:v>O</c:v>
                </c:pt>
                <c:pt idx="4">
                  <c:v>Jan</c:v>
                </c:pt>
                <c:pt idx="5">
                  <c:v>F</c:v>
                </c:pt>
                <c:pt idx="6">
                  <c:v>A</c:v>
                </c:pt>
                <c:pt idx="7">
                  <c:v>M</c:v>
                </c:pt>
                <c:pt idx="8">
                  <c:v>J</c:v>
                </c:pt>
                <c:pt idx="9">
                  <c:v>J</c:v>
                </c:pt>
                <c:pt idx="10">
                  <c:v>A</c:v>
                </c:pt>
                <c:pt idx="11">
                  <c:v>S</c:v>
                </c:pt>
                <c:pt idx="12">
                  <c:v>O</c:v>
                </c:pt>
                <c:pt idx="13">
                  <c:v>N</c:v>
                </c:pt>
                <c:pt idx="14">
                  <c:v>D</c:v>
                </c:pt>
                <c:pt idx="15">
                  <c:v>Jan</c:v>
                </c:pt>
                <c:pt idx="16">
                  <c:v>F</c:v>
                </c:pt>
                <c:pt idx="17">
                  <c:v>M</c:v>
                </c:pt>
                <c:pt idx="18">
                  <c:v>A</c:v>
                </c:pt>
                <c:pt idx="19">
                  <c:v>M</c:v>
                </c:pt>
                <c:pt idx="20">
                  <c:v>J</c:v>
                </c:pt>
                <c:pt idx="21">
                  <c:v>J</c:v>
                </c:pt>
                <c:pt idx="22">
                  <c:v>A</c:v>
                </c:pt>
                <c:pt idx="23">
                  <c:v>S</c:v>
                </c:pt>
                <c:pt idx="24">
                  <c:v>O</c:v>
                </c:pt>
                <c:pt idx="25">
                  <c:v>N</c:v>
                </c:pt>
                <c:pt idx="26">
                  <c:v>D</c:v>
                </c:pt>
                <c:pt idx="27">
                  <c:v>Jan</c:v>
                </c:pt>
                <c:pt idx="28">
                  <c:v>F</c:v>
                </c:pt>
                <c:pt idx="29">
                  <c:v>M</c:v>
                </c:pt>
                <c:pt idx="30">
                  <c:v>A</c:v>
                </c:pt>
                <c:pt idx="31">
                  <c:v>M</c:v>
                </c:pt>
                <c:pt idx="32">
                  <c:v>J</c:v>
                </c:pt>
                <c:pt idx="33">
                  <c:v>J</c:v>
                </c:pt>
                <c:pt idx="34">
                  <c:v>A</c:v>
                </c:pt>
                <c:pt idx="35">
                  <c:v>S</c:v>
                </c:pt>
                <c:pt idx="36">
                  <c:v>O</c:v>
                </c:pt>
                <c:pt idx="37">
                  <c:v>N</c:v>
                </c:pt>
                <c:pt idx="38">
                  <c:v>D</c:v>
                </c:pt>
                <c:pt idx="39">
                  <c:v>Jan</c:v>
                </c:pt>
                <c:pt idx="40">
                  <c:v>F</c:v>
                </c:pt>
                <c:pt idx="41">
                  <c:v>M</c:v>
                </c:pt>
                <c:pt idx="42">
                  <c:v>A</c:v>
                </c:pt>
                <c:pt idx="43">
                  <c:v>M</c:v>
                </c:pt>
                <c:pt idx="44">
                  <c:v>J</c:v>
                </c:pt>
                <c:pt idx="45">
                  <c:v>J</c:v>
                </c:pt>
                <c:pt idx="46">
                  <c:v>A</c:v>
                </c:pt>
                <c:pt idx="47">
                  <c:v>S</c:v>
                </c:pt>
                <c:pt idx="48">
                  <c:v>O</c:v>
                </c:pt>
                <c:pt idx="49">
                  <c:v>N</c:v>
                </c:pt>
                <c:pt idx="50">
                  <c:v>D</c:v>
                </c:pt>
                <c:pt idx="51">
                  <c:v>Jan</c:v>
                </c:pt>
                <c:pt idx="52">
                  <c:v>F</c:v>
                </c:pt>
                <c:pt idx="53">
                  <c:v>M</c:v>
                </c:pt>
                <c:pt idx="54">
                  <c:v>A</c:v>
                </c:pt>
                <c:pt idx="55">
                  <c:v>M</c:v>
                </c:pt>
                <c:pt idx="56">
                  <c:v>J</c:v>
                </c:pt>
                <c:pt idx="57">
                  <c:v>J</c:v>
                </c:pt>
                <c:pt idx="58">
                  <c:v>A</c:v>
                </c:pt>
                <c:pt idx="59">
                  <c:v>S</c:v>
                </c:pt>
                <c:pt idx="60">
                  <c:v>O</c:v>
                </c:pt>
                <c:pt idx="61">
                  <c:v>N</c:v>
                </c:pt>
                <c:pt idx="62">
                  <c:v>D</c:v>
                </c:pt>
                <c:pt idx="63">
                  <c:v>Jan</c:v>
                </c:pt>
                <c:pt idx="64">
                  <c:v>F</c:v>
                </c:pt>
                <c:pt idx="65">
                  <c:v>M</c:v>
                </c:pt>
                <c:pt idx="66">
                  <c:v>A</c:v>
                </c:pt>
                <c:pt idx="67">
                  <c:v>M</c:v>
                </c:pt>
                <c:pt idx="68">
                  <c:v>J</c:v>
                </c:pt>
                <c:pt idx="69">
                  <c:v>J</c:v>
                </c:pt>
                <c:pt idx="70">
                  <c:v>A</c:v>
                </c:pt>
                <c:pt idx="71">
                  <c:v>S</c:v>
                </c:pt>
                <c:pt idx="72">
                  <c:v>O</c:v>
                </c:pt>
                <c:pt idx="73">
                  <c:v>N</c:v>
                </c:pt>
                <c:pt idx="74">
                  <c:v>D</c:v>
                </c:pt>
                <c:pt idx="75">
                  <c:v>Jan</c:v>
                </c:pt>
                <c:pt idx="76">
                  <c:v>F</c:v>
                </c:pt>
                <c:pt idx="77">
                  <c:v>M</c:v>
                </c:pt>
                <c:pt idx="78">
                  <c:v>A</c:v>
                </c:pt>
                <c:pt idx="79">
                  <c:v>M</c:v>
                </c:pt>
                <c:pt idx="80">
                  <c:v>J</c:v>
                </c:pt>
                <c:pt idx="81">
                  <c:v>J</c:v>
                </c:pt>
                <c:pt idx="82">
                  <c:v>A</c:v>
                </c:pt>
                <c:pt idx="83">
                  <c:v>S</c:v>
                </c:pt>
                <c:pt idx="84">
                  <c:v>O</c:v>
                </c:pt>
                <c:pt idx="85">
                  <c:v>N</c:v>
                </c:pt>
                <c:pt idx="86">
                  <c:v>D</c:v>
                </c:pt>
                <c:pt idx="87">
                  <c:v>Jan</c:v>
                </c:pt>
                <c:pt idx="88">
                  <c:v>F</c:v>
                </c:pt>
                <c:pt idx="89">
                  <c:v>M</c:v>
                </c:pt>
                <c:pt idx="90">
                  <c:v>A</c:v>
                </c:pt>
              </c:strCache>
            </c:strRef>
          </c:cat>
          <c:val>
            <c:numRef>
              <c:f>Sheet1!$F$2:$F$93</c:f>
              <c:numCache>
                <c:formatCode>General</c:formatCode>
                <c:ptCount val="92"/>
                <c:pt idx="1">
                  <c:v>0.0</c:v>
                </c:pt>
                <c:pt idx="2">
                  <c:v>0.0</c:v>
                </c:pt>
                <c:pt idx="3">
                  <c:v>0.0</c:v>
                </c:pt>
                <c:pt idx="4">
                  <c:v>0.0</c:v>
                </c:pt>
                <c:pt idx="5">
                  <c:v>0.0</c:v>
                </c:pt>
                <c:pt idx="6">
                  <c:v>0.0</c:v>
                </c:pt>
                <c:pt idx="7">
                  <c:v>0.0</c:v>
                </c:pt>
                <c:pt idx="8">
                  <c:v>0.0</c:v>
                </c:pt>
                <c:pt idx="9">
                  <c:v>0.0</c:v>
                </c:pt>
                <c:pt idx="10">
                  <c:v>0.0</c:v>
                </c:pt>
                <c:pt idx="11">
                  <c:v>0.0</c:v>
                </c:pt>
                <c:pt idx="12">
                  <c:v>0.0</c:v>
                </c:pt>
                <c:pt idx="13">
                  <c:v>1.0</c:v>
                </c:pt>
                <c:pt idx="14">
                  <c:v>1.0</c:v>
                </c:pt>
                <c:pt idx="15">
                  <c:v>1.0</c:v>
                </c:pt>
                <c:pt idx="16">
                  <c:v>1.0</c:v>
                </c:pt>
                <c:pt idx="17">
                  <c:v>1.0</c:v>
                </c:pt>
                <c:pt idx="18">
                  <c:v>2.0</c:v>
                </c:pt>
                <c:pt idx="19">
                  <c:v>2.0</c:v>
                </c:pt>
                <c:pt idx="20">
                  <c:v>3.0</c:v>
                </c:pt>
                <c:pt idx="21">
                  <c:v>3.0</c:v>
                </c:pt>
                <c:pt idx="22">
                  <c:v>3.0</c:v>
                </c:pt>
                <c:pt idx="23">
                  <c:v>5.0</c:v>
                </c:pt>
                <c:pt idx="24">
                  <c:v>5.0</c:v>
                </c:pt>
                <c:pt idx="25">
                  <c:v>5.0</c:v>
                </c:pt>
                <c:pt idx="26">
                  <c:v>9.0</c:v>
                </c:pt>
                <c:pt idx="27">
                  <c:v>9.0</c:v>
                </c:pt>
                <c:pt idx="28">
                  <c:v>8.0</c:v>
                </c:pt>
                <c:pt idx="29">
                  <c:v>8.0</c:v>
                </c:pt>
                <c:pt idx="30">
                  <c:v>14.0</c:v>
                </c:pt>
                <c:pt idx="31">
                  <c:v>14.0</c:v>
                </c:pt>
                <c:pt idx="32">
                  <c:v>14.0</c:v>
                </c:pt>
                <c:pt idx="33">
                  <c:v>14.0</c:v>
                </c:pt>
                <c:pt idx="34">
                  <c:v>14.0</c:v>
                </c:pt>
                <c:pt idx="35">
                  <c:v>14.0</c:v>
                </c:pt>
                <c:pt idx="36">
                  <c:v>14.0</c:v>
                </c:pt>
                <c:pt idx="37">
                  <c:v>14.0</c:v>
                </c:pt>
                <c:pt idx="38">
                  <c:v>16.0</c:v>
                </c:pt>
                <c:pt idx="39">
                  <c:v>16.0</c:v>
                </c:pt>
                <c:pt idx="40">
                  <c:v>16.0</c:v>
                </c:pt>
                <c:pt idx="41">
                  <c:v>17.0</c:v>
                </c:pt>
                <c:pt idx="42">
                  <c:v>19.0</c:v>
                </c:pt>
                <c:pt idx="43">
                  <c:v>19.0</c:v>
                </c:pt>
                <c:pt idx="44">
                  <c:v>19.0</c:v>
                </c:pt>
                <c:pt idx="45">
                  <c:v>20.0</c:v>
                </c:pt>
                <c:pt idx="46">
                  <c:v>20.0</c:v>
                </c:pt>
                <c:pt idx="47">
                  <c:v>20.0</c:v>
                </c:pt>
                <c:pt idx="48">
                  <c:v>19.0</c:v>
                </c:pt>
                <c:pt idx="49">
                  <c:v>19.0</c:v>
                </c:pt>
                <c:pt idx="50">
                  <c:v>19.0</c:v>
                </c:pt>
                <c:pt idx="51">
                  <c:v>19.0</c:v>
                </c:pt>
                <c:pt idx="52">
                  <c:v>19.0</c:v>
                </c:pt>
                <c:pt idx="53">
                  <c:v>19.0</c:v>
                </c:pt>
                <c:pt idx="54">
                  <c:v>23.0</c:v>
                </c:pt>
                <c:pt idx="55">
                  <c:v>24.0</c:v>
                </c:pt>
                <c:pt idx="56">
                  <c:v>24.0</c:v>
                </c:pt>
                <c:pt idx="57">
                  <c:v>24.0</c:v>
                </c:pt>
                <c:pt idx="58">
                  <c:v>36.0</c:v>
                </c:pt>
                <c:pt idx="59">
                  <c:v>37.0</c:v>
                </c:pt>
                <c:pt idx="60">
                  <c:v>37.0</c:v>
                </c:pt>
                <c:pt idx="61">
                  <c:v>37.0</c:v>
                </c:pt>
                <c:pt idx="62">
                  <c:v>53.0</c:v>
                </c:pt>
                <c:pt idx="63">
                  <c:v>54.0</c:v>
                </c:pt>
                <c:pt idx="64">
                  <c:v>54.0</c:v>
                </c:pt>
                <c:pt idx="65">
                  <c:v>55.0</c:v>
                </c:pt>
                <c:pt idx="66">
                  <c:v>73.0</c:v>
                </c:pt>
                <c:pt idx="67">
                  <c:v>73.0</c:v>
                </c:pt>
                <c:pt idx="68">
                  <c:v>75.0</c:v>
                </c:pt>
                <c:pt idx="69">
                  <c:v>74.0</c:v>
                </c:pt>
                <c:pt idx="70">
                  <c:v>97.0</c:v>
                </c:pt>
                <c:pt idx="71">
                  <c:v>97.0</c:v>
                </c:pt>
                <c:pt idx="72">
                  <c:v>97.0</c:v>
                </c:pt>
                <c:pt idx="73">
                  <c:v>97.0</c:v>
                </c:pt>
                <c:pt idx="74">
                  <c:v>111.0</c:v>
                </c:pt>
                <c:pt idx="75">
                  <c:v>115.0</c:v>
                </c:pt>
                <c:pt idx="76">
                  <c:v>115.0</c:v>
                </c:pt>
                <c:pt idx="77">
                  <c:v>115.0</c:v>
                </c:pt>
                <c:pt idx="78">
                  <c:v>136.0</c:v>
                </c:pt>
                <c:pt idx="79">
                  <c:v>136.0</c:v>
                </c:pt>
                <c:pt idx="80">
                  <c:v>136.0</c:v>
                </c:pt>
                <c:pt idx="81">
                  <c:v>136.0</c:v>
                </c:pt>
                <c:pt idx="82">
                  <c:v>165.0</c:v>
                </c:pt>
                <c:pt idx="83">
                  <c:v>165.0</c:v>
                </c:pt>
                <c:pt idx="84">
                  <c:v>165.0</c:v>
                </c:pt>
                <c:pt idx="85">
                  <c:v>166.0</c:v>
                </c:pt>
                <c:pt idx="86">
                  <c:v>215.0</c:v>
                </c:pt>
                <c:pt idx="87">
                  <c:v>215.0</c:v>
                </c:pt>
                <c:pt idx="88">
                  <c:v>217.0</c:v>
                </c:pt>
                <c:pt idx="89">
                  <c:v>217.0</c:v>
                </c:pt>
                <c:pt idx="90">
                  <c:v>277.0</c:v>
                </c:pt>
              </c:numCache>
            </c:numRef>
          </c:val>
        </c:ser>
        <c:ser>
          <c:idx val="5"/>
          <c:order val="5"/>
          <c:tx>
            <c:strRef>
              <c:f>Sheet1!$G$1</c:f>
              <c:strCache>
                <c:ptCount val="1"/>
                <c:pt idx="0">
                  <c:v>Female Old &lt;50K</c:v>
                </c:pt>
              </c:strCache>
            </c:strRef>
          </c:tx>
          <c:spPr>
            <a:gradFill>
              <a:gsLst>
                <a:gs pos="0">
                  <a:srgbClr val="DE004F"/>
                </a:gs>
                <a:gs pos="50000">
                  <a:srgbClr val="FF659C"/>
                </a:gs>
                <a:gs pos="100000">
                  <a:srgbClr val="DE004F"/>
                </a:gs>
              </a:gsLst>
              <a:lin ang="0" scaled="1"/>
            </a:gradFill>
          </c:spPr>
          <c:invertIfNegative val="0"/>
          <c:cat>
            <c:strRef>
              <c:f>Sheet1!$A$2:$A$93</c:f>
              <c:strCache>
                <c:ptCount val="91"/>
                <c:pt idx="1">
                  <c:v>Jun</c:v>
                </c:pt>
                <c:pt idx="2">
                  <c:v>A</c:v>
                </c:pt>
                <c:pt idx="3">
                  <c:v>O</c:v>
                </c:pt>
                <c:pt idx="4">
                  <c:v>Jan</c:v>
                </c:pt>
                <c:pt idx="5">
                  <c:v>F</c:v>
                </c:pt>
                <c:pt idx="6">
                  <c:v>A</c:v>
                </c:pt>
                <c:pt idx="7">
                  <c:v>M</c:v>
                </c:pt>
                <c:pt idx="8">
                  <c:v>J</c:v>
                </c:pt>
                <c:pt idx="9">
                  <c:v>J</c:v>
                </c:pt>
                <c:pt idx="10">
                  <c:v>A</c:v>
                </c:pt>
                <c:pt idx="11">
                  <c:v>S</c:v>
                </c:pt>
                <c:pt idx="12">
                  <c:v>O</c:v>
                </c:pt>
                <c:pt idx="13">
                  <c:v>N</c:v>
                </c:pt>
                <c:pt idx="14">
                  <c:v>D</c:v>
                </c:pt>
                <c:pt idx="15">
                  <c:v>Jan</c:v>
                </c:pt>
                <c:pt idx="16">
                  <c:v>F</c:v>
                </c:pt>
                <c:pt idx="17">
                  <c:v>M</c:v>
                </c:pt>
                <c:pt idx="18">
                  <c:v>A</c:v>
                </c:pt>
                <c:pt idx="19">
                  <c:v>M</c:v>
                </c:pt>
                <c:pt idx="20">
                  <c:v>J</c:v>
                </c:pt>
                <c:pt idx="21">
                  <c:v>J</c:v>
                </c:pt>
                <c:pt idx="22">
                  <c:v>A</c:v>
                </c:pt>
                <c:pt idx="23">
                  <c:v>S</c:v>
                </c:pt>
                <c:pt idx="24">
                  <c:v>O</c:v>
                </c:pt>
                <c:pt idx="25">
                  <c:v>N</c:v>
                </c:pt>
                <c:pt idx="26">
                  <c:v>D</c:v>
                </c:pt>
                <c:pt idx="27">
                  <c:v>Jan</c:v>
                </c:pt>
                <c:pt idx="28">
                  <c:v>F</c:v>
                </c:pt>
                <c:pt idx="29">
                  <c:v>M</c:v>
                </c:pt>
                <c:pt idx="30">
                  <c:v>A</c:v>
                </c:pt>
                <c:pt idx="31">
                  <c:v>M</c:v>
                </c:pt>
                <c:pt idx="32">
                  <c:v>J</c:v>
                </c:pt>
                <c:pt idx="33">
                  <c:v>J</c:v>
                </c:pt>
                <c:pt idx="34">
                  <c:v>A</c:v>
                </c:pt>
                <c:pt idx="35">
                  <c:v>S</c:v>
                </c:pt>
                <c:pt idx="36">
                  <c:v>O</c:v>
                </c:pt>
                <c:pt idx="37">
                  <c:v>N</c:v>
                </c:pt>
                <c:pt idx="38">
                  <c:v>D</c:v>
                </c:pt>
                <c:pt idx="39">
                  <c:v>Jan</c:v>
                </c:pt>
                <c:pt idx="40">
                  <c:v>F</c:v>
                </c:pt>
                <c:pt idx="41">
                  <c:v>M</c:v>
                </c:pt>
                <c:pt idx="42">
                  <c:v>A</c:v>
                </c:pt>
                <c:pt idx="43">
                  <c:v>M</c:v>
                </c:pt>
                <c:pt idx="44">
                  <c:v>J</c:v>
                </c:pt>
                <c:pt idx="45">
                  <c:v>J</c:v>
                </c:pt>
                <c:pt idx="46">
                  <c:v>A</c:v>
                </c:pt>
                <c:pt idx="47">
                  <c:v>S</c:v>
                </c:pt>
                <c:pt idx="48">
                  <c:v>O</c:v>
                </c:pt>
                <c:pt idx="49">
                  <c:v>N</c:v>
                </c:pt>
                <c:pt idx="50">
                  <c:v>D</c:v>
                </c:pt>
                <c:pt idx="51">
                  <c:v>Jan</c:v>
                </c:pt>
                <c:pt idx="52">
                  <c:v>F</c:v>
                </c:pt>
                <c:pt idx="53">
                  <c:v>M</c:v>
                </c:pt>
                <c:pt idx="54">
                  <c:v>A</c:v>
                </c:pt>
                <c:pt idx="55">
                  <c:v>M</c:v>
                </c:pt>
                <c:pt idx="56">
                  <c:v>J</c:v>
                </c:pt>
                <c:pt idx="57">
                  <c:v>J</c:v>
                </c:pt>
                <c:pt idx="58">
                  <c:v>A</c:v>
                </c:pt>
                <c:pt idx="59">
                  <c:v>S</c:v>
                </c:pt>
                <c:pt idx="60">
                  <c:v>O</c:v>
                </c:pt>
                <c:pt idx="61">
                  <c:v>N</c:v>
                </c:pt>
                <c:pt idx="62">
                  <c:v>D</c:v>
                </c:pt>
                <c:pt idx="63">
                  <c:v>Jan</c:v>
                </c:pt>
                <c:pt idx="64">
                  <c:v>F</c:v>
                </c:pt>
                <c:pt idx="65">
                  <c:v>M</c:v>
                </c:pt>
                <c:pt idx="66">
                  <c:v>A</c:v>
                </c:pt>
                <c:pt idx="67">
                  <c:v>M</c:v>
                </c:pt>
                <c:pt idx="68">
                  <c:v>J</c:v>
                </c:pt>
                <c:pt idx="69">
                  <c:v>J</c:v>
                </c:pt>
                <c:pt idx="70">
                  <c:v>A</c:v>
                </c:pt>
                <c:pt idx="71">
                  <c:v>S</c:v>
                </c:pt>
                <c:pt idx="72">
                  <c:v>O</c:v>
                </c:pt>
                <c:pt idx="73">
                  <c:v>N</c:v>
                </c:pt>
                <c:pt idx="74">
                  <c:v>D</c:v>
                </c:pt>
                <c:pt idx="75">
                  <c:v>Jan</c:v>
                </c:pt>
                <c:pt idx="76">
                  <c:v>F</c:v>
                </c:pt>
                <c:pt idx="77">
                  <c:v>M</c:v>
                </c:pt>
                <c:pt idx="78">
                  <c:v>A</c:v>
                </c:pt>
                <c:pt idx="79">
                  <c:v>M</c:v>
                </c:pt>
                <c:pt idx="80">
                  <c:v>J</c:v>
                </c:pt>
                <c:pt idx="81">
                  <c:v>J</c:v>
                </c:pt>
                <c:pt idx="82">
                  <c:v>A</c:v>
                </c:pt>
                <c:pt idx="83">
                  <c:v>S</c:v>
                </c:pt>
                <c:pt idx="84">
                  <c:v>O</c:v>
                </c:pt>
                <c:pt idx="85">
                  <c:v>N</c:v>
                </c:pt>
                <c:pt idx="86">
                  <c:v>D</c:v>
                </c:pt>
                <c:pt idx="87">
                  <c:v>Jan</c:v>
                </c:pt>
                <c:pt idx="88">
                  <c:v>F</c:v>
                </c:pt>
                <c:pt idx="89">
                  <c:v>M</c:v>
                </c:pt>
                <c:pt idx="90">
                  <c:v>A</c:v>
                </c:pt>
              </c:strCache>
            </c:strRef>
          </c:cat>
          <c:val>
            <c:numRef>
              <c:f>Sheet1!$G$2:$G$93</c:f>
              <c:numCache>
                <c:formatCode>General</c:formatCode>
                <c:ptCount val="92"/>
                <c:pt idx="1">
                  <c:v>0.0</c:v>
                </c:pt>
                <c:pt idx="2">
                  <c:v>0.0</c:v>
                </c:pt>
                <c:pt idx="3">
                  <c:v>0.0</c:v>
                </c:pt>
                <c:pt idx="4">
                  <c:v>0.0</c:v>
                </c:pt>
                <c:pt idx="5">
                  <c:v>0.0</c:v>
                </c:pt>
                <c:pt idx="6">
                  <c:v>0.0</c:v>
                </c:pt>
                <c:pt idx="7">
                  <c:v>0.0</c:v>
                </c:pt>
                <c:pt idx="8">
                  <c:v>0.0</c:v>
                </c:pt>
                <c:pt idx="9">
                  <c:v>0.0</c:v>
                </c:pt>
                <c:pt idx="10">
                  <c:v>0.0</c:v>
                </c:pt>
                <c:pt idx="11">
                  <c:v>59.0</c:v>
                </c:pt>
                <c:pt idx="12">
                  <c:v>211.0</c:v>
                </c:pt>
                <c:pt idx="13">
                  <c:v>512.0</c:v>
                </c:pt>
                <c:pt idx="14">
                  <c:v>1509.0</c:v>
                </c:pt>
                <c:pt idx="15">
                  <c:v>2084.0</c:v>
                </c:pt>
                <c:pt idx="16">
                  <c:v>2345.0</c:v>
                </c:pt>
                <c:pt idx="17">
                  <c:v>2627.0</c:v>
                </c:pt>
                <c:pt idx="18">
                  <c:v>2692.0</c:v>
                </c:pt>
                <c:pt idx="19">
                  <c:v>2605.0</c:v>
                </c:pt>
                <c:pt idx="20">
                  <c:v>2762.0</c:v>
                </c:pt>
                <c:pt idx="21">
                  <c:v>2839.0</c:v>
                </c:pt>
                <c:pt idx="22">
                  <c:v>3594.0</c:v>
                </c:pt>
                <c:pt idx="23">
                  <c:v>3648.0</c:v>
                </c:pt>
                <c:pt idx="24">
                  <c:v>3745.0</c:v>
                </c:pt>
                <c:pt idx="25">
                  <c:v>3828.0</c:v>
                </c:pt>
                <c:pt idx="26">
                  <c:v>5133.0</c:v>
                </c:pt>
                <c:pt idx="27">
                  <c:v>5277.0</c:v>
                </c:pt>
                <c:pt idx="28">
                  <c:v>5465.0</c:v>
                </c:pt>
                <c:pt idx="29">
                  <c:v>5622.0</c:v>
                </c:pt>
                <c:pt idx="30">
                  <c:v>7642.0</c:v>
                </c:pt>
                <c:pt idx="31">
                  <c:v>8216.0</c:v>
                </c:pt>
                <c:pt idx="32">
                  <c:v>8359.0</c:v>
                </c:pt>
                <c:pt idx="33">
                  <c:v>8525.0</c:v>
                </c:pt>
                <c:pt idx="34">
                  <c:v>11395.0</c:v>
                </c:pt>
                <c:pt idx="35">
                  <c:v>11572.0</c:v>
                </c:pt>
                <c:pt idx="36">
                  <c:v>11729.0</c:v>
                </c:pt>
                <c:pt idx="37">
                  <c:v>11932.0</c:v>
                </c:pt>
                <c:pt idx="38">
                  <c:v>16125.0</c:v>
                </c:pt>
                <c:pt idx="39">
                  <c:v>16329.0</c:v>
                </c:pt>
                <c:pt idx="40">
                  <c:v>16459.0</c:v>
                </c:pt>
                <c:pt idx="41">
                  <c:v>16599.0</c:v>
                </c:pt>
                <c:pt idx="42">
                  <c:v>21980.0</c:v>
                </c:pt>
                <c:pt idx="43">
                  <c:v>22024.0</c:v>
                </c:pt>
                <c:pt idx="44">
                  <c:v>22048.0</c:v>
                </c:pt>
                <c:pt idx="45">
                  <c:v>22557.0</c:v>
                </c:pt>
                <c:pt idx="46">
                  <c:v>29429.0</c:v>
                </c:pt>
                <c:pt idx="47">
                  <c:v>29656.0</c:v>
                </c:pt>
                <c:pt idx="48">
                  <c:v>29748.0</c:v>
                </c:pt>
                <c:pt idx="49">
                  <c:v>29866.0</c:v>
                </c:pt>
                <c:pt idx="50">
                  <c:v>37642.0</c:v>
                </c:pt>
                <c:pt idx="51">
                  <c:v>37781.0</c:v>
                </c:pt>
                <c:pt idx="52">
                  <c:v>37926.0</c:v>
                </c:pt>
                <c:pt idx="53">
                  <c:v>38041.0</c:v>
                </c:pt>
                <c:pt idx="54">
                  <c:v>48378.0</c:v>
                </c:pt>
                <c:pt idx="55">
                  <c:v>48552.0</c:v>
                </c:pt>
                <c:pt idx="56">
                  <c:v>48694.0</c:v>
                </c:pt>
                <c:pt idx="57">
                  <c:v>48850.0</c:v>
                </c:pt>
                <c:pt idx="58">
                  <c:v>63885.0</c:v>
                </c:pt>
                <c:pt idx="59">
                  <c:v>63981.0</c:v>
                </c:pt>
                <c:pt idx="60">
                  <c:v>64102.0</c:v>
                </c:pt>
                <c:pt idx="61">
                  <c:v>64152.0</c:v>
                </c:pt>
                <c:pt idx="62">
                  <c:v>84280.0</c:v>
                </c:pt>
                <c:pt idx="63">
                  <c:v>85063.0</c:v>
                </c:pt>
                <c:pt idx="64">
                  <c:v>85561.0</c:v>
                </c:pt>
                <c:pt idx="65">
                  <c:v>86347.0</c:v>
                </c:pt>
                <c:pt idx="66">
                  <c:v>105045.0</c:v>
                </c:pt>
                <c:pt idx="67">
                  <c:v>105640.0</c:v>
                </c:pt>
                <c:pt idx="68">
                  <c:v>106742.0</c:v>
                </c:pt>
                <c:pt idx="69">
                  <c:v>107469.0</c:v>
                </c:pt>
                <c:pt idx="70">
                  <c:v>131848.0</c:v>
                </c:pt>
                <c:pt idx="71">
                  <c:v>132501.0</c:v>
                </c:pt>
                <c:pt idx="72">
                  <c:v>133673.0</c:v>
                </c:pt>
                <c:pt idx="73">
                  <c:v>134563.0</c:v>
                </c:pt>
                <c:pt idx="74">
                  <c:v>157896.0</c:v>
                </c:pt>
                <c:pt idx="75">
                  <c:v>158067.0</c:v>
                </c:pt>
                <c:pt idx="76">
                  <c:v>159939.0</c:v>
                </c:pt>
                <c:pt idx="77">
                  <c:v>160810.0</c:v>
                </c:pt>
                <c:pt idx="78">
                  <c:v>194656.0</c:v>
                </c:pt>
                <c:pt idx="79">
                  <c:v>195585.0</c:v>
                </c:pt>
                <c:pt idx="80">
                  <c:v>196280.0</c:v>
                </c:pt>
                <c:pt idx="81">
                  <c:v>197276.0</c:v>
                </c:pt>
                <c:pt idx="82">
                  <c:v>232207.0</c:v>
                </c:pt>
                <c:pt idx="83">
                  <c:v>233339.0</c:v>
                </c:pt>
                <c:pt idx="84">
                  <c:v>234217.0</c:v>
                </c:pt>
                <c:pt idx="85">
                  <c:v>235223.0</c:v>
                </c:pt>
                <c:pt idx="86">
                  <c:v>275300.0</c:v>
                </c:pt>
                <c:pt idx="87">
                  <c:v>276476.0</c:v>
                </c:pt>
                <c:pt idx="88">
                  <c:v>277852.0</c:v>
                </c:pt>
                <c:pt idx="89">
                  <c:v>279359.0</c:v>
                </c:pt>
                <c:pt idx="90">
                  <c:v>318997.0</c:v>
                </c:pt>
              </c:numCache>
            </c:numRef>
          </c:val>
        </c:ser>
        <c:ser>
          <c:idx val="6"/>
          <c:order val="6"/>
          <c:tx>
            <c:strRef>
              <c:f>Sheet1!$H$1</c:f>
              <c:strCache>
                <c:ptCount val="1"/>
                <c:pt idx="0">
                  <c:v>Male Young &lt;50K</c:v>
                </c:pt>
              </c:strCache>
            </c:strRef>
          </c:tx>
          <c:spPr>
            <a:gradFill flip="none" rotWithShape="1">
              <a:gsLst>
                <a:gs pos="0">
                  <a:srgbClr val="2F97FF"/>
                </a:gs>
                <a:gs pos="50000">
                  <a:srgbClr val="89C4FF"/>
                </a:gs>
                <a:gs pos="100000">
                  <a:srgbClr val="2F97FF"/>
                </a:gs>
              </a:gsLst>
              <a:lin ang="0" scaled="1"/>
              <a:tileRect/>
            </a:gradFill>
          </c:spPr>
          <c:invertIfNegative val="0"/>
          <c:cat>
            <c:strRef>
              <c:f>Sheet1!$A$2:$A$93</c:f>
              <c:strCache>
                <c:ptCount val="91"/>
                <c:pt idx="1">
                  <c:v>Jun</c:v>
                </c:pt>
                <c:pt idx="2">
                  <c:v>A</c:v>
                </c:pt>
                <c:pt idx="3">
                  <c:v>O</c:v>
                </c:pt>
                <c:pt idx="4">
                  <c:v>Jan</c:v>
                </c:pt>
                <c:pt idx="5">
                  <c:v>F</c:v>
                </c:pt>
                <c:pt idx="6">
                  <c:v>A</c:v>
                </c:pt>
                <c:pt idx="7">
                  <c:v>M</c:v>
                </c:pt>
                <c:pt idx="8">
                  <c:v>J</c:v>
                </c:pt>
                <c:pt idx="9">
                  <c:v>J</c:v>
                </c:pt>
                <c:pt idx="10">
                  <c:v>A</c:v>
                </c:pt>
                <c:pt idx="11">
                  <c:v>S</c:v>
                </c:pt>
                <c:pt idx="12">
                  <c:v>O</c:v>
                </c:pt>
                <c:pt idx="13">
                  <c:v>N</c:v>
                </c:pt>
                <c:pt idx="14">
                  <c:v>D</c:v>
                </c:pt>
                <c:pt idx="15">
                  <c:v>Jan</c:v>
                </c:pt>
                <c:pt idx="16">
                  <c:v>F</c:v>
                </c:pt>
                <c:pt idx="17">
                  <c:v>M</c:v>
                </c:pt>
                <c:pt idx="18">
                  <c:v>A</c:v>
                </c:pt>
                <c:pt idx="19">
                  <c:v>M</c:v>
                </c:pt>
                <c:pt idx="20">
                  <c:v>J</c:v>
                </c:pt>
                <c:pt idx="21">
                  <c:v>J</c:v>
                </c:pt>
                <c:pt idx="22">
                  <c:v>A</c:v>
                </c:pt>
                <c:pt idx="23">
                  <c:v>S</c:v>
                </c:pt>
                <c:pt idx="24">
                  <c:v>O</c:v>
                </c:pt>
                <c:pt idx="25">
                  <c:v>N</c:v>
                </c:pt>
                <c:pt idx="26">
                  <c:v>D</c:v>
                </c:pt>
                <c:pt idx="27">
                  <c:v>Jan</c:v>
                </c:pt>
                <c:pt idx="28">
                  <c:v>F</c:v>
                </c:pt>
                <c:pt idx="29">
                  <c:v>M</c:v>
                </c:pt>
                <c:pt idx="30">
                  <c:v>A</c:v>
                </c:pt>
                <c:pt idx="31">
                  <c:v>M</c:v>
                </c:pt>
                <c:pt idx="32">
                  <c:v>J</c:v>
                </c:pt>
                <c:pt idx="33">
                  <c:v>J</c:v>
                </c:pt>
                <c:pt idx="34">
                  <c:v>A</c:v>
                </c:pt>
                <c:pt idx="35">
                  <c:v>S</c:v>
                </c:pt>
                <c:pt idx="36">
                  <c:v>O</c:v>
                </c:pt>
                <c:pt idx="37">
                  <c:v>N</c:v>
                </c:pt>
                <c:pt idx="38">
                  <c:v>D</c:v>
                </c:pt>
                <c:pt idx="39">
                  <c:v>Jan</c:v>
                </c:pt>
                <c:pt idx="40">
                  <c:v>F</c:v>
                </c:pt>
                <c:pt idx="41">
                  <c:v>M</c:v>
                </c:pt>
                <c:pt idx="42">
                  <c:v>A</c:v>
                </c:pt>
                <c:pt idx="43">
                  <c:v>M</c:v>
                </c:pt>
                <c:pt idx="44">
                  <c:v>J</c:v>
                </c:pt>
                <c:pt idx="45">
                  <c:v>J</c:v>
                </c:pt>
                <c:pt idx="46">
                  <c:v>A</c:v>
                </c:pt>
                <c:pt idx="47">
                  <c:v>S</c:v>
                </c:pt>
                <c:pt idx="48">
                  <c:v>O</c:v>
                </c:pt>
                <c:pt idx="49">
                  <c:v>N</c:v>
                </c:pt>
                <c:pt idx="50">
                  <c:v>D</c:v>
                </c:pt>
                <c:pt idx="51">
                  <c:v>Jan</c:v>
                </c:pt>
                <c:pt idx="52">
                  <c:v>F</c:v>
                </c:pt>
                <c:pt idx="53">
                  <c:v>M</c:v>
                </c:pt>
                <c:pt idx="54">
                  <c:v>A</c:v>
                </c:pt>
                <c:pt idx="55">
                  <c:v>M</c:v>
                </c:pt>
                <c:pt idx="56">
                  <c:v>J</c:v>
                </c:pt>
                <c:pt idx="57">
                  <c:v>J</c:v>
                </c:pt>
                <c:pt idx="58">
                  <c:v>A</c:v>
                </c:pt>
                <c:pt idx="59">
                  <c:v>S</c:v>
                </c:pt>
                <c:pt idx="60">
                  <c:v>O</c:v>
                </c:pt>
                <c:pt idx="61">
                  <c:v>N</c:v>
                </c:pt>
                <c:pt idx="62">
                  <c:v>D</c:v>
                </c:pt>
                <c:pt idx="63">
                  <c:v>Jan</c:v>
                </c:pt>
                <c:pt idx="64">
                  <c:v>F</c:v>
                </c:pt>
                <c:pt idx="65">
                  <c:v>M</c:v>
                </c:pt>
                <c:pt idx="66">
                  <c:v>A</c:v>
                </c:pt>
                <c:pt idx="67">
                  <c:v>M</c:v>
                </c:pt>
                <c:pt idx="68">
                  <c:v>J</c:v>
                </c:pt>
                <c:pt idx="69">
                  <c:v>J</c:v>
                </c:pt>
                <c:pt idx="70">
                  <c:v>A</c:v>
                </c:pt>
                <c:pt idx="71">
                  <c:v>S</c:v>
                </c:pt>
                <c:pt idx="72">
                  <c:v>O</c:v>
                </c:pt>
                <c:pt idx="73">
                  <c:v>N</c:v>
                </c:pt>
                <c:pt idx="74">
                  <c:v>D</c:v>
                </c:pt>
                <c:pt idx="75">
                  <c:v>Jan</c:v>
                </c:pt>
                <c:pt idx="76">
                  <c:v>F</c:v>
                </c:pt>
                <c:pt idx="77">
                  <c:v>M</c:v>
                </c:pt>
                <c:pt idx="78">
                  <c:v>A</c:v>
                </c:pt>
                <c:pt idx="79">
                  <c:v>M</c:v>
                </c:pt>
                <c:pt idx="80">
                  <c:v>J</c:v>
                </c:pt>
                <c:pt idx="81">
                  <c:v>J</c:v>
                </c:pt>
                <c:pt idx="82">
                  <c:v>A</c:v>
                </c:pt>
                <c:pt idx="83">
                  <c:v>S</c:v>
                </c:pt>
                <c:pt idx="84">
                  <c:v>O</c:v>
                </c:pt>
                <c:pt idx="85">
                  <c:v>N</c:v>
                </c:pt>
                <c:pt idx="86">
                  <c:v>D</c:v>
                </c:pt>
                <c:pt idx="87">
                  <c:v>Jan</c:v>
                </c:pt>
                <c:pt idx="88">
                  <c:v>F</c:v>
                </c:pt>
                <c:pt idx="89">
                  <c:v>M</c:v>
                </c:pt>
                <c:pt idx="90">
                  <c:v>A</c:v>
                </c:pt>
              </c:strCache>
            </c:strRef>
          </c:cat>
          <c:val>
            <c:numRef>
              <c:f>Sheet1!$H$2:$H$93</c:f>
              <c:numCache>
                <c:formatCode>General</c:formatCode>
                <c:ptCount val="92"/>
                <c:pt idx="1">
                  <c:v>0.0</c:v>
                </c:pt>
                <c:pt idx="2">
                  <c:v>0.0</c:v>
                </c:pt>
                <c:pt idx="3">
                  <c:v>0.0</c:v>
                </c:pt>
                <c:pt idx="4">
                  <c:v>0.0</c:v>
                </c:pt>
                <c:pt idx="5">
                  <c:v>0.0</c:v>
                </c:pt>
                <c:pt idx="6">
                  <c:v>0.0</c:v>
                </c:pt>
                <c:pt idx="7">
                  <c:v>0.0</c:v>
                </c:pt>
                <c:pt idx="8">
                  <c:v>0.0</c:v>
                </c:pt>
                <c:pt idx="9">
                  <c:v>0.0</c:v>
                </c:pt>
                <c:pt idx="10">
                  <c:v>0.0</c:v>
                </c:pt>
                <c:pt idx="11">
                  <c:v>189.0</c:v>
                </c:pt>
                <c:pt idx="12">
                  <c:v>464.0</c:v>
                </c:pt>
                <c:pt idx="13">
                  <c:v>706.0</c:v>
                </c:pt>
                <c:pt idx="14">
                  <c:v>895.0</c:v>
                </c:pt>
                <c:pt idx="15">
                  <c:v>1261.0</c:v>
                </c:pt>
                <c:pt idx="16">
                  <c:v>1409.0</c:v>
                </c:pt>
                <c:pt idx="17">
                  <c:v>1671.0</c:v>
                </c:pt>
                <c:pt idx="18">
                  <c:v>2033.0</c:v>
                </c:pt>
                <c:pt idx="19">
                  <c:v>2059.0</c:v>
                </c:pt>
                <c:pt idx="20">
                  <c:v>1956.0</c:v>
                </c:pt>
                <c:pt idx="21">
                  <c:v>2011.0</c:v>
                </c:pt>
                <c:pt idx="22">
                  <c:v>2134.0</c:v>
                </c:pt>
                <c:pt idx="23">
                  <c:v>2118.0</c:v>
                </c:pt>
                <c:pt idx="24">
                  <c:v>2119.0</c:v>
                </c:pt>
                <c:pt idx="25">
                  <c:v>2140.0</c:v>
                </c:pt>
                <c:pt idx="26">
                  <c:v>2188.0</c:v>
                </c:pt>
                <c:pt idx="27">
                  <c:v>2415.0</c:v>
                </c:pt>
                <c:pt idx="28">
                  <c:v>2597.0</c:v>
                </c:pt>
                <c:pt idx="29">
                  <c:v>2787.0</c:v>
                </c:pt>
                <c:pt idx="30">
                  <c:v>2998.0</c:v>
                </c:pt>
                <c:pt idx="31">
                  <c:v>3308.0</c:v>
                </c:pt>
                <c:pt idx="32">
                  <c:v>4047.0</c:v>
                </c:pt>
                <c:pt idx="33">
                  <c:v>4573.0</c:v>
                </c:pt>
                <c:pt idx="34">
                  <c:v>5178.0</c:v>
                </c:pt>
                <c:pt idx="35">
                  <c:v>6335.0</c:v>
                </c:pt>
                <c:pt idx="36">
                  <c:v>6805.0</c:v>
                </c:pt>
                <c:pt idx="37">
                  <c:v>7687.0</c:v>
                </c:pt>
                <c:pt idx="38">
                  <c:v>8874.0</c:v>
                </c:pt>
                <c:pt idx="39">
                  <c:v>10103.0</c:v>
                </c:pt>
                <c:pt idx="40">
                  <c:v>11101.0</c:v>
                </c:pt>
                <c:pt idx="41">
                  <c:v>12594.0</c:v>
                </c:pt>
                <c:pt idx="42">
                  <c:v>14026.0</c:v>
                </c:pt>
                <c:pt idx="43">
                  <c:v>14011.0</c:v>
                </c:pt>
                <c:pt idx="44">
                  <c:v>14102.0</c:v>
                </c:pt>
                <c:pt idx="45">
                  <c:v>18151.0</c:v>
                </c:pt>
                <c:pt idx="46">
                  <c:v>19273.0</c:v>
                </c:pt>
                <c:pt idx="47">
                  <c:v>20962.0</c:v>
                </c:pt>
                <c:pt idx="48">
                  <c:v>21165.0</c:v>
                </c:pt>
                <c:pt idx="49">
                  <c:v>23189.0</c:v>
                </c:pt>
                <c:pt idx="50">
                  <c:v>24378.0</c:v>
                </c:pt>
                <c:pt idx="51">
                  <c:v>27605.0</c:v>
                </c:pt>
                <c:pt idx="52">
                  <c:v>29412.0</c:v>
                </c:pt>
                <c:pt idx="53">
                  <c:v>31329.0</c:v>
                </c:pt>
                <c:pt idx="54">
                  <c:v>32777.0</c:v>
                </c:pt>
                <c:pt idx="55">
                  <c:v>35639.0</c:v>
                </c:pt>
                <c:pt idx="56">
                  <c:v>37205.0</c:v>
                </c:pt>
                <c:pt idx="57">
                  <c:v>38888.0</c:v>
                </c:pt>
                <c:pt idx="58">
                  <c:v>40850.0</c:v>
                </c:pt>
                <c:pt idx="59">
                  <c:v>42660.0</c:v>
                </c:pt>
                <c:pt idx="60">
                  <c:v>44672.0</c:v>
                </c:pt>
                <c:pt idx="61">
                  <c:v>46502.0</c:v>
                </c:pt>
                <c:pt idx="62">
                  <c:v>48377.0</c:v>
                </c:pt>
                <c:pt idx="63">
                  <c:v>50603.0</c:v>
                </c:pt>
                <c:pt idx="64">
                  <c:v>52359.0</c:v>
                </c:pt>
                <c:pt idx="65">
                  <c:v>54514.0</c:v>
                </c:pt>
                <c:pt idx="66">
                  <c:v>56149.0</c:v>
                </c:pt>
                <c:pt idx="67">
                  <c:v>58878.0</c:v>
                </c:pt>
                <c:pt idx="68">
                  <c:v>61345.0</c:v>
                </c:pt>
                <c:pt idx="69">
                  <c:v>63673.0</c:v>
                </c:pt>
                <c:pt idx="70">
                  <c:v>65579.0</c:v>
                </c:pt>
                <c:pt idx="71">
                  <c:v>67402.0</c:v>
                </c:pt>
                <c:pt idx="72">
                  <c:v>69749.0</c:v>
                </c:pt>
                <c:pt idx="73">
                  <c:v>71713.0</c:v>
                </c:pt>
                <c:pt idx="74">
                  <c:v>73375.0</c:v>
                </c:pt>
                <c:pt idx="75">
                  <c:v>74834.0</c:v>
                </c:pt>
                <c:pt idx="76">
                  <c:v>77765.0</c:v>
                </c:pt>
                <c:pt idx="77">
                  <c:v>81391.0</c:v>
                </c:pt>
                <c:pt idx="78">
                  <c:v>83623.0</c:v>
                </c:pt>
                <c:pt idx="79">
                  <c:v>86118.0</c:v>
                </c:pt>
                <c:pt idx="80">
                  <c:v>89163.0</c:v>
                </c:pt>
                <c:pt idx="81">
                  <c:v>91010.0</c:v>
                </c:pt>
                <c:pt idx="82">
                  <c:v>92577.0</c:v>
                </c:pt>
                <c:pt idx="83">
                  <c:v>94900.0</c:v>
                </c:pt>
                <c:pt idx="84">
                  <c:v>97243.0</c:v>
                </c:pt>
                <c:pt idx="85">
                  <c:v>99520.0</c:v>
                </c:pt>
                <c:pt idx="86">
                  <c:v>101864.0</c:v>
                </c:pt>
                <c:pt idx="87">
                  <c:v>104731.0</c:v>
                </c:pt>
                <c:pt idx="88">
                  <c:v>107367.0</c:v>
                </c:pt>
                <c:pt idx="89">
                  <c:v>108612.0</c:v>
                </c:pt>
                <c:pt idx="90">
                  <c:v>109980.0</c:v>
                </c:pt>
              </c:numCache>
            </c:numRef>
          </c:val>
        </c:ser>
        <c:ser>
          <c:idx val="7"/>
          <c:order val="7"/>
          <c:tx>
            <c:strRef>
              <c:f>Sheet1!$I$1</c:f>
              <c:strCache>
                <c:ptCount val="1"/>
                <c:pt idx="0">
                  <c:v>Female Young &lt;50K</c:v>
                </c:pt>
              </c:strCache>
            </c:strRef>
          </c:tx>
          <c:spPr>
            <a:gradFill flip="none" rotWithShape="1">
              <a:gsLst>
                <a:gs pos="0">
                  <a:srgbClr val="FF5D97"/>
                </a:gs>
                <a:gs pos="50000">
                  <a:srgbClr val="FF9BBF"/>
                </a:gs>
                <a:gs pos="100000">
                  <a:srgbClr val="FF5D97"/>
                </a:gs>
              </a:gsLst>
              <a:lin ang="0" scaled="1"/>
              <a:tileRect/>
            </a:gradFill>
          </c:spPr>
          <c:invertIfNegative val="0"/>
          <c:cat>
            <c:strRef>
              <c:f>Sheet1!$A$2:$A$93</c:f>
              <c:strCache>
                <c:ptCount val="91"/>
                <c:pt idx="1">
                  <c:v>Jun</c:v>
                </c:pt>
                <c:pt idx="2">
                  <c:v>A</c:v>
                </c:pt>
                <c:pt idx="3">
                  <c:v>O</c:v>
                </c:pt>
                <c:pt idx="4">
                  <c:v>Jan</c:v>
                </c:pt>
                <c:pt idx="5">
                  <c:v>F</c:v>
                </c:pt>
                <c:pt idx="6">
                  <c:v>A</c:v>
                </c:pt>
                <c:pt idx="7">
                  <c:v>M</c:v>
                </c:pt>
                <c:pt idx="8">
                  <c:v>J</c:v>
                </c:pt>
                <c:pt idx="9">
                  <c:v>J</c:v>
                </c:pt>
                <c:pt idx="10">
                  <c:v>A</c:v>
                </c:pt>
                <c:pt idx="11">
                  <c:v>S</c:v>
                </c:pt>
                <c:pt idx="12">
                  <c:v>O</c:v>
                </c:pt>
                <c:pt idx="13">
                  <c:v>N</c:v>
                </c:pt>
                <c:pt idx="14">
                  <c:v>D</c:v>
                </c:pt>
                <c:pt idx="15">
                  <c:v>Jan</c:v>
                </c:pt>
                <c:pt idx="16">
                  <c:v>F</c:v>
                </c:pt>
                <c:pt idx="17">
                  <c:v>M</c:v>
                </c:pt>
                <c:pt idx="18">
                  <c:v>A</c:v>
                </c:pt>
                <c:pt idx="19">
                  <c:v>M</c:v>
                </c:pt>
                <c:pt idx="20">
                  <c:v>J</c:v>
                </c:pt>
                <c:pt idx="21">
                  <c:v>J</c:v>
                </c:pt>
                <c:pt idx="22">
                  <c:v>A</c:v>
                </c:pt>
                <c:pt idx="23">
                  <c:v>S</c:v>
                </c:pt>
                <c:pt idx="24">
                  <c:v>O</c:v>
                </c:pt>
                <c:pt idx="25">
                  <c:v>N</c:v>
                </c:pt>
                <c:pt idx="26">
                  <c:v>D</c:v>
                </c:pt>
                <c:pt idx="27">
                  <c:v>Jan</c:v>
                </c:pt>
                <c:pt idx="28">
                  <c:v>F</c:v>
                </c:pt>
                <c:pt idx="29">
                  <c:v>M</c:v>
                </c:pt>
                <c:pt idx="30">
                  <c:v>A</c:v>
                </c:pt>
                <c:pt idx="31">
                  <c:v>M</c:v>
                </c:pt>
                <c:pt idx="32">
                  <c:v>J</c:v>
                </c:pt>
                <c:pt idx="33">
                  <c:v>J</c:v>
                </c:pt>
                <c:pt idx="34">
                  <c:v>A</c:v>
                </c:pt>
                <c:pt idx="35">
                  <c:v>S</c:v>
                </c:pt>
                <c:pt idx="36">
                  <c:v>O</c:v>
                </c:pt>
                <c:pt idx="37">
                  <c:v>N</c:v>
                </c:pt>
                <c:pt idx="38">
                  <c:v>D</c:v>
                </c:pt>
                <c:pt idx="39">
                  <c:v>Jan</c:v>
                </c:pt>
                <c:pt idx="40">
                  <c:v>F</c:v>
                </c:pt>
                <c:pt idx="41">
                  <c:v>M</c:v>
                </c:pt>
                <c:pt idx="42">
                  <c:v>A</c:v>
                </c:pt>
                <c:pt idx="43">
                  <c:v>M</c:v>
                </c:pt>
                <c:pt idx="44">
                  <c:v>J</c:v>
                </c:pt>
                <c:pt idx="45">
                  <c:v>J</c:v>
                </c:pt>
                <c:pt idx="46">
                  <c:v>A</c:v>
                </c:pt>
                <c:pt idx="47">
                  <c:v>S</c:v>
                </c:pt>
                <c:pt idx="48">
                  <c:v>O</c:v>
                </c:pt>
                <c:pt idx="49">
                  <c:v>N</c:v>
                </c:pt>
                <c:pt idx="50">
                  <c:v>D</c:v>
                </c:pt>
                <c:pt idx="51">
                  <c:v>Jan</c:v>
                </c:pt>
                <c:pt idx="52">
                  <c:v>F</c:v>
                </c:pt>
                <c:pt idx="53">
                  <c:v>M</c:v>
                </c:pt>
                <c:pt idx="54">
                  <c:v>A</c:v>
                </c:pt>
                <c:pt idx="55">
                  <c:v>M</c:v>
                </c:pt>
                <c:pt idx="56">
                  <c:v>J</c:v>
                </c:pt>
                <c:pt idx="57">
                  <c:v>J</c:v>
                </c:pt>
                <c:pt idx="58">
                  <c:v>A</c:v>
                </c:pt>
                <c:pt idx="59">
                  <c:v>S</c:v>
                </c:pt>
                <c:pt idx="60">
                  <c:v>O</c:v>
                </c:pt>
                <c:pt idx="61">
                  <c:v>N</c:v>
                </c:pt>
                <c:pt idx="62">
                  <c:v>D</c:v>
                </c:pt>
                <c:pt idx="63">
                  <c:v>Jan</c:v>
                </c:pt>
                <c:pt idx="64">
                  <c:v>F</c:v>
                </c:pt>
                <c:pt idx="65">
                  <c:v>M</c:v>
                </c:pt>
                <c:pt idx="66">
                  <c:v>A</c:v>
                </c:pt>
                <c:pt idx="67">
                  <c:v>M</c:v>
                </c:pt>
                <c:pt idx="68">
                  <c:v>J</c:v>
                </c:pt>
                <c:pt idx="69">
                  <c:v>J</c:v>
                </c:pt>
                <c:pt idx="70">
                  <c:v>A</c:v>
                </c:pt>
                <c:pt idx="71">
                  <c:v>S</c:v>
                </c:pt>
                <c:pt idx="72">
                  <c:v>O</c:v>
                </c:pt>
                <c:pt idx="73">
                  <c:v>N</c:v>
                </c:pt>
                <c:pt idx="74">
                  <c:v>D</c:v>
                </c:pt>
                <c:pt idx="75">
                  <c:v>Jan</c:v>
                </c:pt>
                <c:pt idx="76">
                  <c:v>F</c:v>
                </c:pt>
                <c:pt idx="77">
                  <c:v>M</c:v>
                </c:pt>
                <c:pt idx="78">
                  <c:v>A</c:v>
                </c:pt>
                <c:pt idx="79">
                  <c:v>M</c:v>
                </c:pt>
                <c:pt idx="80">
                  <c:v>J</c:v>
                </c:pt>
                <c:pt idx="81">
                  <c:v>J</c:v>
                </c:pt>
                <c:pt idx="82">
                  <c:v>A</c:v>
                </c:pt>
                <c:pt idx="83">
                  <c:v>S</c:v>
                </c:pt>
                <c:pt idx="84">
                  <c:v>O</c:v>
                </c:pt>
                <c:pt idx="85">
                  <c:v>N</c:v>
                </c:pt>
                <c:pt idx="86">
                  <c:v>D</c:v>
                </c:pt>
                <c:pt idx="87">
                  <c:v>Jan</c:v>
                </c:pt>
                <c:pt idx="88">
                  <c:v>F</c:v>
                </c:pt>
                <c:pt idx="89">
                  <c:v>M</c:v>
                </c:pt>
                <c:pt idx="90">
                  <c:v>A</c:v>
                </c:pt>
              </c:strCache>
            </c:strRef>
          </c:cat>
          <c:val>
            <c:numRef>
              <c:f>Sheet1!$I$2:$I$93</c:f>
              <c:numCache>
                <c:formatCode>General</c:formatCode>
                <c:ptCount val="92"/>
                <c:pt idx="1">
                  <c:v>0.0</c:v>
                </c:pt>
                <c:pt idx="2">
                  <c:v>0.0</c:v>
                </c:pt>
                <c:pt idx="3">
                  <c:v>0.0</c:v>
                </c:pt>
                <c:pt idx="4">
                  <c:v>0.0</c:v>
                </c:pt>
                <c:pt idx="5">
                  <c:v>0.0</c:v>
                </c:pt>
                <c:pt idx="6">
                  <c:v>0.0</c:v>
                </c:pt>
                <c:pt idx="7">
                  <c:v>0.0</c:v>
                </c:pt>
                <c:pt idx="8">
                  <c:v>0.0</c:v>
                </c:pt>
                <c:pt idx="9">
                  <c:v>0.0</c:v>
                </c:pt>
                <c:pt idx="10">
                  <c:v>0.0</c:v>
                </c:pt>
                <c:pt idx="11">
                  <c:v>1617.0</c:v>
                </c:pt>
                <c:pt idx="12">
                  <c:v>3110.0</c:v>
                </c:pt>
                <c:pt idx="13">
                  <c:v>4539.0</c:v>
                </c:pt>
                <c:pt idx="14">
                  <c:v>6542.0</c:v>
                </c:pt>
                <c:pt idx="15">
                  <c:v>10739.0</c:v>
                </c:pt>
                <c:pt idx="16">
                  <c:v>13602.0</c:v>
                </c:pt>
                <c:pt idx="17">
                  <c:v>16668.0</c:v>
                </c:pt>
                <c:pt idx="18">
                  <c:v>19614.0</c:v>
                </c:pt>
                <c:pt idx="19">
                  <c:v>23452.0</c:v>
                </c:pt>
                <c:pt idx="20">
                  <c:v>27038.0</c:v>
                </c:pt>
                <c:pt idx="21">
                  <c:v>30765.0</c:v>
                </c:pt>
                <c:pt idx="22">
                  <c:v>32888.0</c:v>
                </c:pt>
                <c:pt idx="23">
                  <c:v>36326.0</c:v>
                </c:pt>
                <c:pt idx="24">
                  <c:v>39992.0</c:v>
                </c:pt>
                <c:pt idx="25">
                  <c:v>43422.0</c:v>
                </c:pt>
                <c:pt idx="26">
                  <c:v>46456.0</c:v>
                </c:pt>
                <c:pt idx="27">
                  <c:v>51528.0</c:v>
                </c:pt>
                <c:pt idx="28">
                  <c:v>57249.0</c:v>
                </c:pt>
                <c:pt idx="29">
                  <c:v>62588.0</c:v>
                </c:pt>
                <c:pt idx="30">
                  <c:v>66387.0</c:v>
                </c:pt>
                <c:pt idx="31">
                  <c:v>73463.0</c:v>
                </c:pt>
                <c:pt idx="32">
                  <c:v>82505.0</c:v>
                </c:pt>
                <c:pt idx="33">
                  <c:v>88436.0</c:v>
                </c:pt>
                <c:pt idx="34">
                  <c:v>93834.0</c:v>
                </c:pt>
                <c:pt idx="35">
                  <c:v>100922.0</c:v>
                </c:pt>
                <c:pt idx="36">
                  <c:v>107512.0</c:v>
                </c:pt>
                <c:pt idx="37">
                  <c:v>116203.0</c:v>
                </c:pt>
                <c:pt idx="38">
                  <c:v>121953.0</c:v>
                </c:pt>
                <c:pt idx="39">
                  <c:v>131731.0</c:v>
                </c:pt>
                <c:pt idx="40">
                  <c:v>139444.0</c:v>
                </c:pt>
                <c:pt idx="41">
                  <c:v>151722.0</c:v>
                </c:pt>
                <c:pt idx="42">
                  <c:v>158622.0</c:v>
                </c:pt>
                <c:pt idx="43">
                  <c:v>168004.0</c:v>
                </c:pt>
                <c:pt idx="44">
                  <c:v>177660.0</c:v>
                </c:pt>
                <c:pt idx="45">
                  <c:v>197483.0</c:v>
                </c:pt>
                <c:pt idx="46">
                  <c:v>201704.0</c:v>
                </c:pt>
                <c:pt idx="47">
                  <c:v>214736.0</c:v>
                </c:pt>
                <c:pt idx="48">
                  <c:v>223834.0</c:v>
                </c:pt>
                <c:pt idx="49">
                  <c:v>236202.0</c:v>
                </c:pt>
                <c:pt idx="50">
                  <c:v>239905.0</c:v>
                </c:pt>
                <c:pt idx="51">
                  <c:v>254120.0</c:v>
                </c:pt>
                <c:pt idx="52">
                  <c:v>264158.0</c:v>
                </c:pt>
                <c:pt idx="53">
                  <c:v>276960.0</c:v>
                </c:pt>
                <c:pt idx="54">
                  <c:v>278052.0</c:v>
                </c:pt>
                <c:pt idx="55">
                  <c:v>294875.0</c:v>
                </c:pt>
                <c:pt idx="56">
                  <c:v>309784.0</c:v>
                </c:pt>
                <c:pt idx="57">
                  <c:v>323344.0</c:v>
                </c:pt>
                <c:pt idx="58">
                  <c:v>323065.0</c:v>
                </c:pt>
                <c:pt idx="59">
                  <c:v>345130.0</c:v>
                </c:pt>
                <c:pt idx="60">
                  <c:v>363352.0</c:v>
                </c:pt>
                <c:pt idx="61">
                  <c:v>380220.0</c:v>
                </c:pt>
                <c:pt idx="62">
                  <c:v>385940.0</c:v>
                </c:pt>
                <c:pt idx="63">
                  <c:v>403379.0</c:v>
                </c:pt>
                <c:pt idx="64">
                  <c:v>422803.0</c:v>
                </c:pt>
                <c:pt idx="65">
                  <c:v>445719.0</c:v>
                </c:pt>
                <c:pt idx="66">
                  <c:v>446982.0</c:v>
                </c:pt>
                <c:pt idx="67">
                  <c:v>469964.0</c:v>
                </c:pt>
                <c:pt idx="68">
                  <c:v>497421.0</c:v>
                </c:pt>
                <c:pt idx="69">
                  <c:v>523232.0</c:v>
                </c:pt>
                <c:pt idx="70">
                  <c:v>519509.0</c:v>
                </c:pt>
                <c:pt idx="71">
                  <c:v>540937.0</c:v>
                </c:pt>
                <c:pt idx="72">
                  <c:v>567051.0</c:v>
                </c:pt>
                <c:pt idx="73">
                  <c:v>589118.0</c:v>
                </c:pt>
                <c:pt idx="74">
                  <c:v>586025.0</c:v>
                </c:pt>
                <c:pt idx="75">
                  <c:v>610962.0</c:v>
                </c:pt>
                <c:pt idx="76">
                  <c:v>632123.0</c:v>
                </c:pt>
                <c:pt idx="77">
                  <c:v>657023.0</c:v>
                </c:pt>
                <c:pt idx="78">
                  <c:v>649752.0</c:v>
                </c:pt>
                <c:pt idx="79">
                  <c:v>681850.0</c:v>
                </c:pt>
                <c:pt idx="80">
                  <c:v>714592.0</c:v>
                </c:pt>
                <c:pt idx="81">
                  <c:v>737118.0</c:v>
                </c:pt>
                <c:pt idx="82">
                  <c:v>724137.0</c:v>
                </c:pt>
                <c:pt idx="83">
                  <c:v>754005.0</c:v>
                </c:pt>
                <c:pt idx="84">
                  <c:v>779856.0</c:v>
                </c:pt>
                <c:pt idx="85">
                  <c:v>807724.0</c:v>
                </c:pt>
                <c:pt idx="86">
                  <c:v>798186.0</c:v>
                </c:pt>
                <c:pt idx="87">
                  <c:v>827580.0</c:v>
                </c:pt>
                <c:pt idx="88">
                  <c:v>863597.0</c:v>
                </c:pt>
                <c:pt idx="89">
                  <c:v>892993.0</c:v>
                </c:pt>
                <c:pt idx="90">
                  <c:v>875450.0</c:v>
                </c:pt>
              </c:numCache>
            </c:numRef>
          </c:val>
        </c:ser>
        <c:ser>
          <c:idx val="8"/>
          <c:order val="8"/>
          <c:tx>
            <c:strRef>
              <c:f>Sheet1!$J$1</c:f>
              <c:strCache>
                <c:ptCount val="1"/>
                <c:pt idx="0">
                  <c:v>Old imputed</c:v>
                </c:pt>
              </c:strCache>
            </c:strRef>
          </c:tx>
          <c:spPr>
            <a:gradFill flip="none" rotWithShape="1">
              <a:gsLst>
                <a:gs pos="0">
                  <a:srgbClr val="423100"/>
                </a:gs>
                <a:gs pos="50000">
                  <a:srgbClr val="B08200"/>
                </a:gs>
                <a:gs pos="100000">
                  <a:srgbClr val="423100"/>
                </a:gs>
              </a:gsLst>
              <a:lin ang="0" scaled="1"/>
              <a:tileRect/>
            </a:gradFill>
          </c:spPr>
          <c:invertIfNegative val="0"/>
          <c:cat>
            <c:strRef>
              <c:f>Sheet1!$A$2:$A$93</c:f>
              <c:strCache>
                <c:ptCount val="91"/>
                <c:pt idx="1">
                  <c:v>Jun</c:v>
                </c:pt>
                <c:pt idx="2">
                  <c:v>A</c:v>
                </c:pt>
                <c:pt idx="3">
                  <c:v>O</c:v>
                </c:pt>
                <c:pt idx="4">
                  <c:v>Jan</c:v>
                </c:pt>
                <c:pt idx="5">
                  <c:v>F</c:v>
                </c:pt>
                <c:pt idx="6">
                  <c:v>A</c:v>
                </c:pt>
                <c:pt idx="7">
                  <c:v>M</c:v>
                </c:pt>
                <c:pt idx="8">
                  <c:v>J</c:v>
                </c:pt>
                <c:pt idx="9">
                  <c:v>J</c:v>
                </c:pt>
                <c:pt idx="10">
                  <c:v>A</c:v>
                </c:pt>
                <c:pt idx="11">
                  <c:v>S</c:v>
                </c:pt>
                <c:pt idx="12">
                  <c:v>O</c:v>
                </c:pt>
                <c:pt idx="13">
                  <c:v>N</c:v>
                </c:pt>
                <c:pt idx="14">
                  <c:v>D</c:v>
                </c:pt>
                <c:pt idx="15">
                  <c:v>Jan</c:v>
                </c:pt>
                <c:pt idx="16">
                  <c:v>F</c:v>
                </c:pt>
                <c:pt idx="17">
                  <c:v>M</c:v>
                </c:pt>
                <c:pt idx="18">
                  <c:v>A</c:v>
                </c:pt>
                <c:pt idx="19">
                  <c:v>M</c:v>
                </c:pt>
                <c:pt idx="20">
                  <c:v>J</c:v>
                </c:pt>
                <c:pt idx="21">
                  <c:v>J</c:v>
                </c:pt>
                <c:pt idx="22">
                  <c:v>A</c:v>
                </c:pt>
                <c:pt idx="23">
                  <c:v>S</c:v>
                </c:pt>
                <c:pt idx="24">
                  <c:v>O</c:v>
                </c:pt>
                <c:pt idx="25">
                  <c:v>N</c:v>
                </c:pt>
                <c:pt idx="26">
                  <c:v>D</c:v>
                </c:pt>
                <c:pt idx="27">
                  <c:v>Jan</c:v>
                </c:pt>
                <c:pt idx="28">
                  <c:v>F</c:v>
                </c:pt>
                <c:pt idx="29">
                  <c:v>M</c:v>
                </c:pt>
                <c:pt idx="30">
                  <c:v>A</c:v>
                </c:pt>
                <c:pt idx="31">
                  <c:v>M</c:v>
                </c:pt>
                <c:pt idx="32">
                  <c:v>J</c:v>
                </c:pt>
                <c:pt idx="33">
                  <c:v>J</c:v>
                </c:pt>
                <c:pt idx="34">
                  <c:v>A</c:v>
                </c:pt>
                <c:pt idx="35">
                  <c:v>S</c:v>
                </c:pt>
                <c:pt idx="36">
                  <c:v>O</c:v>
                </c:pt>
                <c:pt idx="37">
                  <c:v>N</c:v>
                </c:pt>
                <c:pt idx="38">
                  <c:v>D</c:v>
                </c:pt>
                <c:pt idx="39">
                  <c:v>Jan</c:v>
                </c:pt>
                <c:pt idx="40">
                  <c:v>F</c:v>
                </c:pt>
                <c:pt idx="41">
                  <c:v>M</c:v>
                </c:pt>
                <c:pt idx="42">
                  <c:v>A</c:v>
                </c:pt>
                <c:pt idx="43">
                  <c:v>M</c:v>
                </c:pt>
                <c:pt idx="44">
                  <c:v>J</c:v>
                </c:pt>
                <c:pt idx="45">
                  <c:v>J</c:v>
                </c:pt>
                <c:pt idx="46">
                  <c:v>A</c:v>
                </c:pt>
                <c:pt idx="47">
                  <c:v>S</c:v>
                </c:pt>
                <c:pt idx="48">
                  <c:v>O</c:v>
                </c:pt>
                <c:pt idx="49">
                  <c:v>N</c:v>
                </c:pt>
                <c:pt idx="50">
                  <c:v>D</c:v>
                </c:pt>
                <c:pt idx="51">
                  <c:v>Jan</c:v>
                </c:pt>
                <c:pt idx="52">
                  <c:v>F</c:v>
                </c:pt>
                <c:pt idx="53">
                  <c:v>M</c:v>
                </c:pt>
                <c:pt idx="54">
                  <c:v>A</c:v>
                </c:pt>
                <c:pt idx="55">
                  <c:v>M</c:v>
                </c:pt>
                <c:pt idx="56">
                  <c:v>J</c:v>
                </c:pt>
                <c:pt idx="57">
                  <c:v>J</c:v>
                </c:pt>
                <c:pt idx="58">
                  <c:v>A</c:v>
                </c:pt>
                <c:pt idx="59">
                  <c:v>S</c:v>
                </c:pt>
                <c:pt idx="60">
                  <c:v>O</c:v>
                </c:pt>
                <c:pt idx="61">
                  <c:v>N</c:v>
                </c:pt>
                <c:pt idx="62">
                  <c:v>D</c:v>
                </c:pt>
                <c:pt idx="63">
                  <c:v>Jan</c:v>
                </c:pt>
                <c:pt idx="64">
                  <c:v>F</c:v>
                </c:pt>
                <c:pt idx="65">
                  <c:v>M</c:v>
                </c:pt>
                <c:pt idx="66">
                  <c:v>A</c:v>
                </c:pt>
                <c:pt idx="67">
                  <c:v>M</c:v>
                </c:pt>
                <c:pt idx="68">
                  <c:v>J</c:v>
                </c:pt>
                <c:pt idx="69">
                  <c:v>J</c:v>
                </c:pt>
                <c:pt idx="70">
                  <c:v>A</c:v>
                </c:pt>
                <c:pt idx="71">
                  <c:v>S</c:v>
                </c:pt>
                <c:pt idx="72">
                  <c:v>O</c:v>
                </c:pt>
                <c:pt idx="73">
                  <c:v>N</c:v>
                </c:pt>
                <c:pt idx="74">
                  <c:v>D</c:v>
                </c:pt>
                <c:pt idx="75">
                  <c:v>Jan</c:v>
                </c:pt>
                <c:pt idx="76">
                  <c:v>F</c:v>
                </c:pt>
                <c:pt idx="77">
                  <c:v>M</c:v>
                </c:pt>
                <c:pt idx="78">
                  <c:v>A</c:v>
                </c:pt>
                <c:pt idx="79">
                  <c:v>M</c:v>
                </c:pt>
                <c:pt idx="80">
                  <c:v>J</c:v>
                </c:pt>
                <c:pt idx="81">
                  <c:v>J</c:v>
                </c:pt>
                <c:pt idx="82">
                  <c:v>A</c:v>
                </c:pt>
                <c:pt idx="83">
                  <c:v>S</c:v>
                </c:pt>
                <c:pt idx="84">
                  <c:v>O</c:v>
                </c:pt>
                <c:pt idx="85">
                  <c:v>N</c:v>
                </c:pt>
                <c:pt idx="86">
                  <c:v>D</c:v>
                </c:pt>
                <c:pt idx="87">
                  <c:v>Jan</c:v>
                </c:pt>
                <c:pt idx="88">
                  <c:v>F</c:v>
                </c:pt>
                <c:pt idx="89">
                  <c:v>M</c:v>
                </c:pt>
                <c:pt idx="90">
                  <c:v>A</c:v>
                </c:pt>
              </c:strCache>
            </c:strRef>
          </c:cat>
          <c:val>
            <c:numRef>
              <c:f>Sheet1!$J$2:$J$93</c:f>
              <c:numCache>
                <c:formatCode>General</c:formatCode>
                <c:ptCount val="92"/>
                <c:pt idx="1">
                  <c:v>0.0</c:v>
                </c:pt>
                <c:pt idx="2">
                  <c:v>0.0</c:v>
                </c:pt>
                <c:pt idx="3">
                  <c:v>0.0</c:v>
                </c:pt>
                <c:pt idx="4">
                  <c:v>0.0</c:v>
                </c:pt>
                <c:pt idx="5">
                  <c:v>0.0</c:v>
                </c:pt>
                <c:pt idx="6">
                  <c:v>1471.0</c:v>
                </c:pt>
                <c:pt idx="7">
                  <c:v>1955.0</c:v>
                </c:pt>
                <c:pt idx="8">
                  <c:v>2004.0</c:v>
                </c:pt>
                <c:pt idx="9">
                  <c:v>2035.0</c:v>
                </c:pt>
                <c:pt idx="10">
                  <c:v>2029.0</c:v>
                </c:pt>
                <c:pt idx="11">
                  <c:v>1990.0</c:v>
                </c:pt>
                <c:pt idx="12">
                  <c:v>2057.0</c:v>
                </c:pt>
                <c:pt idx="13">
                  <c:v>2118.0</c:v>
                </c:pt>
                <c:pt idx="14">
                  <c:v>2172.0</c:v>
                </c:pt>
                <c:pt idx="15">
                  <c:v>2282.0</c:v>
                </c:pt>
                <c:pt idx="16">
                  <c:v>2350.0</c:v>
                </c:pt>
                <c:pt idx="17">
                  <c:v>2463.0</c:v>
                </c:pt>
                <c:pt idx="18">
                  <c:v>2342.0</c:v>
                </c:pt>
                <c:pt idx="19">
                  <c:v>2442.0</c:v>
                </c:pt>
                <c:pt idx="20">
                  <c:v>2615.0</c:v>
                </c:pt>
                <c:pt idx="21">
                  <c:v>2676.0</c:v>
                </c:pt>
                <c:pt idx="22">
                  <c:v>2756.0</c:v>
                </c:pt>
                <c:pt idx="23">
                  <c:v>2802.0</c:v>
                </c:pt>
                <c:pt idx="24">
                  <c:v>2878.0</c:v>
                </c:pt>
                <c:pt idx="25">
                  <c:v>2912.0</c:v>
                </c:pt>
                <c:pt idx="26">
                  <c:v>2984.0</c:v>
                </c:pt>
                <c:pt idx="27">
                  <c:v>3082.0</c:v>
                </c:pt>
                <c:pt idx="28">
                  <c:v>3145.0</c:v>
                </c:pt>
                <c:pt idx="29">
                  <c:v>2347.0</c:v>
                </c:pt>
                <c:pt idx="30">
                  <c:v>2394.0</c:v>
                </c:pt>
                <c:pt idx="31">
                  <c:v>2445.0</c:v>
                </c:pt>
                <c:pt idx="32">
                  <c:v>2474.0</c:v>
                </c:pt>
                <c:pt idx="33">
                  <c:v>2489.0</c:v>
                </c:pt>
                <c:pt idx="34">
                  <c:v>2511.0</c:v>
                </c:pt>
                <c:pt idx="35">
                  <c:v>2544.0</c:v>
                </c:pt>
                <c:pt idx="36">
                  <c:v>2530.0</c:v>
                </c:pt>
                <c:pt idx="37">
                  <c:v>2544.0</c:v>
                </c:pt>
                <c:pt idx="38">
                  <c:v>2824.0</c:v>
                </c:pt>
                <c:pt idx="39">
                  <c:v>2594.0</c:v>
                </c:pt>
                <c:pt idx="40">
                  <c:v>2648.0</c:v>
                </c:pt>
                <c:pt idx="41">
                  <c:v>2666.0</c:v>
                </c:pt>
                <c:pt idx="42">
                  <c:v>2713.0</c:v>
                </c:pt>
                <c:pt idx="43">
                  <c:v>2754.0</c:v>
                </c:pt>
                <c:pt idx="44">
                  <c:v>2760.0</c:v>
                </c:pt>
                <c:pt idx="45">
                  <c:v>2771.0</c:v>
                </c:pt>
                <c:pt idx="46">
                  <c:v>2797.0</c:v>
                </c:pt>
                <c:pt idx="47">
                  <c:v>2802.0</c:v>
                </c:pt>
                <c:pt idx="48">
                  <c:v>2845.0</c:v>
                </c:pt>
                <c:pt idx="49">
                  <c:v>2855.0</c:v>
                </c:pt>
                <c:pt idx="50">
                  <c:v>2894.0</c:v>
                </c:pt>
                <c:pt idx="51">
                  <c:v>2911.0</c:v>
                </c:pt>
                <c:pt idx="52">
                  <c:v>2926.0</c:v>
                </c:pt>
                <c:pt idx="53">
                  <c:v>2934.0</c:v>
                </c:pt>
                <c:pt idx="54">
                  <c:v>2953.0</c:v>
                </c:pt>
                <c:pt idx="55">
                  <c:v>2983.0</c:v>
                </c:pt>
                <c:pt idx="56">
                  <c:v>3068.0</c:v>
                </c:pt>
                <c:pt idx="57">
                  <c:v>3088.0</c:v>
                </c:pt>
                <c:pt idx="58">
                  <c:v>3099.0</c:v>
                </c:pt>
                <c:pt idx="59">
                  <c:v>3116.0</c:v>
                </c:pt>
                <c:pt idx="60">
                  <c:v>3118.0</c:v>
                </c:pt>
                <c:pt idx="61">
                  <c:v>3138.0</c:v>
                </c:pt>
                <c:pt idx="62">
                  <c:v>3181.0</c:v>
                </c:pt>
                <c:pt idx="63">
                  <c:v>3205.0</c:v>
                </c:pt>
                <c:pt idx="64">
                  <c:v>3221.0</c:v>
                </c:pt>
                <c:pt idx="65">
                  <c:v>3240.0</c:v>
                </c:pt>
                <c:pt idx="66">
                  <c:v>3270.0</c:v>
                </c:pt>
                <c:pt idx="67">
                  <c:v>3290.0</c:v>
                </c:pt>
                <c:pt idx="68">
                  <c:v>3316.0</c:v>
                </c:pt>
                <c:pt idx="69">
                  <c:v>3331.0</c:v>
                </c:pt>
                <c:pt idx="70">
                  <c:v>3357.0</c:v>
                </c:pt>
                <c:pt idx="71">
                  <c:v>3372.0</c:v>
                </c:pt>
                <c:pt idx="72">
                  <c:v>3367.0</c:v>
                </c:pt>
                <c:pt idx="73">
                  <c:v>3364.0</c:v>
                </c:pt>
                <c:pt idx="74">
                  <c:v>3391.0</c:v>
                </c:pt>
                <c:pt idx="75">
                  <c:v>3415.0</c:v>
                </c:pt>
                <c:pt idx="76">
                  <c:v>3443.0</c:v>
                </c:pt>
                <c:pt idx="77">
                  <c:v>3477.0</c:v>
                </c:pt>
                <c:pt idx="78">
                  <c:v>3514.0</c:v>
                </c:pt>
                <c:pt idx="79">
                  <c:v>3607.0</c:v>
                </c:pt>
                <c:pt idx="80">
                  <c:v>3636.0</c:v>
                </c:pt>
                <c:pt idx="81">
                  <c:v>3658.0</c:v>
                </c:pt>
                <c:pt idx="82">
                  <c:v>3684.0</c:v>
                </c:pt>
                <c:pt idx="83">
                  <c:v>3708.0</c:v>
                </c:pt>
                <c:pt idx="84">
                  <c:v>3720.0</c:v>
                </c:pt>
                <c:pt idx="85">
                  <c:v>3750.0</c:v>
                </c:pt>
                <c:pt idx="86">
                  <c:v>3775.0</c:v>
                </c:pt>
                <c:pt idx="87">
                  <c:v>3800.0</c:v>
                </c:pt>
                <c:pt idx="88">
                  <c:v>3830.0</c:v>
                </c:pt>
                <c:pt idx="89">
                  <c:v>3856.0</c:v>
                </c:pt>
                <c:pt idx="90">
                  <c:v>3863.0</c:v>
                </c:pt>
              </c:numCache>
            </c:numRef>
          </c:val>
        </c:ser>
        <c:ser>
          <c:idx val="9"/>
          <c:order val="9"/>
          <c:tx>
            <c:strRef>
              <c:f>Sheet1!$K$1</c:f>
              <c:strCache>
                <c:ptCount val="1"/>
                <c:pt idx="0">
                  <c:v>Young imputed</c:v>
                </c:pt>
              </c:strCache>
            </c:strRef>
          </c:tx>
          <c:spPr>
            <a:gradFill flip="none" rotWithShape="1">
              <a:gsLst>
                <a:gs pos="0">
                  <a:srgbClr val="B08200"/>
                </a:gs>
                <a:gs pos="50000">
                  <a:srgbClr val="E5C609"/>
                </a:gs>
                <a:gs pos="100000">
                  <a:srgbClr val="B08200"/>
                </a:gs>
              </a:gsLst>
              <a:lin ang="0" scaled="1"/>
              <a:tileRect/>
            </a:gradFill>
          </c:spPr>
          <c:invertIfNegative val="0"/>
          <c:cat>
            <c:strRef>
              <c:f>Sheet1!$A$2:$A$93</c:f>
              <c:strCache>
                <c:ptCount val="91"/>
                <c:pt idx="1">
                  <c:v>Jun</c:v>
                </c:pt>
                <c:pt idx="2">
                  <c:v>A</c:v>
                </c:pt>
                <c:pt idx="3">
                  <c:v>O</c:v>
                </c:pt>
                <c:pt idx="4">
                  <c:v>Jan</c:v>
                </c:pt>
                <c:pt idx="5">
                  <c:v>F</c:v>
                </c:pt>
                <c:pt idx="6">
                  <c:v>A</c:v>
                </c:pt>
                <c:pt idx="7">
                  <c:v>M</c:v>
                </c:pt>
                <c:pt idx="8">
                  <c:v>J</c:v>
                </c:pt>
                <c:pt idx="9">
                  <c:v>J</c:v>
                </c:pt>
                <c:pt idx="10">
                  <c:v>A</c:v>
                </c:pt>
                <c:pt idx="11">
                  <c:v>S</c:v>
                </c:pt>
                <c:pt idx="12">
                  <c:v>O</c:v>
                </c:pt>
                <c:pt idx="13">
                  <c:v>N</c:v>
                </c:pt>
                <c:pt idx="14">
                  <c:v>D</c:v>
                </c:pt>
                <c:pt idx="15">
                  <c:v>Jan</c:v>
                </c:pt>
                <c:pt idx="16">
                  <c:v>F</c:v>
                </c:pt>
                <c:pt idx="17">
                  <c:v>M</c:v>
                </c:pt>
                <c:pt idx="18">
                  <c:v>A</c:v>
                </c:pt>
                <c:pt idx="19">
                  <c:v>M</c:v>
                </c:pt>
                <c:pt idx="20">
                  <c:v>J</c:v>
                </c:pt>
                <c:pt idx="21">
                  <c:v>J</c:v>
                </c:pt>
                <c:pt idx="22">
                  <c:v>A</c:v>
                </c:pt>
                <c:pt idx="23">
                  <c:v>S</c:v>
                </c:pt>
                <c:pt idx="24">
                  <c:v>O</c:v>
                </c:pt>
                <c:pt idx="25">
                  <c:v>N</c:v>
                </c:pt>
                <c:pt idx="26">
                  <c:v>D</c:v>
                </c:pt>
                <c:pt idx="27">
                  <c:v>Jan</c:v>
                </c:pt>
                <c:pt idx="28">
                  <c:v>F</c:v>
                </c:pt>
                <c:pt idx="29">
                  <c:v>M</c:v>
                </c:pt>
                <c:pt idx="30">
                  <c:v>A</c:v>
                </c:pt>
                <c:pt idx="31">
                  <c:v>M</c:v>
                </c:pt>
                <c:pt idx="32">
                  <c:v>J</c:v>
                </c:pt>
                <c:pt idx="33">
                  <c:v>J</c:v>
                </c:pt>
                <c:pt idx="34">
                  <c:v>A</c:v>
                </c:pt>
                <c:pt idx="35">
                  <c:v>S</c:v>
                </c:pt>
                <c:pt idx="36">
                  <c:v>O</c:v>
                </c:pt>
                <c:pt idx="37">
                  <c:v>N</c:v>
                </c:pt>
                <c:pt idx="38">
                  <c:v>D</c:v>
                </c:pt>
                <c:pt idx="39">
                  <c:v>Jan</c:v>
                </c:pt>
                <c:pt idx="40">
                  <c:v>F</c:v>
                </c:pt>
                <c:pt idx="41">
                  <c:v>M</c:v>
                </c:pt>
                <c:pt idx="42">
                  <c:v>A</c:v>
                </c:pt>
                <c:pt idx="43">
                  <c:v>M</c:v>
                </c:pt>
                <c:pt idx="44">
                  <c:v>J</c:v>
                </c:pt>
                <c:pt idx="45">
                  <c:v>J</c:v>
                </c:pt>
                <c:pt idx="46">
                  <c:v>A</c:v>
                </c:pt>
                <c:pt idx="47">
                  <c:v>S</c:v>
                </c:pt>
                <c:pt idx="48">
                  <c:v>O</c:v>
                </c:pt>
                <c:pt idx="49">
                  <c:v>N</c:v>
                </c:pt>
                <c:pt idx="50">
                  <c:v>D</c:v>
                </c:pt>
                <c:pt idx="51">
                  <c:v>Jan</c:v>
                </c:pt>
                <c:pt idx="52">
                  <c:v>F</c:v>
                </c:pt>
                <c:pt idx="53">
                  <c:v>M</c:v>
                </c:pt>
                <c:pt idx="54">
                  <c:v>A</c:v>
                </c:pt>
                <c:pt idx="55">
                  <c:v>M</c:v>
                </c:pt>
                <c:pt idx="56">
                  <c:v>J</c:v>
                </c:pt>
                <c:pt idx="57">
                  <c:v>J</c:v>
                </c:pt>
                <c:pt idx="58">
                  <c:v>A</c:v>
                </c:pt>
                <c:pt idx="59">
                  <c:v>S</c:v>
                </c:pt>
                <c:pt idx="60">
                  <c:v>O</c:v>
                </c:pt>
                <c:pt idx="61">
                  <c:v>N</c:v>
                </c:pt>
                <c:pt idx="62">
                  <c:v>D</c:v>
                </c:pt>
                <c:pt idx="63">
                  <c:v>Jan</c:v>
                </c:pt>
                <c:pt idx="64">
                  <c:v>F</c:v>
                </c:pt>
                <c:pt idx="65">
                  <c:v>M</c:v>
                </c:pt>
                <c:pt idx="66">
                  <c:v>A</c:v>
                </c:pt>
                <c:pt idx="67">
                  <c:v>M</c:v>
                </c:pt>
                <c:pt idx="68">
                  <c:v>J</c:v>
                </c:pt>
                <c:pt idx="69">
                  <c:v>J</c:v>
                </c:pt>
                <c:pt idx="70">
                  <c:v>A</c:v>
                </c:pt>
                <c:pt idx="71">
                  <c:v>S</c:v>
                </c:pt>
                <c:pt idx="72">
                  <c:v>O</c:v>
                </c:pt>
                <c:pt idx="73">
                  <c:v>N</c:v>
                </c:pt>
                <c:pt idx="74">
                  <c:v>D</c:v>
                </c:pt>
                <c:pt idx="75">
                  <c:v>Jan</c:v>
                </c:pt>
                <c:pt idx="76">
                  <c:v>F</c:v>
                </c:pt>
                <c:pt idx="77">
                  <c:v>M</c:v>
                </c:pt>
                <c:pt idx="78">
                  <c:v>A</c:v>
                </c:pt>
                <c:pt idx="79">
                  <c:v>M</c:v>
                </c:pt>
                <c:pt idx="80">
                  <c:v>J</c:v>
                </c:pt>
                <c:pt idx="81">
                  <c:v>J</c:v>
                </c:pt>
                <c:pt idx="82">
                  <c:v>A</c:v>
                </c:pt>
                <c:pt idx="83">
                  <c:v>S</c:v>
                </c:pt>
                <c:pt idx="84">
                  <c:v>O</c:v>
                </c:pt>
                <c:pt idx="85">
                  <c:v>N</c:v>
                </c:pt>
                <c:pt idx="86">
                  <c:v>D</c:v>
                </c:pt>
                <c:pt idx="87">
                  <c:v>Jan</c:v>
                </c:pt>
                <c:pt idx="88">
                  <c:v>F</c:v>
                </c:pt>
                <c:pt idx="89">
                  <c:v>M</c:v>
                </c:pt>
                <c:pt idx="90">
                  <c:v>A</c:v>
                </c:pt>
              </c:strCache>
            </c:strRef>
          </c:cat>
          <c:val>
            <c:numRef>
              <c:f>Sheet1!$K$2:$K$93</c:f>
              <c:numCache>
                <c:formatCode>General</c:formatCode>
                <c:ptCount val="92"/>
                <c:pt idx="1">
                  <c:v>0.0</c:v>
                </c:pt>
                <c:pt idx="2">
                  <c:v>0.0</c:v>
                </c:pt>
                <c:pt idx="3">
                  <c:v>0.0</c:v>
                </c:pt>
                <c:pt idx="4">
                  <c:v>0.0</c:v>
                </c:pt>
                <c:pt idx="5">
                  <c:v>0.0</c:v>
                </c:pt>
                <c:pt idx="6">
                  <c:v>0.0</c:v>
                </c:pt>
                <c:pt idx="7">
                  <c:v>0.0</c:v>
                </c:pt>
                <c:pt idx="8">
                  <c:v>0.0</c:v>
                </c:pt>
                <c:pt idx="9">
                  <c:v>0.0</c:v>
                </c:pt>
                <c:pt idx="10">
                  <c:v>0.0</c:v>
                </c:pt>
                <c:pt idx="11">
                  <c:v>0.0</c:v>
                </c:pt>
                <c:pt idx="12">
                  <c:v>0.0</c:v>
                </c:pt>
                <c:pt idx="13">
                  <c:v>0.0</c:v>
                </c:pt>
                <c:pt idx="14">
                  <c:v>0.0</c:v>
                </c:pt>
                <c:pt idx="15">
                  <c:v>0.0</c:v>
                </c:pt>
                <c:pt idx="16">
                  <c:v>0.0</c:v>
                </c:pt>
                <c:pt idx="17">
                  <c:v>0.0</c:v>
                </c:pt>
                <c:pt idx="18">
                  <c:v>0.0</c:v>
                </c:pt>
                <c:pt idx="19">
                  <c:v>0.0</c:v>
                </c:pt>
                <c:pt idx="20">
                  <c:v>0.0</c:v>
                </c:pt>
                <c:pt idx="21">
                  <c:v>0.0</c:v>
                </c:pt>
                <c:pt idx="22">
                  <c:v>0.0</c:v>
                </c:pt>
                <c:pt idx="23">
                  <c:v>0.0</c:v>
                </c:pt>
                <c:pt idx="24">
                  <c:v>0.0</c:v>
                </c:pt>
                <c:pt idx="25">
                  <c:v>0.0</c:v>
                </c:pt>
                <c:pt idx="26">
                  <c:v>0.0</c:v>
                </c:pt>
                <c:pt idx="27">
                  <c:v>0.0</c:v>
                </c:pt>
                <c:pt idx="28">
                  <c:v>0.0</c:v>
                </c:pt>
                <c:pt idx="29">
                  <c:v>886.0</c:v>
                </c:pt>
                <c:pt idx="30">
                  <c:v>911.0</c:v>
                </c:pt>
                <c:pt idx="31">
                  <c:v>963.0</c:v>
                </c:pt>
                <c:pt idx="32">
                  <c:v>979.0</c:v>
                </c:pt>
                <c:pt idx="33">
                  <c:v>1005.0</c:v>
                </c:pt>
                <c:pt idx="34">
                  <c:v>1019.0</c:v>
                </c:pt>
                <c:pt idx="35">
                  <c:v>1091.0</c:v>
                </c:pt>
                <c:pt idx="36">
                  <c:v>1050.0</c:v>
                </c:pt>
                <c:pt idx="37">
                  <c:v>1085.0</c:v>
                </c:pt>
                <c:pt idx="38">
                  <c:v>859.0</c:v>
                </c:pt>
                <c:pt idx="39">
                  <c:v>1155.0</c:v>
                </c:pt>
                <c:pt idx="40">
                  <c:v>1169.0</c:v>
                </c:pt>
                <c:pt idx="41">
                  <c:v>1193.0</c:v>
                </c:pt>
                <c:pt idx="42">
                  <c:v>1183.0</c:v>
                </c:pt>
                <c:pt idx="43">
                  <c:v>1197.0</c:v>
                </c:pt>
                <c:pt idx="44">
                  <c:v>1215.0</c:v>
                </c:pt>
                <c:pt idx="45">
                  <c:v>1230.0</c:v>
                </c:pt>
                <c:pt idx="46">
                  <c:v>1241.0</c:v>
                </c:pt>
                <c:pt idx="47">
                  <c:v>1248.0</c:v>
                </c:pt>
                <c:pt idx="48">
                  <c:v>1270.0</c:v>
                </c:pt>
                <c:pt idx="49">
                  <c:v>1290.0</c:v>
                </c:pt>
                <c:pt idx="50">
                  <c:v>1327.0</c:v>
                </c:pt>
                <c:pt idx="51">
                  <c:v>1356.0</c:v>
                </c:pt>
                <c:pt idx="52">
                  <c:v>1368.0</c:v>
                </c:pt>
                <c:pt idx="53">
                  <c:v>1402.0</c:v>
                </c:pt>
                <c:pt idx="54">
                  <c:v>1377.0</c:v>
                </c:pt>
                <c:pt idx="55">
                  <c:v>1394.0</c:v>
                </c:pt>
                <c:pt idx="56">
                  <c:v>1453.0</c:v>
                </c:pt>
                <c:pt idx="57">
                  <c:v>1457.0</c:v>
                </c:pt>
                <c:pt idx="58">
                  <c:v>1457.0</c:v>
                </c:pt>
                <c:pt idx="59">
                  <c:v>1473.0</c:v>
                </c:pt>
                <c:pt idx="60">
                  <c:v>1481.0</c:v>
                </c:pt>
                <c:pt idx="61">
                  <c:v>1488.0</c:v>
                </c:pt>
                <c:pt idx="62">
                  <c:v>1473.0</c:v>
                </c:pt>
                <c:pt idx="63">
                  <c:v>1491.0</c:v>
                </c:pt>
                <c:pt idx="64">
                  <c:v>1499.0</c:v>
                </c:pt>
                <c:pt idx="65">
                  <c:v>1512.0</c:v>
                </c:pt>
                <c:pt idx="66">
                  <c:v>1518.0</c:v>
                </c:pt>
                <c:pt idx="67">
                  <c:v>1532.0</c:v>
                </c:pt>
                <c:pt idx="68">
                  <c:v>1541.0</c:v>
                </c:pt>
                <c:pt idx="69">
                  <c:v>1561.0</c:v>
                </c:pt>
                <c:pt idx="70">
                  <c:v>1563.0</c:v>
                </c:pt>
                <c:pt idx="71">
                  <c:v>1570.0</c:v>
                </c:pt>
                <c:pt idx="72">
                  <c:v>1578.0</c:v>
                </c:pt>
                <c:pt idx="73">
                  <c:v>1587.0</c:v>
                </c:pt>
                <c:pt idx="74">
                  <c:v>1582.0</c:v>
                </c:pt>
                <c:pt idx="75">
                  <c:v>1602.0</c:v>
                </c:pt>
                <c:pt idx="76">
                  <c:v>1616.0</c:v>
                </c:pt>
                <c:pt idx="77">
                  <c:v>1707.0</c:v>
                </c:pt>
                <c:pt idx="78">
                  <c:v>1713.0</c:v>
                </c:pt>
                <c:pt idx="79">
                  <c:v>1739.0</c:v>
                </c:pt>
                <c:pt idx="80">
                  <c:v>1761.0</c:v>
                </c:pt>
                <c:pt idx="81">
                  <c:v>1778.0</c:v>
                </c:pt>
                <c:pt idx="82">
                  <c:v>1781.0</c:v>
                </c:pt>
                <c:pt idx="83">
                  <c:v>1791.0</c:v>
                </c:pt>
                <c:pt idx="84">
                  <c:v>1801.0</c:v>
                </c:pt>
                <c:pt idx="85">
                  <c:v>1816.0</c:v>
                </c:pt>
                <c:pt idx="86">
                  <c:v>1820.0</c:v>
                </c:pt>
                <c:pt idx="87">
                  <c:v>1839.0</c:v>
                </c:pt>
                <c:pt idx="88">
                  <c:v>1862.0</c:v>
                </c:pt>
                <c:pt idx="89">
                  <c:v>1877.0</c:v>
                </c:pt>
                <c:pt idx="90">
                  <c:v>1867.0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overlap val="100"/>
        <c:axId val="-610248832"/>
        <c:axId val="-610244976"/>
      </c:barChart>
      <c:catAx>
        <c:axId val="-610248832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 sz="1600"/>
                </a:pPr>
                <a:r>
                  <a:rPr lang="en-US" sz="1600"/>
                  <a:t>Evaluation date</a:t>
                </a:r>
              </a:p>
            </c:rich>
          </c:tx>
          <c:layout>
            <c:manualLayout>
              <c:xMode val="edge"/>
              <c:yMode val="edge"/>
              <c:x val="0.42881265048481"/>
              <c:y val="0.95571311504614"/>
            </c:manualLayout>
          </c:layout>
          <c:overlay val="0"/>
        </c:title>
        <c:numFmt formatCode="General" sourceLinked="1"/>
        <c:majorTickMark val="none"/>
        <c:minorTickMark val="none"/>
        <c:tickLblPos val="nextTo"/>
        <c:spPr>
          <a:ln w="31750" cap="sq">
            <a:solidFill>
              <a:srgbClr val="001322"/>
            </a:solidFill>
            <a:miter lim="800000"/>
          </a:ln>
        </c:spPr>
        <c:txPr>
          <a:bodyPr/>
          <a:lstStyle/>
          <a:p>
            <a:pPr>
              <a:defRPr sz="780" b="1" baseline="0"/>
            </a:pPr>
            <a:endParaRPr lang="en-US"/>
          </a:p>
        </c:txPr>
        <c:crossAx val="-610244976"/>
        <c:crosses val="autoZero"/>
        <c:auto val="1"/>
        <c:lblAlgn val="ctr"/>
        <c:lblOffset val="20"/>
        <c:tickLblSkip val="1"/>
        <c:noMultiLvlLbl val="0"/>
      </c:catAx>
      <c:valAx>
        <c:axId val="-610244976"/>
        <c:scaling>
          <c:orientation val="minMax"/>
        </c:scaling>
        <c:delete val="0"/>
        <c:axPos val="l"/>
        <c:title>
          <c:tx>
            <c:rich>
              <a:bodyPr rot="-5400000" vert="horz"/>
              <a:lstStyle/>
              <a:p>
                <a:pPr>
                  <a:defRPr sz="1600"/>
                </a:pPr>
                <a:r>
                  <a:rPr lang="en-US" sz="1600"/>
                  <a:t>Animals genotyped (no.)</a:t>
                </a:r>
              </a:p>
            </c:rich>
          </c:tx>
          <c:layout>
            <c:manualLayout>
              <c:xMode val="edge"/>
              <c:yMode val="edge"/>
              <c:x val="7.46299390287052E-5"/>
              <c:y val="0.261471318122682"/>
            </c:manualLayout>
          </c:layout>
          <c:overlay val="0"/>
        </c:title>
        <c:numFmt formatCode="#,##0.00" sourceLinked="0"/>
        <c:majorTickMark val="out"/>
        <c:minorTickMark val="none"/>
        <c:tickLblPos val="nextTo"/>
        <c:spPr>
          <a:ln w="31750" cap="sq">
            <a:solidFill>
              <a:srgbClr val="001322"/>
            </a:solidFill>
            <a:miter lim="800000"/>
          </a:ln>
        </c:spPr>
        <c:txPr>
          <a:bodyPr/>
          <a:lstStyle/>
          <a:p>
            <a:pPr>
              <a:defRPr sz="1400"/>
            </a:pPr>
            <a:endParaRPr lang="en-US"/>
          </a:p>
        </c:txPr>
        <c:crossAx val="-610248832"/>
        <c:crossesAt val="1.0"/>
        <c:crossBetween val="midCat"/>
        <c:majorUnit val="250000.0"/>
        <c:dispUnits>
          <c:builtInUnit val="millions"/>
        </c:dispUnits>
      </c:valAx>
    </c:plotArea>
    <c:legend>
      <c:legendPos val="r"/>
      <c:layout>
        <c:manualLayout>
          <c:xMode val="edge"/>
          <c:yMode val="edge"/>
          <c:x val="0.109403622600949"/>
          <c:y val="0.0274095470618915"/>
          <c:w val="0.203583420230948"/>
          <c:h val="0.580799466614705"/>
        </c:manualLayout>
      </c:layout>
      <c:overlay val="0"/>
      <c:spPr>
        <a:solidFill>
          <a:schemeClr val="bg1"/>
        </a:solidFill>
      </c:spPr>
      <c:txPr>
        <a:bodyPr/>
        <a:lstStyle/>
        <a:p>
          <a:pPr>
            <a:defRPr sz="1400">
              <a:solidFill>
                <a:schemeClr val="tx1"/>
              </a:solidFill>
            </a:defRPr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b="1">
          <a:solidFill>
            <a:srgbClr val="001322"/>
          </a:solidFill>
        </a:defRPr>
      </a:pPr>
      <a:endParaRPr lang="en-US"/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8646562-9D1E-4FFD-9645-01B399FBC516}" type="datetimeFigureOut">
              <a:rPr lang="en-US" smtClean="0"/>
              <a:pPr/>
              <a:t>5/15/17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BBF7C56-861D-499D-8170-A7A5367EEB3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7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8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9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0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1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2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3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4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BF7C56-861D-499D-8170-A7A5367EEB3B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BF7C56-861D-499D-8170-A7A5367EEB3B}" type="slidenum">
              <a:rPr lang="en-US" smtClean="0"/>
              <a:pPr/>
              <a:t>37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BF7C56-861D-499D-8170-A7A5367EEB3B}" type="slidenum">
              <a:rPr lang="en-US" smtClean="0"/>
              <a:pPr/>
              <a:t>48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BF7C56-861D-499D-8170-A7A5367EEB3B}" type="slidenum">
              <a:rPr lang="en-US" smtClean="0"/>
              <a:pPr/>
              <a:t>49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BF7C56-861D-499D-8170-A7A5367EEB3B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BF7C56-861D-499D-8170-A7A5367EEB3B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BF7C56-861D-499D-8170-A7A5367EEB3B}" type="slidenum">
              <a:rPr lang="en-US" smtClean="0"/>
              <a:pPr/>
              <a:t>20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BF7C56-861D-499D-8170-A7A5367EEB3B}" type="slidenum">
              <a:rPr lang="en-US" smtClean="0"/>
              <a:pPr/>
              <a:t>30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BF7C56-861D-499D-8170-A7A5367EEB3B}" type="slidenum">
              <a:rPr lang="en-US" smtClean="0"/>
              <a:pPr/>
              <a:t>31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BF7C56-861D-499D-8170-A7A5367EEB3B}" type="slidenum">
              <a:rPr lang="en-US" smtClean="0"/>
              <a:pPr/>
              <a:t>32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BF7C56-861D-499D-8170-A7A5367EEB3B}" type="slidenum">
              <a:rPr lang="en-US" smtClean="0"/>
              <a:pPr/>
              <a:t>33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BF7C56-861D-499D-8170-A7A5367EEB3B}" type="slidenum">
              <a:rPr lang="en-US" smtClean="0"/>
              <a:pPr/>
              <a:t>34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AIP-2017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9144000" cy="3048000"/>
          </a:xfrm>
          <a:prstGeom prst="rect">
            <a:avLst/>
          </a:prstGeom>
          <a:solidFill>
            <a:srgbClr val="24427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066800"/>
            <a:ext cx="7772400" cy="639762"/>
          </a:xfrm>
        </p:spPr>
        <p:txBody>
          <a:bodyPr/>
          <a:lstStyle>
            <a:lvl1pPr algn="l">
              <a:lnSpc>
                <a:spcPts val="4600"/>
              </a:lnSpc>
              <a:defRPr sz="4200" b="1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3429000"/>
            <a:ext cx="7772400" cy="2743200"/>
          </a:xfrm>
        </p:spPr>
        <p:txBody>
          <a:bodyPr/>
          <a:lstStyle>
            <a:lvl1pPr>
              <a:buNone/>
              <a:defRPr/>
            </a:lvl1pPr>
          </a:lstStyle>
          <a:p>
            <a:pPr lvl="0"/>
            <a:r>
              <a:rPr lang="en-US" dirty="0" smtClean="0"/>
              <a:t>Click to edit Master text styles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IP-2017 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34440"/>
            <a:ext cx="8229600" cy="5029200"/>
          </a:xfrm>
        </p:spPr>
        <p:txBody>
          <a:bodyPr/>
          <a:lstStyle>
            <a:lvl1pPr>
              <a:defRPr sz="2700"/>
            </a:lvl1pPr>
            <a:lvl2pPr>
              <a:defRPr sz="2700"/>
            </a:lvl2pPr>
            <a:lvl3pPr>
              <a:defRPr sz="27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IP-2017 Title and Content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34440"/>
            <a:ext cx="4038600" cy="5029200"/>
          </a:xfrm>
        </p:spPr>
        <p:txBody>
          <a:bodyPr/>
          <a:lstStyle>
            <a:lvl1pPr>
              <a:defRPr sz="2700"/>
            </a:lvl1pPr>
            <a:lvl2pPr>
              <a:defRPr sz="2700"/>
            </a:lvl2pPr>
            <a:lvl3pPr>
              <a:defRPr sz="27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34440"/>
            <a:ext cx="4038600" cy="5029200"/>
          </a:xfrm>
        </p:spPr>
        <p:txBody>
          <a:bodyPr/>
          <a:lstStyle>
            <a:lvl1pPr>
              <a:defRPr sz="2700"/>
            </a:lvl1pPr>
            <a:lvl2pPr>
              <a:defRPr sz="2700"/>
            </a:lvl2pPr>
            <a:lvl3pPr>
              <a:defRPr sz="27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IP-2017 Title and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theme" Target="../theme/theme1.xml"/><Relationship Id="rId6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USDA symbol 2color Hi Res.jpg"/>
          <p:cNvPicPr>
            <a:picLocks noChangeAspect="1"/>
          </p:cNvPicPr>
          <p:nvPr userDrawn="1"/>
        </p:nvPicPr>
        <p:blipFill>
          <a:blip r:embed="rId6" cstate="print"/>
          <a:srcRect r="1468"/>
          <a:stretch>
            <a:fillRect/>
          </a:stretch>
        </p:blipFill>
        <p:spPr>
          <a:xfrm>
            <a:off x="8440349" y="6369874"/>
            <a:ext cx="703651" cy="488126"/>
          </a:xfrm>
          <a:prstGeom prst="rect">
            <a:avLst/>
          </a:prstGeom>
        </p:spPr>
      </p:pic>
      <p:sp>
        <p:nvSpPr>
          <p:cNvPr id="8" name="Rectangle 7"/>
          <p:cNvSpPr/>
          <p:nvPr userDrawn="1"/>
        </p:nvSpPr>
        <p:spPr>
          <a:xfrm>
            <a:off x="0" y="6611112"/>
            <a:ext cx="8458200" cy="246888"/>
          </a:xfrm>
          <a:prstGeom prst="rect">
            <a:avLst/>
          </a:prstGeom>
          <a:solidFill>
            <a:srgbClr val="00523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dirty="0"/>
          </a:p>
        </p:txBody>
      </p:sp>
      <p:sp>
        <p:nvSpPr>
          <p:cNvPr id="7" name="Rectangle 6"/>
          <p:cNvSpPr/>
          <p:nvPr userDrawn="1"/>
        </p:nvSpPr>
        <p:spPr>
          <a:xfrm>
            <a:off x="0" y="0"/>
            <a:ext cx="9144000" cy="914400"/>
          </a:xfrm>
          <a:prstGeom prst="rect">
            <a:avLst/>
          </a:prstGeom>
          <a:solidFill>
            <a:srgbClr val="24427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82880"/>
            <a:ext cx="8229600" cy="639762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34440"/>
            <a:ext cx="8229600" cy="50292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  <a:endParaRPr lang="en-US" dirty="0"/>
          </a:p>
        </p:txBody>
      </p:sp>
      <p:sp>
        <p:nvSpPr>
          <p:cNvPr id="14" name="TextBox 13"/>
          <p:cNvSpPr txBox="1"/>
          <p:nvPr userDrawn="1"/>
        </p:nvSpPr>
        <p:spPr>
          <a:xfrm>
            <a:off x="228600" y="6611112"/>
            <a:ext cx="5943600" cy="246888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r>
              <a:rPr lang="en-US" sz="1100" b="1" dirty="0" smtClean="0">
                <a:solidFill>
                  <a:schemeClr val="bg1"/>
                </a:solidFill>
              </a:rPr>
              <a:t>Symposium on Genetic and Genomic Selection in Dairy Cattle, St. Petersburg, Russia, 2017 (</a:t>
            </a:r>
            <a:fld id="{15B3028D-9398-4C32-B664-7BB0AE0371BF}" type="slidenum">
              <a:rPr lang="en-US" sz="1100" b="1" smtClean="0">
                <a:solidFill>
                  <a:schemeClr val="bg1"/>
                </a:solidFill>
              </a:rPr>
              <a:pPr/>
              <a:t>‹#›</a:t>
            </a:fld>
            <a:r>
              <a:rPr lang="en-US" sz="1100" b="1" dirty="0" smtClean="0">
                <a:solidFill>
                  <a:schemeClr val="bg1"/>
                </a:solidFill>
              </a:rPr>
              <a:t>)</a:t>
            </a:r>
            <a:endParaRPr lang="en-US" sz="1100" b="1" dirty="0">
              <a:solidFill>
                <a:schemeClr val="bg1"/>
              </a:solidFill>
            </a:endParaRPr>
          </a:p>
        </p:txBody>
      </p:sp>
      <p:sp>
        <p:nvSpPr>
          <p:cNvPr id="15" name="Rectangle 14"/>
          <p:cNvSpPr/>
          <p:nvPr userDrawn="1"/>
        </p:nvSpPr>
        <p:spPr>
          <a:xfrm>
            <a:off x="6629400" y="6611112"/>
            <a:ext cx="1828800" cy="261610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/>
            <a:r>
              <a:rPr lang="en-US" sz="1100" b="1" dirty="0" smtClean="0">
                <a:solidFill>
                  <a:schemeClr val="bg1"/>
                </a:solidFill>
              </a:rPr>
              <a:t>Cole</a:t>
            </a:r>
            <a:endParaRPr lang="en-US" sz="1100" b="1" dirty="0">
              <a:solidFill>
                <a:schemeClr val="bg1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5" r:id="rId2"/>
    <p:sldLayoutId id="2147483652" r:id="rId3"/>
    <p:sldLayoutId id="2147483654" r:id="rId4"/>
  </p:sldLayoutIdLst>
  <p:txStyles>
    <p:titleStyle>
      <a:lvl1pPr algn="l" defTabSz="914400" rtl="0" eaLnBrk="1" latinLnBrk="0" hangingPunct="1">
        <a:spcBef>
          <a:spcPct val="0"/>
        </a:spcBef>
        <a:buNone/>
        <a:defRPr sz="3800" b="1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84163" indent="-284163" algn="l" defTabSz="914400" rtl="0" eaLnBrk="1" latinLnBrk="0" hangingPunct="1">
        <a:lnSpc>
          <a:spcPts val="3000"/>
        </a:lnSpc>
        <a:spcBef>
          <a:spcPts val="0"/>
        </a:spcBef>
        <a:spcAft>
          <a:spcPts val="1200"/>
        </a:spcAft>
        <a:buFont typeface="Symbol" pitchFamily="18" charset="2"/>
        <a:buChar char=""/>
        <a:defRPr sz="27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630238" indent="-285750" algn="l" defTabSz="914400" rtl="0" eaLnBrk="1" latinLnBrk="0" hangingPunct="1">
        <a:lnSpc>
          <a:spcPts val="3000"/>
        </a:lnSpc>
        <a:spcBef>
          <a:spcPts val="0"/>
        </a:spcBef>
        <a:spcAft>
          <a:spcPts val="1200"/>
        </a:spcAft>
        <a:buFont typeface="Arial" pitchFamily="34" charset="0"/>
        <a:buChar char="–"/>
        <a:tabLst/>
        <a:defRPr sz="2700" b="1" kern="1200">
          <a:solidFill>
            <a:schemeClr val="tx1"/>
          </a:solidFill>
          <a:latin typeface="+mn-lt"/>
          <a:ea typeface="+mn-ea"/>
          <a:cs typeface="+mn-cs"/>
        </a:defRPr>
      </a:lvl2pPr>
      <a:lvl3pPr marL="854075" indent="-223838" algn="l" defTabSz="914400" rtl="0" eaLnBrk="1" latinLnBrk="0" hangingPunct="1">
        <a:lnSpc>
          <a:spcPts val="3000"/>
        </a:lnSpc>
        <a:spcBef>
          <a:spcPts val="0"/>
        </a:spcBef>
        <a:spcAft>
          <a:spcPts val="1200"/>
        </a:spcAft>
        <a:buFont typeface="Calibri" pitchFamily="34" charset="0"/>
        <a:buChar char="•"/>
        <a:defRPr sz="2700" b="1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hyperlink" Target="mailto:john.cole@ars.usda.gov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4" Type="http://schemas.openxmlformats.org/officeDocument/2006/relationships/image" Target="../media/image7.png"/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5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jpeg"/><Relationship Id="rId3" Type="http://schemas.openxmlformats.org/officeDocument/2006/relationships/image" Target="../media/image9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hyperlink" Target="http://aipl.arsusda.gov/reference/recessive_haplotypes_ARR-G3.html" TargetMode="Externa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0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1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chart" Target="../charts/char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2.png"/><Relationship Id="rId3" Type="http://schemas.openxmlformats.org/officeDocument/2006/relationships/hyperlink" Target="http://www.animalgenome.org/cgi-bin/QTLdb/BT/summary" TargetMode="Externa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3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4.png"/><Relationship Id="rId3" Type="http://schemas.openxmlformats.org/officeDocument/2006/relationships/hyperlink" Target="http://omia.angis.org.au/OMIA1697/9913/" TargetMode="Externa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7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6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9.xml"/><Relationship Id="rId3" Type="http://schemas.openxmlformats.org/officeDocument/2006/relationships/chart" Target="../charts/char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8.jpeg"/><Relationship Id="rId3" Type="http://schemas.openxmlformats.org/officeDocument/2006/relationships/image" Target="../media/image19.wmf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9.wmf"/><Relationship Id="rId3" Type="http://schemas.openxmlformats.org/officeDocument/2006/relationships/image" Target="../media/image20.jpe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png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22.png"/><Relationship Id="rId3" Type="http://schemas.openxmlformats.org/officeDocument/2006/relationships/image" Target="../media/image23.png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24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685800" y="274321"/>
            <a:ext cx="6929846" cy="2377440"/>
          </a:xfrm>
        </p:spPr>
        <p:txBody>
          <a:bodyPr/>
          <a:lstStyle/>
          <a:p>
            <a:pPr>
              <a:lnSpc>
                <a:spcPts val="4600"/>
              </a:lnSpc>
            </a:pPr>
            <a:r>
              <a:rPr lang="en-US" dirty="0" smtClean="0"/>
              <a:t>The role of </a:t>
            </a:r>
            <a:r>
              <a:rPr lang="en-US" dirty="0" err="1" smtClean="0"/>
              <a:t>phenotyping</a:t>
            </a:r>
            <a:r>
              <a:rPr lang="en-US" dirty="0" smtClean="0"/>
              <a:t> in dairy cattle improvement in the genomic era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685800" y="3429000"/>
            <a:ext cx="8077200" cy="2743200"/>
          </a:xfrm>
        </p:spPr>
        <p:txBody>
          <a:bodyPr/>
          <a:lstStyle/>
          <a:p>
            <a:pPr>
              <a:spcAft>
                <a:spcPts val="0"/>
              </a:spcAft>
            </a:pPr>
            <a:endParaRPr lang="en-US" dirty="0" smtClean="0">
              <a:solidFill>
                <a:srgbClr val="00523C"/>
              </a:solidFill>
            </a:endParaRPr>
          </a:p>
          <a:p>
            <a:pPr>
              <a:spcAft>
                <a:spcPts val="0"/>
              </a:spcAft>
            </a:pPr>
            <a:r>
              <a:rPr lang="en-US" dirty="0" smtClean="0">
                <a:solidFill>
                  <a:srgbClr val="00523C"/>
                </a:solidFill>
              </a:rPr>
              <a:t>John B. Cole</a:t>
            </a:r>
          </a:p>
          <a:p>
            <a:pPr>
              <a:lnSpc>
                <a:spcPts val="2800"/>
              </a:lnSpc>
              <a:spcAft>
                <a:spcPts val="0"/>
              </a:spcAft>
            </a:pPr>
            <a:r>
              <a:rPr lang="en-US" sz="2400" dirty="0" smtClean="0"/>
              <a:t>Animal Genomics and Improvement Laboratory</a:t>
            </a:r>
          </a:p>
          <a:p>
            <a:pPr>
              <a:lnSpc>
                <a:spcPts val="2800"/>
              </a:lnSpc>
              <a:spcAft>
                <a:spcPts val="0"/>
              </a:spcAft>
            </a:pPr>
            <a:r>
              <a:rPr lang="en-US" sz="2400" dirty="0" smtClean="0"/>
              <a:t>Agricultural Research Service, USDA, Beltsville, MD</a:t>
            </a:r>
          </a:p>
          <a:p>
            <a:pPr>
              <a:lnSpc>
                <a:spcPts val="2800"/>
              </a:lnSpc>
              <a:spcAft>
                <a:spcPts val="3000"/>
              </a:spcAft>
            </a:pPr>
            <a:r>
              <a:rPr lang="en-US" sz="2400" u="sng" dirty="0" smtClean="0">
                <a:solidFill>
                  <a:srgbClr val="244270"/>
                </a:solidFill>
                <a:hlinkClick r:id="rId2"/>
              </a:rPr>
              <a:t>john.cole@ars.usda.gov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Morgan et al. said, “That’s interesting …”</a:t>
            </a:r>
            <a:endParaRPr lang="en-US" dirty="0"/>
          </a:p>
        </p:txBody>
      </p:sp>
      <p:pic>
        <p:nvPicPr>
          <p:cNvPr id="3" name="Picture 2" descr="ttp://d2qiws50qrj9uc.cloudfront.net/content/develop/139/15/2821/F4.larg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1003005"/>
            <a:ext cx="4572000" cy="53228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181897" y="6317814"/>
            <a:ext cx="419100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i="1" dirty="0" smtClean="0">
                <a:solidFill>
                  <a:srgbClr val="00503E"/>
                </a:solidFill>
              </a:rPr>
              <a:t>Source: </a:t>
            </a:r>
            <a:r>
              <a:rPr lang="en-US" sz="1200" b="1" dirty="0" smtClean="0">
                <a:solidFill>
                  <a:srgbClr val="00503E"/>
                </a:solidFill>
              </a:rPr>
              <a:t>http</a:t>
            </a:r>
            <a:r>
              <a:rPr lang="en-US" sz="1200" b="1" dirty="0">
                <a:solidFill>
                  <a:srgbClr val="00503E"/>
                </a:solidFill>
              </a:rPr>
              <a:t>://</a:t>
            </a:r>
            <a:r>
              <a:rPr lang="en-US" sz="1200" b="1" dirty="0" smtClean="0">
                <a:solidFill>
                  <a:srgbClr val="00503E"/>
                </a:solidFill>
              </a:rPr>
              <a:t>dev.biologists.org/content/139/15/2821</a:t>
            </a:r>
            <a:endParaRPr lang="en-US" sz="1200" b="1" dirty="0">
              <a:solidFill>
                <a:srgbClr val="00503E"/>
              </a:solidFill>
            </a:endParaRPr>
          </a:p>
        </p:txBody>
      </p:sp>
      <p:pic>
        <p:nvPicPr>
          <p:cNvPr id="5" name="Picture 2" descr="https://images.duckduckgo.com/iu/?u=http%3A%2F%2Fecx.images-amazon.com%2Fimages%2FI%2F51VGT5DgARL.jpg&amp;f=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929" y="1444487"/>
            <a:ext cx="3584448" cy="45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667" r="23030"/>
          <a:stretch/>
        </p:blipFill>
        <p:spPr>
          <a:xfrm>
            <a:off x="2553066" y="1571848"/>
            <a:ext cx="6060374" cy="4297680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Genetic diversity in livestock species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>
              <a:spcAft>
                <a:spcPts val="1800"/>
              </a:spcAft>
            </a:pPr>
            <a:r>
              <a:rPr lang="is-IS" dirty="0" smtClean="0"/>
              <a:t>Tremendous phenotypic variation among livestock species</a:t>
            </a:r>
            <a:br>
              <a:rPr lang="is-IS" dirty="0" smtClean="0"/>
            </a:br>
            <a:endParaRPr lang="is-IS" dirty="0" smtClean="0"/>
          </a:p>
          <a:p>
            <a:pPr>
              <a:buNone/>
            </a:pPr>
            <a:r>
              <a:rPr lang="is-IS" dirty="0" smtClean="0"/>
              <a:t/>
            </a:r>
            <a:br>
              <a:rPr lang="is-IS" dirty="0" smtClean="0"/>
            </a:br>
            <a:endParaRPr lang="is-IS" dirty="0" smtClean="0"/>
          </a:p>
          <a:p>
            <a:pPr>
              <a:spcAft>
                <a:spcPts val="600"/>
              </a:spcAft>
            </a:pPr>
            <a:r>
              <a:rPr lang="is-IS" dirty="0" smtClean="0"/>
              <a:t>Several contributing mechanisms </a:t>
            </a:r>
            <a:r>
              <a:rPr lang="is-IS" dirty="0" smtClean="0">
                <a:solidFill>
                  <a:srgbClr val="244270"/>
                </a:solidFill>
              </a:rPr>
              <a:t>(Andersson, COGD, 2013)</a:t>
            </a:r>
          </a:p>
          <a:p>
            <a:pPr lvl="1">
              <a:spcAft>
                <a:spcPts val="600"/>
              </a:spcAft>
            </a:pPr>
            <a:r>
              <a:rPr lang="is-IS" dirty="0" smtClean="0"/>
              <a:t>Directional selection for adaptive mutations</a:t>
            </a:r>
          </a:p>
          <a:p>
            <a:pPr lvl="1">
              <a:spcAft>
                <a:spcPts val="600"/>
              </a:spcAft>
            </a:pPr>
            <a:r>
              <a:rPr lang="is-IS" dirty="0" smtClean="0"/>
              <a:t>Directional selection for phenotypic apperance</a:t>
            </a:r>
          </a:p>
          <a:p>
            <a:pPr lvl="1">
              <a:spcAft>
                <a:spcPts val="600"/>
              </a:spcAft>
            </a:pPr>
            <a:r>
              <a:rPr lang="is-IS" dirty="0" smtClean="0"/>
              <a:t>Natural selection for human environment</a:t>
            </a:r>
          </a:p>
          <a:p>
            <a:pPr lvl="1"/>
            <a:r>
              <a:rPr lang="is-IS" dirty="0" smtClean="0"/>
              <a:t>Genetic drift</a:t>
            </a:r>
          </a:p>
          <a:p>
            <a:endParaRPr lang="en-US" dirty="0"/>
          </a:p>
        </p:txBody>
      </p:sp>
      <p:grpSp>
        <p:nvGrpSpPr>
          <p:cNvPr id="7" name="Group 3"/>
          <p:cNvGrpSpPr/>
          <p:nvPr/>
        </p:nvGrpSpPr>
        <p:grpSpPr>
          <a:xfrm>
            <a:off x="2398525" y="1763709"/>
            <a:ext cx="5166898" cy="1143066"/>
            <a:chOff x="2246376" y="2210274"/>
            <a:chExt cx="5166898" cy="1143066"/>
          </a:xfrm>
        </p:grpSpPr>
        <p:pic>
          <p:nvPicPr>
            <p:cNvPr id="9" name="Picture 2" descr="mage result for site:ars.usda.gov chicken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46376" y="2210274"/>
              <a:ext cx="3392424" cy="114252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" name="Picture 4" descr="mage result for site:ars.usda.gov chicken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57626" y="2210274"/>
              <a:ext cx="1755648" cy="114306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1" name="TextBox 10"/>
          <p:cNvSpPr txBox="1"/>
          <p:nvPr/>
        </p:nvSpPr>
        <p:spPr>
          <a:xfrm>
            <a:off x="2296632" y="2870791"/>
            <a:ext cx="46783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dirty="0" smtClean="0">
                <a:solidFill>
                  <a:srgbClr val="00503E"/>
                </a:solidFill>
              </a:rPr>
              <a:t>Source: </a:t>
            </a:r>
            <a:r>
              <a:rPr lang="en-US" b="1" dirty="0" smtClean="0">
                <a:solidFill>
                  <a:srgbClr val="00503E"/>
                </a:solidFill>
              </a:rPr>
              <a:t>Agricultural Research Service, USDA</a:t>
            </a:r>
            <a:endParaRPr lang="en-US" b="1" dirty="0">
              <a:solidFill>
                <a:srgbClr val="00503E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Mendelian recessives are not unusual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28872085"/>
              </p:ext>
            </p:extLst>
          </p:nvPr>
        </p:nvGraphicFramePr>
        <p:xfrm>
          <a:off x="467834" y="1313120"/>
          <a:ext cx="8229600" cy="4490812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776775"/>
                <a:gridCol w="1091681"/>
                <a:gridCol w="2342036"/>
                <a:gridCol w="2297610"/>
                <a:gridCol w="398884"/>
                <a:gridCol w="1322614"/>
              </a:tblGrid>
              <a:tr h="340452">
                <a:tc>
                  <a:txBody>
                    <a:bodyPr/>
                    <a:lstStyle/>
                    <a:p>
                      <a:pPr>
                        <a:lnSpc>
                          <a:spcPts val="2600"/>
                        </a:lnSpc>
                      </a:pPr>
                      <a:r>
                        <a:rPr lang="en-US" sz="2400" b="1" baseline="0" dirty="0" smtClean="0">
                          <a:solidFill>
                            <a:srgbClr val="244270"/>
                          </a:solidFill>
                          <a:latin typeface="+mn-lt"/>
                          <a:cs typeface="Trebuchet MS"/>
                        </a:rPr>
                        <a:t>Name</a:t>
                      </a:r>
                      <a:endParaRPr lang="en-US" sz="2400" b="1" baseline="0" dirty="0">
                        <a:solidFill>
                          <a:srgbClr val="244270"/>
                        </a:solidFill>
                        <a:latin typeface="+mn-lt"/>
                        <a:cs typeface="Trebuchet MS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00"/>
                        </a:lnSpc>
                      </a:pPr>
                      <a:r>
                        <a:rPr lang="en-US" sz="2400" b="1" baseline="0" dirty="0" err="1" smtClean="0">
                          <a:solidFill>
                            <a:srgbClr val="244270"/>
                          </a:solidFill>
                          <a:latin typeface="+mn-lt"/>
                          <a:cs typeface="Trebuchet MS"/>
                        </a:rPr>
                        <a:t>Chr</a:t>
                      </a:r>
                      <a:endParaRPr lang="en-US" sz="2400" b="1" baseline="0" dirty="0">
                        <a:solidFill>
                          <a:srgbClr val="244270"/>
                        </a:solidFill>
                        <a:latin typeface="+mn-lt"/>
                        <a:cs typeface="Trebuchet MS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00"/>
                        </a:lnSpc>
                      </a:pPr>
                      <a:r>
                        <a:rPr lang="en-US" sz="2400" b="1" baseline="0" dirty="0" smtClean="0">
                          <a:solidFill>
                            <a:srgbClr val="244270"/>
                          </a:solidFill>
                          <a:latin typeface="+mn-lt"/>
                          <a:cs typeface="Trebuchet MS"/>
                        </a:rPr>
                        <a:t>Location (Mbp)</a:t>
                      </a:r>
                      <a:endParaRPr lang="en-US" sz="2400" b="1" baseline="0" dirty="0">
                        <a:solidFill>
                          <a:srgbClr val="244270"/>
                        </a:solidFill>
                        <a:latin typeface="+mn-lt"/>
                        <a:cs typeface="Trebuchet MS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00"/>
                        </a:lnSpc>
                      </a:pPr>
                      <a:r>
                        <a:rPr lang="en-US" sz="2400" b="1" baseline="0" dirty="0" smtClean="0">
                          <a:solidFill>
                            <a:srgbClr val="244270"/>
                          </a:solidFill>
                          <a:latin typeface="+mn-lt"/>
                          <a:cs typeface="Trebuchet MS"/>
                        </a:rPr>
                        <a:t>Minor haplotype frequency</a:t>
                      </a:r>
                      <a:endParaRPr lang="en-US" sz="2400" b="1" baseline="0" dirty="0">
                        <a:solidFill>
                          <a:srgbClr val="244270"/>
                        </a:solidFill>
                        <a:latin typeface="+mn-lt"/>
                        <a:cs typeface="Trebuchet MS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00"/>
                        </a:lnSpc>
                      </a:pPr>
                      <a:endParaRPr lang="en-US" sz="2400" b="1" baseline="0" dirty="0">
                        <a:solidFill>
                          <a:srgbClr val="244270"/>
                        </a:solidFill>
                        <a:latin typeface="+mn-lt"/>
                        <a:cs typeface="Trebuchet MS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2600"/>
                        </a:lnSpc>
                      </a:pPr>
                      <a:r>
                        <a:rPr lang="en-US" sz="2400" b="1" baseline="0" dirty="0" smtClean="0">
                          <a:solidFill>
                            <a:srgbClr val="244270"/>
                          </a:solidFill>
                          <a:latin typeface="+mn-lt"/>
                          <a:cs typeface="Trebuchet MS"/>
                        </a:rPr>
                        <a:t>Gene name</a:t>
                      </a:r>
                      <a:endParaRPr lang="en-US" sz="2400" b="1" baseline="0" dirty="0">
                        <a:solidFill>
                          <a:srgbClr val="244270"/>
                        </a:solidFill>
                        <a:latin typeface="+mn-lt"/>
                        <a:cs typeface="Trebuchet MS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20040">
                <a:tc>
                  <a:txBody>
                    <a:bodyPr/>
                    <a:lstStyle/>
                    <a:p>
                      <a:r>
                        <a:rPr lang="en-US" sz="2400" b="1" dirty="0" smtClean="0">
                          <a:solidFill>
                            <a:srgbClr val="000000"/>
                          </a:solidFill>
                          <a:latin typeface="+mn-lt"/>
                          <a:cs typeface="Trebuchet MS"/>
                        </a:rPr>
                        <a:t>HH1</a:t>
                      </a:r>
                      <a:endParaRPr lang="en-US" sz="2400" b="1" dirty="0">
                        <a:solidFill>
                          <a:srgbClr val="000000"/>
                        </a:solidFill>
                        <a:latin typeface="+mn-lt"/>
                        <a:cs typeface="Trebuchet MS"/>
                      </a:endParaRPr>
                    </a:p>
                  </a:txBody>
                  <a:tcPr marL="0" marR="0" marT="0" marB="0"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rgbClr val="000000"/>
                          </a:solidFill>
                          <a:latin typeface="+mn-lt"/>
                          <a:cs typeface="Trebuchet MS"/>
                        </a:rPr>
                        <a:t>5</a:t>
                      </a:r>
                      <a:endParaRPr lang="en-US" sz="2400" b="1" dirty="0">
                        <a:solidFill>
                          <a:srgbClr val="000000"/>
                        </a:solidFill>
                        <a:latin typeface="+mn-lt"/>
                        <a:cs typeface="Trebuchet MS"/>
                      </a:endParaRPr>
                    </a:p>
                  </a:txBody>
                  <a:tcPr marL="0" marR="0" marT="0" marB="0"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rgbClr val="000000"/>
                          </a:solidFill>
                          <a:latin typeface="+mn-lt"/>
                          <a:cs typeface="Trebuchet MS"/>
                        </a:rPr>
                        <a:t>63.2</a:t>
                      </a:r>
                      <a:endParaRPr lang="en-US" sz="2400" b="1" dirty="0">
                        <a:solidFill>
                          <a:srgbClr val="000000"/>
                        </a:solidFill>
                        <a:latin typeface="+mn-lt"/>
                        <a:cs typeface="Trebuchet MS"/>
                      </a:endParaRPr>
                    </a:p>
                  </a:txBody>
                  <a:tcPr marL="0" marR="0" marT="0" marB="0"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b="1" dirty="0" smtClean="0">
                          <a:solidFill>
                            <a:srgbClr val="000000"/>
                          </a:solidFill>
                          <a:latin typeface="+mn-lt"/>
                          <a:cs typeface="Trebuchet MS"/>
                        </a:rPr>
                        <a:t>1.92</a:t>
                      </a:r>
                      <a:endParaRPr lang="en-US" sz="2400" b="1" dirty="0">
                        <a:solidFill>
                          <a:srgbClr val="000000"/>
                        </a:solidFill>
                        <a:latin typeface="+mn-lt"/>
                        <a:cs typeface="Trebuchet MS"/>
                      </a:endParaRPr>
                    </a:p>
                  </a:txBody>
                  <a:tcPr marL="0" marR="777240" marT="0" marB="0"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rgbClr val="000000"/>
                        </a:solidFill>
                        <a:latin typeface="+mn-lt"/>
                        <a:cs typeface="Trebuchet MS"/>
                      </a:endParaRPr>
                    </a:p>
                  </a:txBody>
                  <a:tcPr marL="0" marR="0" marT="0" marB="0"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1" i="1" dirty="0" smtClean="0">
                          <a:solidFill>
                            <a:srgbClr val="000000"/>
                          </a:solidFill>
                          <a:latin typeface="+mn-lt"/>
                          <a:cs typeface="Trebuchet MS"/>
                        </a:rPr>
                        <a:t>APAF1</a:t>
                      </a:r>
                      <a:endParaRPr lang="en-US" sz="2400" b="1" i="1" dirty="0">
                        <a:solidFill>
                          <a:srgbClr val="000000"/>
                        </a:solidFill>
                        <a:latin typeface="+mn-lt"/>
                        <a:cs typeface="Trebuchet MS"/>
                      </a:endParaRPr>
                    </a:p>
                  </a:txBody>
                  <a:tcPr marL="0" marR="0" marT="0" marB="0"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376255">
                <a:tc>
                  <a:txBody>
                    <a:bodyPr/>
                    <a:lstStyle/>
                    <a:p>
                      <a:r>
                        <a:rPr lang="en-US" sz="2400" b="1" dirty="0" smtClean="0">
                          <a:solidFill>
                            <a:srgbClr val="000000"/>
                          </a:solidFill>
                          <a:latin typeface="+mn-lt"/>
                          <a:cs typeface="Trebuchet MS"/>
                        </a:rPr>
                        <a:t>HH2</a:t>
                      </a:r>
                      <a:endParaRPr lang="en-US" sz="2400" b="1" dirty="0">
                        <a:solidFill>
                          <a:srgbClr val="000000"/>
                        </a:solidFill>
                        <a:latin typeface="+mn-lt"/>
                        <a:cs typeface="Trebuchet MS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rgbClr val="000000"/>
                          </a:solidFill>
                          <a:latin typeface="+mn-lt"/>
                          <a:cs typeface="Trebuchet MS"/>
                        </a:rPr>
                        <a:t>1</a:t>
                      </a:r>
                      <a:endParaRPr lang="en-US" sz="2400" b="1" dirty="0">
                        <a:solidFill>
                          <a:srgbClr val="000000"/>
                        </a:solidFill>
                        <a:latin typeface="+mn-lt"/>
                        <a:cs typeface="Trebuchet MS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rgbClr val="000000"/>
                          </a:solidFill>
                          <a:latin typeface="+mn-lt"/>
                          <a:cs typeface="Trebuchet MS"/>
                        </a:rPr>
                        <a:t>94.9</a:t>
                      </a: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Arial Unicode MS" pitchFamily="34" charset="-128"/>
                        </a:rPr>
                        <a:t>–</a:t>
                      </a:r>
                      <a:r>
                        <a:rPr lang="en-US" sz="2400" b="1" dirty="0" smtClean="0">
                          <a:solidFill>
                            <a:srgbClr val="000000"/>
                          </a:solidFill>
                          <a:latin typeface="+mn-lt"/>
                          <a:cs typeface="Trebuchet MS"/>
                        </a:rPr>
                        <a:t>96.6</a:t>
                      </a:r>
                      <a:endParaRPr lang="en-US" sz="2400" b="1" dirty="0">
                        <a:solidFill>
                          <a:srgbClr val="000000"/>
                        </a:solidFill>
                        <a:latin typeface="+mn-lt"/>
                        <a:cs typeface="Trebuchet MS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b="1" dirty="0" smtClean="0">
                          <a:solidFill>
                            <a:srgbClr val="000000"/>
                          </a:solidFill>
                          <a:latin typeface="+mn-lt"/>
                          <a:cs typeface="Trebuchet MS"/>
                        </a:rPr>
                        <a:t>1.66</a:t>
                      </a:r>
                      <a:endParaRPr lang="en-US" sz="2400" b="1" dirty="0">
                        <a:solidFill>
                          <a:srgbClr val="000000"/>
                        </a:solidFill>
                        <a:latin typeface="+mn-lt"/>
                        <a:cs typeface="Trebuchet MS"/>
                      </a:endParaRPr>
                    </a:p>
                  </a:txBody>
                  <a:tcPr marL="0" marR="777240" marT="0" marB="0"/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rgbClr val="000000"/>
                        </a:solidFill>
                        <a:latin typeface="+mn-lt"/>
                        <a:cs typeface="Trebuchet MS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r>
                        <a:rPr lang="en-US" sz="2400" b="1" dirty="0" smtClean="0">
                          <a:solidFill>
                            <a:srgbClr val="000000"/>
                          </a:solidFill>
                          <a:latin typeface="+mn-lt"/>
                          <a:cs typeface="Trebuchet MS"/>
                        </a:rPr>
                        <a:t>Unknown</a:t>
                      </a:r>
                      <a:endParaRPr lang="en-US" sz="2400" b="1" dirty="0">
                        <a:solidFill>
                          <a:srgbClr val="000000"/>
                        </a:solidFill>
                        <a:latin typeface="+mn-lt"/>
                        <a:cs typeface="Trebuchet MS"/>
                      </a:endParaRPr>
                    </a:p>
                  </a:txBody>
                  <a:tcPr marL="0" marR="0" marT="0" marB="0"/>
                </a:tc>
              </a:tr>
              <a:tr h="364309">
                <a:tc>
                  <a:txBody>
                    <a:bodyPr/>
                    <a:lstStyle/>
                    <a:p>
                      <a:r>
                        <a:rPr lang="en-US" sz="2400" b="1" dirty="0" smtClean="0">
                          <a:solidFill>
                            <a:srgbClr val="000000"/>
                          </a:solidFill>
                          <a:latin typeface="+mn-lt"/>
                          <a:cs typeface="Trebuchet MS"/>
                        </a:rPr>
                        <a:t>HH3</a:t>
                      </a:r>
                      <a:endParaRPr lang="en-US" sz="2400" b="1" dirty="0">
                        <a:solidFill>
                          <a:srgbClr val="000000"/>
                        </a:solidFill>
                        <a:latin typeface="+mn-lt"/>
                        <a:cs typeface="Trebuchet MS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rgbClr val="000000"/>
                          </a:solidFill>
                          <a:latin typeface="+mn-lt"/>
                          <a:cs typeface="Trebuchet MS"/>
                        </a:rPr>
                        <a:t>8</a:t>
                      </a:r>
                      <a:endParaRPr lang="en-US" sz="2400" b="1" dirty="0">
                        <a:solidFill>
                          <a:srgbClr val="000000"/>
                        </a:solidFill>
                        <a:latin typeface="+mn-lt"/>
                        <a:cs typeface="Trebuchet MS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rgbClr val="000000"/>
                          </a:solidFill>
                          <a:latin typeface="+mn-lt"/>
                          <a:cs typeface="Trebuchet MS"/>
                        </a:rPr>
                        <a:t>95.4</a:t>
                      </a:r>
                      <a:endParaRPr lang="en-US" sz="2400" b="1" dirty="0">
                        <a:solidFill>
                          <a:srgbClr val="000000"/>
                        </a:solidFill>
                        <a:latin typeface="+mn-lt"/>
                        <a:cs typeface="Trebuchet MS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b="1" dirty="0" smtClean="0">
                          <a:solidFill>
                            <a:srgbClr val="000000"/>
                          </a:solidFill>
                          <a:latin typeface="+mn-lt"/>
                          <a:cs typeface="Trebuchet MS"/>
                        </a:rPr>
                        <a:t>2.95</a:t>
                      </a:r>
                      <a:endParaRPr lang="en-US" sz="2400" b="1" dirty="0">
                        <a:solidFill>
                          <a:srgbClr val="000000"/>
                        </a:solidFill>
                        <a:latin typeface="+mn-lt"/>
                        <a:cs typeface="Trebuchet MS"/>
                      </a:endParaRPr>
                    </a:p>
                  </a:txBody>
                  <a:tcPr marL="0" marR="777240" marT="0" marB="0"/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rgbClr val="000000"/>
                        </a:solidFill>
                        <a:latin typeface="+mn-lt"/>
                        <a:cs typeface="Trebuchet MS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r>
                        <a:rPr lang="en-US" sz="2400" b="1" i="1" dirty="0" smtClean="0">
                          <a:solidFill>
                            <a:srgbClr val="000000"/>
                          </a:solidFill>
                          <a:latin typeface="+mn-lt"/>
                          <a:cs typeface="Trebuchet MS"/>
                        </a:rPr>
                        <a:t>SMC2</a:t>
                      </a:r>
                      <a:endParaRPr lang="en-US" sz="2400" b="1" i="1" dirty="0">
                        <a:solidFill>
                          <a:srgbClr val="000000"/>
                        </a:solidFill>
                        <a:latin typeface="+mn-lt"/>
                        <a:cs typeface="Trebuchet MS"/>
                      </a:endParaRPr>
                    </a:p>
                  </a:txBody>
                  <a:tcPr marL="0" marR="0" marT="0" marB="0"/>
                </a:tc>
              </a:tr>
              <a:tr h="396332">
                <a:tc>
                  <a:txBody>
                    <a:bodyPr/>
                    <a:lstStyle/>
                    <a:p>
                      <a:r>
                        <a:rPr lang="en-US" sz="2400" b="1" dirty="0" smtClean="0">
                          <a:solidFill>
                            <a:srgbClr val="000000"/>
                          </a:solidFill>
                          <a:latin typeface="+mn-lt"/>
                          <a:cs typeface="Trebuchet MS"/>
                        </a:rPr>
                        <a:t>HH4</a:t>
                      </a:r>
                      <a:endParaRPr lang="en-US" sz="2400" b="1" dirty="0">
                        <a:solidFill>
                          <a:srgbClr val="000000"/>
                        </a:solidFill>
                        <a:latin typeface="+mn-lt"/>
                        <a:cs typeface="Trebuchet MS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rgbClr val="000000"/>
                          </a:solidFill>
                          <a:latin typeface="+mn-lt"/>
                          <a:cs typeface="Trebuchet MS"/>
                        </a:rPr>
                        <a:t>1</a:t>
                      </a:r>
                      <a:endParaRPr lang="en-US" sz="2400" b="1" dirty="0">
                        <a:solidFill>
                          <a:srgbClr val="000000"/>
                        </a:solidFill>
                        <a:latin typeface="+mn-lt"/>
                        <a:cs typeface="Trebuchet MS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rgbClr val="000000"/>
                          </a:solidFill>
                          <a:latin typeface="+mn-lt"/>
                          <a:cs typeface="Trebuchet MS"/>
                        </a:rPr>
                        <a:t>1.3</a:t>
                      </a:r>
                      <a:endParaRPr lang="en-US" sz="2400" b="1" dirty="0">
                        <a:solidFill>
                          <a:srgbClr val="000000"/>
                        </a:solidFill>
                        <a:latin typeface="+mn-lt"/>
                        <a:cs typeface="Trebuchet MS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b="1" dirty="0" smtClean="0">
                          <a:solidFill>
                            <a:srgbClr val="000000"/>
                          </a:solidFill>
                          <a:latin typeface="+mn-lt"/>
                          <a:cs typeface="Trebuchet MS"/>
                        </a:rPr>
                        <a:t>0.37</a:t>
                      </a:r>
                    </a:p>
                  </a:txBody>
                  <a:tcPr marL="0" marR="777240" marT="0" marB="0"/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 smtClean="0">
                        <a:solidFill>
                          <a:srgbClr val="000000"/>
                        </a:solidFill>
                        <a:latin typeface="+mn-lt"/>
                        <a:cs typeface="Trebuchet MS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r>
                        <a:rPr lang="en-US" sz="2400" b="1" i="1" dirty="0" smtClean="0">
                          <a:solidFill>
                            <a:srgbClr val="000000"/>
                          </a:solidFill>
                          <a:latin typeface="+mn-lt"/>
                          <a:cs typeface="Trebuchet MS"/>
                        </a:rPr>
                        <a:t>GART</a:t>
                      </a:r>
                      <a:endParaRPr lang="en-US" sz="2400" b="1" i="1" dirty="0">
                        <a:solidFill>
                          <a:srgbClr val="000000"/>
                        </a:solidFill>
                        <a:latin typeface="+mn-lt"/>
                        <a:cs typeface="Trebuchet MS"/>
                      </a:endParaRPr>
                    </a:p>
                  </a:txBody>
                  <a:tcPr marL="0" marR="0" marT="0" marB="0"/>
                </a:tc>
              </a:tr>
              <a:tr h="381000">
                <a:tc>
                  <a:txBody>
                    <a:bodyPr/>
                    <a:lstStyle/>
                    <a:p>
                      <a:r>
                        <a:rPr lang="en-US" sz="2400" b="1" dirty="0" smtClean="0">
                          <a:solidFill>
                            <a:srgbClr val="000000"/>
                          </a:solidFill>
                          <a:latin typeface="+mn-lt"/>
                          <a:cs typeface="Trebuchet MS"/>
                        </a:rPr>
                        <a:t>HH5</a:t>
                      </a:r>
                      <a:endParaRPr lang="en-US" sz="2400" b="1" dirty="0">
                        <a:solidFill>
                          <a:srgbClr val="000000"/>
                        </a:solidFill>
                        <a:latin typeface="+mn-lt"/>
                        <a:cs typeface="Trebuchet MS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rgbClr val="000000"/>
                          </a:solidFill>
                          <a:latin typeface="+mn-lt"/>
                          <a:cs typeface="Trebuchet MS"/>
                        </a:rPr>
                        <a:t>9</a:t>
                      </a:r>
                      <a:endParaRPr lang="en-US" sz="2400" b="1" dirty="0">
                        <a:solidFill>
                          <a:srgbClr val="000000"/>
                        </a:solidFill>
                        <a:latin typeface="+mn-lt"/>
                        <a:cs typeface="Trebuchet MS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rgbClr val="000000"/>
                          </a:solidFill>
                          <a:latin typeface="+mn-lt"/>
                          <a:cs typeface="Trebuchet MS"/>
                        </a:rPr>
                        <a:t>93.2</a:t>
                      </a: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Arial Unicode MS" pitchFamily="34" charset="-128"/>
                        </a:rPr>
                        <a:t>–</a:t>
                      </a:r>
                      <a:r>
                        <a:rPr lang="en-US" sz="2400" b="1" dirty="0" smtClean="0">
                          <a:solidFill>
                            <a:srgbClr val="000000"/>
                          </a:solidFill>
                          <a:latin typeface="+mn-lt"/>
                          <a:cs typeface="Trebuchet MS"/>
                        </a:rPr>
                        <a:t>93.4</a:t>
                      </a:r>
                      <a:endParaRPr lang="en-US" sz="2400" b="1" dirty="0">
                        <a:solidFill>
                          <a:srgbClr val="000000"/>
                        </a:solidFill>
                        <a:latin typeface="+mn-lt"/>
                        <a:cs typeface="Trebuchet MS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b="1" dirty="0" smtClean="0">
                          <a:solidFill>
                            <a:srgbClr val="000000"/>
                          </a:solidFill>
                          <a:latin typeface="+mn-lt"/>
                          <a:cs typeface="Trebuchet MS"/>
                        </a:rPr>
                        <a:t>2.22</a:t>
                      </a:r>
                      <a:endParaRPr lang="en-US" sz="2400" b="1" dirty="0">
                        <a:solidFill>
                          <a:srgbClr val="000000"/>
                        </a:solidFill>
                        <a:latin typeface="+mn-lt"/>
                        <a:cs typeface="Trebuchet MS"/>
                      </a:endParaRPr>
                    </a:p>
                  </a:txBody>
                  <a:tcPr marL="0" marR="777240" marT="0" marB="0"/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rgbClr val="000000"/>
                        </a:solidFill>
                        <a:latin typeface="+mn-lt"/>
                        <a:cs typeface="Trebuchet MS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400" b="1" i="1" dirty="0" smtClean="0">
                          <a:solidFill>
                            <a:srgbClr val="000000"/>
                          </a:solidFill>
                          <a:latin typeface="+mn-lt"/>
                          <a:cs typeface="Trebuchet MS"/>
                        </a:rPr>
                        <a:t>TFB1M</a:t>
                      </a:r>
                      <a:endParaRPr lang="en-US" sz="2400" b="1" i="1" dirty="0">
                        <a:solidFill>
                          <a:srgbClr val="000000"/>
                        </a:solidFill>
                        <a:latin typeface="+mn-lt"/>
                        <a:cs typeface="Trebuchet MS"/>
                      </a:endParaRPr>
                    </a:p>
                  </a:txBody>
                  <a:tcPr marL="0" marR="0" marT="0" marB="0"/>
                </a:tc>
              </a:tr>
              <a:tr h="342111">
                <a:tc>
                  <a:txBody>
                    <a:bodyPr/>
                    <a:lstStyle/>
                    <a:p>
                      <a:r>
                        <a:rPr lang="en-US" sz="2400" b="1" dirty="0" smtClean="0">
                          <a:solidFill>
                            <a:srgbClr val="00503E"/>
                          </a:solidFill>
                          <a:latin typeface="+mn-lt"/>
                          <a:cs typeface="Trebuchet MS"/>
                        </a:rPr>
                        <a:t>JH1</a:t>
                      </a:r>
                      <a:endParaRPr lang="en-US" sz="2400" b="1" dirty="0">
                        <a:solidFill>
                          <a:srgbClr val="00503E"/>
                        </a:solidFill>
                        <a:latin typeface="+mn-lt"/>
                        <a:cs typeface="Trebuchet MS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rgbClr val="00503E"/>
                          </a:solidFill>
                          <a:latin typeface="+mn-lt"/>
                          <a:cs typeface="Trebuchet MS"/>
                        </a:rPr>
                        <a:t>15</a:t>
                      </a:r>
                      <a:endParaRPr lang="en-US" sz="2400" b="1" dirty="0">
                        <a:solidFill>
                          <a:srgbClr val="00503E"/>
                        </a:solidFill>
                        <a:latin typeface="+mn-lt"/>
                        <a:cs typeface="Trebuchet MS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rgbClr val="00503E"/>
                          </a:solidFill>
                          <a:latin typeface="+mn-lt"/>
                          <a:cs typeface="Trebuchet MS"/>
                        </a:rPr>
                        <a:t>15.7</a:t>
                      </a:r>
                      <a:endParaRPr lang="en-US" sz="2400" b="1" dirty="0">
                        <a:solidFill>
                          <a:srgbClr val="00503E"/>
                        </a:solidFill>
                        <a:latin typeface="+mn-lt"/>
                        <a:cs typeface="Trebuchet MS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b="1" dirty="0" smtClean="0">
                          <a:solidFill>
                            <a:srgbClr val="00503E"/>
                          </a:solidFill>
                          <a:latin typeface="+mn-lt"/>
                          <a:cs typeface="Trebuchet MS"/>
                        </a:rPr>
                        <a:t>12.10</a:t>
                      </a:r>
                      <a:endParaRPr lang="en-US" sz="2400" b="1" dirty="0">
                        <a:solidFill>
                          <a:srgbClr val="00503E"/>
                        </a:solidFill>
                        <a:latin typeface="+mn-lt"/>
                        <a:cs typeface="Trebuchet MS"/>
                      </a:endParaRPr>
                    </a:p>
                  </a:txBody>
                  <a:tcPr marL="0" marR="777240" marT="0" marB="0"/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rgbClr val="00503E"/>
                        </a:solidFill>
                        <a:latin typeface="+mn-lt"/>
                        <a:cs typeface="Trebuchet MS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r>
                        <a:rPr lang="en-US" sz="2400" b="1" i="1" dirty="0" smtClean="0">
                          <a:solidFill>
                            <a:srgbClr val="00503E"/>
                          </a:solidFill>
                          <a:latin typeface="+mn-lt"/>
                          <a:cs typeface="Trebuchet MS"/>
                        </a:rPr>
                        <a:t>CWC15</a:t>
                      </a:r>
                      <a:endParaRPr lang="en-US" sz="2400" b="1" i="1" dirty="0">
                        <a:solidFill>
                          <a:srgbClr val="00503E"/>
                        </a:solidFill>
                        <a:latin typeface="+mn-lt"/>
                        <a:cs typeface="Trebuchet MS"/>
                      </a:endParaRPr>
                    </a:p>
                  </a:txBody>
                  <a:tcPr marL="0" marR="0" marT="0" marB="0"/>
                </a:tc>
              </a:tr>
              <a:tr h="34211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dirty="0" smtClean="0">
                          <a:solidFill>
                            <a:srgbClr val="00503E"/>
                          </a:solidFill>
                          <a:latin typeface="+mn-lt"/>
                          <a:cs typeface="Trebuchet MS"/>
                        </a:rPr>
                        <a:t>JH2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rgbClr val="00503E"/>
                          </a:solidFill>
                          <a:latin typeface="+mn-lt"/>
                          <a:cs typeface="Trebuchet MS"/>
                        </a:rPr>
                        <a:t>26</a:t>
                      </a:r>
                      <a:endParaRPr lang="en-US" sz="2400" b="1" dirty="0">
                        <a:solidFill>
                          <a:srgbClr val="00503E"/>
                        </a:solidFill>
                        <a:latin typeface="+mn-lt"/>
                        <a:cs typeface="Trebuchet MS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rgbClr val="00503E"/>
                          </a:solidFill>
                          <a:latin typeface="+mn-lt"/>
                          <a:cs typeface="Trebuchet MS"/>
                        </a:rPr>
                        <a:t>8.8</a:t>
                      </a: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503E"/>
                          </a:solidFill>
                          <a:effectLst/>
                          <a:latin typeface="+mn-lt"/>
                          <a:ea typeface="Arial Unicode MS" pitchFamily="34" charset="-128"/>
                        </a:rPr>
                        <a:t>–</a:t>
                      </a:r>
                      <a:r>
                        <a:rPr lang="en-US" sz="2400" b="1" dirty="0" smtClean="0">
                          <a:solidFill>
                            <a:srgbClr val="00503E"/>
                          </a:solidFill>
                          <a:latin typeface="+mn-lt"/>
                          <a:cs typeface="Trebuchet MS"/>
                        </a:rPr>
                        <a:t>9.4</a:t>
                      </a:r>
                      <a:endParaRPr lang="en-US" sz="2400" b="1" dirty="0">
                        <a:solidFill>
                          <a:srgbClr val="00503E"/>
                        </a:solidFill>
                        <a:latin typeface="+mn-lt"/>
                        <a:cs typeface="Trebuchet MS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b="1" dirty="0" smtClean="0">
                          <a:solidFill>
                            <a:srgbClr val="00503E"/>
                          </a:solidFill>
                          <a:latin typeface="+mn-lt"/>
                          <a:cs typeface="Trebuchet MS"/>
                        </a:rPr>
                        <a:t>1.3</a:t>
                      </a:r>
                      <a:endParaRPr lang="en-US" sz="2400" b="1" dirty="0">
                        <a:solidFill>
                          <a:srgbClr val="00503E"/>
                        </a:solidFill>
                        <a:latin typeface="+mn-lt"/>
                        <a:cs typeface="Trebuchet MS"/>
                      </a:endParaRPr>
                    </a:p>
                  </a:txBody>
                  <a:tcPr marL="0" marR="777240" marT="0" marB="0"/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rgbClr val="00503E"/>
                        </a:solidFill>
                        <a:latin typeface="+mn-lt"/>
                        <a:cs typeface="Trebuchet MS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dirty="0" smtClean="0">
                          <a:solidFill>
                            <a:srgbClr val="00503E"/>
                          </a:solidFill>
                          <a:latin typeface="+mn-lt"/>
                          <a:cs typeface="Trebuchet MS"/>
                        </a:rPr>
                        <a:t>Unknown</a:t>
                      </a:r>
                    </a:p>
                  </a:txBody>
                  <a:tcPr marL="0" marR="0" marT="0" marB="0"/>
                </a:tc>
              </a:tr>
              <a:tr h="357351">
                <a:tc>
                  <a:txBody>
                    <a:bodyPr/>
                    <a:lstStyle/>
                    <a:p>
                      <a:r>
                        <a:rPr lang="en-US" sz="2400" b="1" dirty="0" smtClean="0">
                          <a:solidFill>
                            <a:srgbClr val="244270"/>
                          </a:solidFill>
                          <a:latin typeface="+mn-lt"/>
                          <a:cs typeface="Trebuchet MS"/>
                        </a:rPr>
                        <a:t>BH1</a:t>
                      </a:r>
                      <a:endParaRPr lang="en-US" sz="2400" b="1" dirty="0">
                        <a:solidFill>
                          <a:srgbClr val="244270"/>
                        </a:solidFill>
                        <a:latin typeface="+mn-lt"/>
                        <a:cs typeface="Trebuchet MS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rgbClr val="244270"/>
                          </a:solidFill>
                          <a:latin typeface="+mn-lt"/>
                          <a:cs typeface="Trebuchet MS"/>
                        </a:rPr>
                        <a:t>7</a:t>
                      </a:r>
                      <a:endParaRPr lang="en-US" sz="2400" b="1" dirty="0">
                        <a:solidFill>
                          <a:srgbClr val="244270"/>
                        </a:solidFill>
                        <a:latin typeface="+mn-lt"/>
                        <a:cs typeface="Trebuchet MS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rgbClr val="244270"/>
                          </a:solidFill>
                          <a:latin typeface="+mn-lt"/>
                          <a:cs typeface="Trebuchet MS"/>
                        </a:rPr>
                        <a:t>42.8</a:t>
                      </a: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44270"/>
                          </a:solidFill>
                          <a:effectLst/>
                          <a:latin typeface="+mn-lt"/>
                          <a:ea typeface="Arial Unicode MS" pitchFamily="34" charset="-128"/>
                        </a:rPr>
                        <a:t>–</a:t>
                      </a:r>
                      <a:r>
                        <a:rPr lang="en-US" sz="2400" b="1" dirty="0" smtClean="0">
                          <a:solidFill>
                            <a:srgbClr val="244270"/>
                          </a:solidFill>
                          <a:latin typeface="+mn-lt"/>
                          <a:cs typeface="Trebuchet MS"/>
                        </a:rPr>
                        <a:t>47.0</a:t>
                      </a:r>
                      <a:endParaRPr lang="en-US" sz="2400" b="1" dirty="0">
                        <a:solidFill>
                          <a:srgbClr val="244270"/>
                        </a:solidFill>
                        <a:latin typeface="+mn-lt"/>
                        <a:cs typeface="Trebuchet MS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b="1" dirty="0" smtClean="0">
                          <a:solidFill>
                            <a:srgbClr val="244270"/>
                          </a:solidFill>
                          <a:latin typeface="+mn-lt"/>
                          <a:cs typeface="Trebuchet MS"/>
                        </a:rPr>
                        <a:t>6.67</a:t>
                      </a:r>
                      <a:endParaRPr lang="en-US" sz="2400" b="1" dirty="0">
                        <a:solidFill>
                          <a:srgbClr val="244270"/>
                        </a:solidFill>
                        <a:latin typeface="+mn-lt"/>
                        <a:cs typeface="Trebuchet MS"/>
                      </a:endParaRPr>
                    </a:p>
                  </a:txBody>
                  <a:tcPr marL="0" marR="777240" marT="0" marB="0"/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rgbClr val="244270"/>
                        </a:solidFill>
                        <a:latin typeface="+mn-lt"/>
                        <a:cs typeface="Trebuchet MS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r>
                        <a:rPr lang="en-US" sz="2400" b="1" dirty="0" smtClean="0">
                          <a:solidFill>
                            <a:srgbClr val="244270"/>
                          </a:solidFill>
                          <a:latin typeface="+mn-lt"/>
                          <a:cs typeface="Trebuchet MS"/>
                        </a:rPr>
                        <a:t>Unknown</a:t>
                      </a:r>
                      <a:endParaRPr lang="en-US" sz="2400" b="1" dirty="0">
                        <a:solidFill>
                          <a:srgbClr val="244270"/>
                        </a:solidFill>
                        <a:latin typeface="+mn-lt"/>
                        <a:cs typeface="Trebuchet MS"/>
                      </a:endParaRPr>
                    </a:p>
                  </a:txBody>
                  <a:tcPr marL="0" marR="0" marT="0" marB="0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b="1" dirty="0" smtClean="0">
                          <a:solidFill>
                            <a:srgbClr val="244270"/>
                          </a:solidFill>
                          <a:latin typeface="+mn-lt"/>
                          <a:cs typeface="Trebuchet MS"/>
                        </a:rPr>
                        <a:t>BH2</a:t>
                      </a:r>
                      <a:endParaRPr lang="en-US" sz="2400" b="1" dirty="0">
                        <a:solidFill>
                          <a:srgbClr val="244270"/>
                        </a:solidFill>
                        <a:latin typeface="+mn-lt"/>
                        <a:cs typeface="Trebuchet MS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rgbClr val="244270"/>
                          </a:solidFill>
                          <a:latin typeface="+mn-lt"/>
                          <a:cs typeface="Trebuchet MS"/>
                        </a:rPr>
                        <a:t>19</a:t>
                      </a:r>
                      <a:endParaRPr lang="en-US" sz="2400" b="1" dirty="0">
                        <a:solidFill>
                          <a:srgbClr val="244270"/>
                        </a:solidFill>
                        <a:latin typeface="+mn-lt"/>
                        <a:cs typeface="Trebuchet MS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rgbClr val="244270"/>
                          </a:solidFill>
                          <a:latin typeface="+mn-lt"/>
                          <a:cs typeface="Trebuchet MS"/>
                        </a:rPr>
                        <a:t>11.1</a:t>
                      </a:r>
                      <a:endParaRPr lang="en-US" sz="2400" b="1" dirty="0">
                        <a:solidFill>
                          <a:srgbClr val="244270"/>
                        </a:solidFill>
                        <a:latin typeface="+mn-lt"/>
                        <a:cs typeface="Trebuchet MS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b="1" dirty="0" smtClean="0">
                          <a:solidFill>
                            <a:srgbClr val="244270"/>
                          </a:solidFill>
                          <a:latin typeface="+mn-lt"/>
                          <a:cs typeface="Trebuchet MS"/>
                        </a:rPr>
                        <a:t>7.78</a:t>
                      </a:r>
                      <a:endParaRPr lang="en-US" sz="2400" b="1" dirty="0">
                        <a:solidFill>
                          <a:srgbClr val="244270"/>
                        </a:solidFill>
                        <a:latin typeface="+mn-lt"/>
                        <a:cs typeface="Trebuchet MS"/>
                      </a:endParaRPr>
                    </a:p>
                  </a:txBody>
                  <a:tcPr marL="0" marR="777240" marT="0" marB="0"/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rgbClr val="244270"/>
                        </a:solidFill>
                        <a:latin typeface="+mn-lt"/>
                        <a:cs typeface="Trebuchet MS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r>
                        <a:rPr lang="en-US" sz="2400" b="1" i="1" dirty="0" smtClean="0">
                          <a:solidFill>
                            <a:srgbClr val="244270"/>
                          </a:solidFill>
                          <a:latin typeface="+mn-lt"/>
                          <a:cs typeface="Trebuchet MS"/>
                        </a:rPr>
                        <a:t>TUBD1</a:t>
                      </a:r>
                      <a:endParaRPr lang="en-US" sz="2400" b="1" i="1" dirty="0">
                        <a:solidFill>
                          <a:srgbClr val="244270"/>
                        </a:solidFill>
                        <a:latin typeface="+mn-lt"/>
                        <a:cs typeface="Trebuchet MS"/>
                      </a:endParaRPr>
                    </a:p>
                  </a:txBody>
                  <a:tcPr marL="0" marR="0" marT="0" marB="0"/>
                </a:tc>
              </a:tr>
              <a:tr h="477185">
                <a:tc>
                  <a:txBody>
                    <a:bodyPr/>
                    <a:lstStyle/>
                    <a:p>
                      <a:r>
                        <a:rPr lang="en-US" sz="2400" b="1" dirty="0" smtClean="0">
                          <a:solidFill>
                            <a:srgbClr val="000000"/>
                          </a:solidFill>
                          <a:latin typeface="+mn-lt"/>
                          <a:cs typeface="Trebuchet MS"/>
                        </a:rPr>
                        <a:t>AH1</a:t>
                      </a:r>
                      <a:endParaRPr lang="en-US" sz="2400" b="1" dirty="0">
                        <a:solidFill>
                          <a:srgbClr val="000000"/>
                        </a:solidFill>
                        <a:latin typeface="+mn-lt"/>
                        <a:cs typeface="Trebuchet MS"/>
                      </a:endParaRPr>
                    </a:p>
                  </a:txBody>
                  <a:tcPr marL="0" marR="0" marT="0" marB="0"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rgbClr val="000000"/>
                          </a:solidFill>
                          <a:latin typeface="+mn-lt"/>
                          <a:cs typeface="Trebuchet MS"/>
                        </a:rPr>
                        <a:t>17</a:t>
                      </a:r>
                      <a:endParaRPr lang="en-US" sz="2400" b="1" dirty="0">
                        <a:solidFill>
                          <a:srgbClr val="000000"/>
                        </a:solidFill>
                        <a:latin typeface="+mn-lt"/>
                        <a:cs typeface="Trebuchet MS"/>
                      </a:endParaRPr>
                    </a:p>
                  </a:txBody>
                  <a:tcPr marL="0" marR="0" marT="0" marB="0"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rgbClr val="000000"/>
                          </a:solidFill>
                          <a:latin typeface="+mn-lt"/>
                          <a:cs typeface="Trebuchet MS"/>
                        </a:rPr>
                        <a:t>65.9</a:t>
                      </a:r>
                      <a:endParaRPr lang="en-US" sz="2400" b="1" dirty="0">
                        <a:solidFill>
                          <a:srgbClr val="000000"/>
                        </a:solidFill>
                        <a:latin typeface="+mn-lt"/>
                        <a:cs typeface="Trebuchet MS"/>
                      </a:endParaRPr>
                    </a:p>
                  </a:txBody>
                  <a:tcPr marL="0" marR="0" marT="0" marB="0"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b="1" dirty="0" smtClean="0">
                          <a:solidFill>
                            <a:srgbClr val="000000"/>
                          </a:solidFill>
                          <a:latin typeface="+mn-lt"/>
                          <a:cs typeface="Trebuchet MS"/>
                        </a:rPr>
                        <a:t>13.0</a:t>
                      </a:r>
                      <a:endParaRPr lang="en-US" sz="2400" b="1" dirty="0">
                        <a:solidFill>
                          <a:srgbClr val="000000"/>
                        </a:solidFill>
                        <a:latin typeface="+mn-lt"/>
                        <a:cs typeface="Trebuchet MS"/>
                      </a:endParaRPr>
                    </a:p>
                  </a:txBody>
                  <a:tcPr marL="0" marR="777240" marT="0" marB="0"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rgbClr val="000000"/>
                        </a:solidFill>
                        <a:latin typeface="+mn-lt"/>
                        <a:cs typeface="Trebuchet MS"/>
                      </a:endParaRPr>
                    </a:p>
                  </a:txBody>
                  <a:tcPr marL="0" marR="0" marT="0" marB="0"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1" i="1" dirty="0" smtClean="0">
                          <a:solidFill>
                            <a:srgbClr val="000000"/>
                          </a:solidFill>
                          <a:latin typeface="+mn-lt"/>
                          <a:cs typeface="Trebuchet MS"/>
                        </a:rPr>
                        <a:t>UBE3B</a:t>
                      </a:r>
                      <a:endParaRPr lang="en-US" sz="2400" b="1" i="1" dirty="0">
                        <a:solidFill>
                          <a:srgbClr val="000000"/>
                        </a:solidFill>
                        <a:latin typeface="+mn-lt"/>
                        <a:cs typeface="Trebuchet MS"/>
                      </a:endParaRPr>
                    </a:p>
                  </a:txBody>
                  <a:tcPr marL="0" marR="0" marT="0" marB="0"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386316" y="5865630"/>
            <a:ext cx="617136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>
                <a:solidFill>
                  <a:srgbClr val="00503E"/>
                </a:solidFill>
              </a:rPr>
              <a:t>For complete </a:t>
            </a:r>
            <a:r>
              <a:rPr lang="en-US" sz="1600" b="1" dirty="0">
                <a:solidFill>
                  <a:srgbClr val="00503E"/>
                </a:solidFill>
              </a:rPr>
              <a:t>list, </a:t>
            </a:r>
            <a:r>
              <a:rPr lang="en-US" sz="1600" b="1" dirty="0" smtClean="0">
                <a:solidFill>
                  <a:srgbClr val="00503E"/>
                </a:solidFill>
              </a:rPr>
              <a:t>see:</a:t>
            </a:r>
          </a:p>
          <a:p>
            <a:r>
              <a:rPr lang="en-US" sz="1600" b="1" dirty="0" smtClean="0">
                <a:solidFill>
                  <a:srgbClr val="00503E"/>
                </a:solidFill>
                <a:hlinkClick r:id="rId2"/>
              </a:rPr>
              <a:t>http</a:t>
            </a:r>
            <a:r>
              <a:rPr lang="en-US" sz="1600" b="1" dirty="0">
                <a:solidFill>
                  <a:srgbClr val="00503E"/>
                </a:solidFill>
                <a:hlinkClick r:id="rId2"/>
              </a:rPr>
              <a:t>://</a:t>
            </a:r>
            <a:r>
              <a:rPr lang="en-US" sz="1600" b="1" dirty="0" smtClean="0">
                <a:solidFill>
                  <a:srgbClr val="00503E"/>
                </a:solidFill>
                <a:hlinkClick r:id="rId2"/>
              </a:rPr>
              <a:t>aipl.arsusda.gov/reference/recessive_haplotypes_ARR-G3.html</a:t>
            </a:r>
            <a:endParaRPr lang="en-US" sz="1600" b="1" dirty="0">
              <a:solidFill>
                <a:srgbClr val="00503E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Many genes affect quantitative traits</a:t>
            </a:r>
            <a:endParaRPr lang="en-US" dirty="0"/>
          </a:p>
        </p:txBody>
      </p:sp>
      <p:pic>
        <p:nvPicPr>
          <p:cNvPr id="6" name="Picture 2" descr="raph of HO HO_1512_Body_depth_marker_effects_fullsize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000"/>
          <a:stretch>
            <a:fillRect/>
          </a:stretch>
        </p:blipFill>
        <p:spPr bwMode="auto">
          <a:xfrm>
            <a:off x="1218759" y="987982"/>
            <a:ext cx="6706483" cy="502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1369153" y="6019253"/>
            <a:ext cx="640569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i="1" dirty="0" smtClean="0">
                <a:solidFill>
                  <a:srgbClr val="00503E"/>
                </a:solidFill>
              </a:rPr>
              <a:t>Source: </a:t>
            </a:r>
            <a:r>
              <a:rPr lang="en-US" sz="1200" b="1" dirty="0" smtClean="0">
                <a:solidFill>
                  <a:srgbClr val="00503E"/>
                </a:solidFill>
              </a:rPr>
              <a:t>Council on Dairy Cattle Breeding, https</a:t>
            </a:r>
            <a:r>
              <a:rPr lang="en-US" sz="1200" b="1" dirty="0">
                <a:solidFill>
                  <a:srgbClr val="00503E"/>
                </a:solidFill>
              </a:rPr>
              <a:t>://</a:t>
            </a:r>
            <a:r>
              <a:rPr lang="en-US" sz="1200" b="1" dirty="0" smtClean="0">
                <a:solidFill>
                  <a:srgbClr val="00503E"/>
                </a:solidFill>
              </a:rPr>
              <a:t>www.uscdcb.com/Report_Data/Marker_Effects/marker_effects.cfm?Breed=HO&amp;Trait=SCS</a:t>
            </a:r>
            <a:endParaRPr lang="en-US" sz="1200" b="1" dirty="0">
              <a:solidFill>
                <a:srgbClr val="00503E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Pleiotropy</a:t>
            </a:r>
            <a:r>
              <a:rPr lang="en-US" dirty="0" smtClean="0"/>
              <a:t> is not unusual</a:t>
            </a:r>
            <a:endParaRPr lang="en-US" dirty="0"/>
          </a:p>
        </p:txBody>
      </p:sp>
      <p:pic>
        <p:nvPicPr>
          <p:cNvPr id="3" name="Picture 5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27" t="8563" r="13289" b="8331"/>
          <a:stretch/>
        </p:blipFill>
        <p:spPr bwMode="auto">
          <a:xfrm>
            <a:off x="1292071" y="1152385"/>
            <a:ext cx="6559859" cy="5257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How do we choose what to measure?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is-IS" dirty="0" smtClean="0"/>
              <a:t>Opportunity</a:t>
            </a:r>
          </a:p>
          <a:p>
            <a:pPr lvl="1">
              <a:spcAft>
                <a:spcPts val="3600"/>
              </a:spcAft>
            </a:pPr>
            <a:r>
              <a:rPr lang="is-IS" dirty="0" smtClean="0"/>
              <a:t>Phenotype is easily measured using available labor and materials</a:t>
            </a:r>
          </a:p>
          <a:p>
            <a:r>
              <a:rPr lang="is-IS" dirty="0" smtClean="0"/>
              <a:t>Necessity</a:t>
            </a:r>
          </a:p>
          <a:p>
            <a:pPr lvl="1">
              <a:spcAft>
                <a:spcPts val="3600"/>
              </a:spcAft>
            </a:pPr>
            <a:r>
              <a:rPr lang="en-US" dirty="0" smtClean="0"/>
              <a:t>Measurement is needed to solve a problem</a:t>
            </a:r>
          </a:p>
          <a:p>
            <a:r>
              <a:rPr lang="en-US" dirty="0" smtClean="0"/>
              <a:t>Novelty</a:t>
            </a:r>
          </a:p>
          <a:p>
            <a:pPr lvl="1"/>
            <a:r>
              <a:rPr lang="en-US" dirty="0" smtClean="0"/>
              <a:t>Most of us like to work on new problems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How carefully should we measure?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Precise definitions are important </a:t>
            </a:r>
            <a:r>
              <a:rPr lang="en-US" dirty="0" smtClean="0">
                <a:solidFill>
                  <a:srgbClr val="244270"/>
                </a:solidFill>
              </a:rPr>
              <a:t>(e.g., </a:t>
            </a:r>
            <a:r>
              <a:rPr lang="en-US" dirty="0" err="1" smtClean="0">
                <a:solidFill>
                  <a:srgbClr val="244270"/>
                </a:solidFill>
              </a:rPr>
              <a:t>Seidenspinner</a:t>
            </a:r>
            <a:r>
              <a:rPr lang="en-US" dirty="0" smtClean="0">
                <a:solidFill>
                  <a:srgbClr val="244270"/>
                </a:solidFill>
              </a:rPr>
              <a:t> et al., AG, 2009</a:t>
            </a:r>
            <a:r>
              <a:rPr lang="is-IS" dirty="0" smtClean="0">
                <a:solidFill>
                  <a:srgbClr val="244270"/>
                </a:solidFill>
              </a:rPr>
              <a:t>)</a:t>
            </a:r>
            <a:r>
              <a:rPr lang="is-IS" dirty="0" smtClean="0"/>
              <a:t>...</a:t>
            </a:r>
            <a:endParaRPr lang="is-IS" dirty="0" smtClean="0"/>
          </a:p>
          <a:p>
            <a:pPr lvl="1">
              <a:spcAft>
                <a:spcPts val="4200"/>
              </a:spcAft>
            </a:pPr>
            <a:r>
              <a:rPr lang="is-IS" dirty="0" smtClean="0"/>
              <a:t>...except </a:t>
            </a:r>
            <a:r>
              <a:rPr lang="is-IS" dirty="0" smtClean="0"/>
              <a:t>when they’re not </a:t>
            </a:r>
            <a:r>
              <a:rPr lang="is-IS" dirty="0" smtClean="0">
                <a:solidFill>
                  <a:srgbClr val="244270"/>
                </a:solidFill>
              </a:rPr>
              <a:t>(Waurich et al., EAAP, 2011)</a:t>
            </a:r>
          </a:p>
          <a:p>
            <a:pPr>
              <a:spcAft>
                <a:spcPts val="4200"/>
              </a:spcAft>
            </a:pPr>
            <a:r>
              <a:rPr lang="is-IS" dirty="0" smtClean="0"/>
              <a:t>How many values do discrete scales really need?</a:t>
            </a:r>
          </a:p>
          <a:p>
            <a:pPr>
              <a:spcAft>
                <a:spcPts val="4200"/>
              </a:spcAft>
            </a:pPr>
            <a:r>
              <a:rPr lang="is-IS" dirty="0" smtClean="0"/>
              <a:t>Beware false precision on continuous scales!</a:t>
            </a:r>
          </a:p>
          <a:p>
            <a:r>
              <a:rPr lang="is-IS" dirty="0" smtClean="0"/>
              <a:t>Remember P = </a:t>
            </a:r>
            <a:r>
              <a:rPr lang="is-IS" dirty="0" smtClean="0">
                <a:solidFill>
                  <a:srgbClr val="244270"/>
                </a:solidFill>
              </a:rPr>
              <a:t>G</a:t>
            </a:r>
            <a:r>
              <a:rPr lang="is-IS" dirty="0" smtClean="0"/>
              <a:t> + </a:t>
            </a:r>
            <a:r>
              <a:rPr lang="is-IS" dirty="0" smtClean="0">
                <a:solidFill>
                  <a:srgbClr val="00503E"/>
                </a:solidFill>
              </a:rPr>
              <a:t>E</a:t>
            </a:r>
            <a:r>
              <a:rPr lang="is-IS" dirty="0" smtClean="0"/>
              <a:t>!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Are we talking about the same thing?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What do commonly used terms mean?</a:t>
            </a:r>
          </a:p>
          <a:p>
            <a:pPr lvl="1">
              <a:spcAft>
                <a:spcPts val="3600"/>
              </a:spcAft>
            </a:pPr>
            <a:r>
              <a:rPr lang="en-US" dirty="0" smtClean="0"/>
              <a:t>“Efficiency,” “health,” “sustainability,” “welfare”</a:t>
            </a:r>
          </a:p>
          <a:p>
            <a:r>
              <a:rPr lang="en-US" dirty="0" smtClean="0"/>
              <a:t>Unlike things may be </a:t>
            </a:r>
            <a:r>
              <a:rPr lang="en-US" dirty="0" smtClean="0"/>
              <a:t>grouped together</a:t>
            </a:r>
            <a:endParaRPr lang="en-US" dirty="0" smtClean="0"/>
          </a:p>
          <a:p>
            <a:pPr lvl="1">
              <a:spcAft>
                <a:spcPts val="3600"/>
              </a:spcAft>
            </a:pPr>
            <a:r>
              <a:rPr lang="en-US" dirty="0" smtClean="0"/>
              <a:t>“Lameness” vs. “locomotion”</a:t>
            </a:r>
          </a:p>
          <a:p>
            <a:r>
              <a:rPr lang="en-US" dirty="0" smtClean="0"/>
              <a:t>Some computer formats can support general as well as detailed reports</a:t>
            </a:r>
          </a:p>
          <a:p>
            <a:pPr lvl="1"/>
            <a:r>
              <a:rPr lang="en-US" dirty="0" smtClean="0"/>
              <a:t>e.g., AGIL format 6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Context matters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is-IS" dirty="0" smtClean="0"/>
              <a:t>Information often lacking about environments in which phenotypes are expressed</a:t>
            </a:r>
          </a:p>
          <a:p>
            <a:pPr lvl="1">
              <a:spcAft>
                <a:spcPts val="3600"/>
              </a:spcAft>
            </a:pPr>
            <a:r>
              <a:rPr lang="is-IS" dirty="0" smtClean="0"/>
              <a:t>Where? When? How?</a:t>
            </a:r>
          </a:p>
          <a:p>
            <a:pPr>
              <a:spcAft>
                <a:spcPts val="3600"/>
              </a:spcAft>
            </a:pPr>
            <a:r>
              <a:rPr lang="is-IS" dirty="0" smtClean="0"/>
              <a:t>Qualitative vs. quantitative descriptions</a:t>
            </a:r>
          </a:p>
          <a:p>
            <a:r>
              <a:rPr lang="is-IS" dirty="0" smtClean="0"/>
              <a:t>Phenotypes often change over time</a:t>
            </a:r>
          </a:p>
          <a:p>
            <a:pPr lvl="1">
              <a:spcAft>
                <a:spcPts val="3600"/>
              </a:spcAft>
            </a:pPr>
            <a:r>
              <a:rPr lang="is-IS" dirty="0" smtClean="0"/>
              <a:t>Sometimes desirable, sometimes not</a:t>
            </a:r>
          </a:p>
          <a:p>
            <a:r>
              <a:rPr lang="is-IS" dirty="0" smtClean="0"/>
              <a:t>Who records the phenotypes?</a:t>
            </a:r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Selection indices include many traits …</a:t>
            </a:r>
            <a:endParaRPr lang="en-US" dirty="0"/>
          </a:p>
        </p:txBody>
      </p:sp>
      <p:sp>
        <p:nvSpPr>
          <p:cNvPr id="5" name="Shape 70"/>
          <p:cNvSpPr/>
          <p:nvPr/>
        </p:nvSpPr>
        <p:spPr>
          <a:xfrm>
            <a:off x="4165363" y="6169654"/>
            <a:ext cx="3742213" cy="21544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 algn="r">
              <a:defRPr sz="1800"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lvl="0"/>
            <a:r>
              <a:rPr sz="1400" b="1" i="1" dirty="0">
                <a:solidFill>
                  <a:srgbClr val="000000"/>
                </a:solidFill>
                <a:latin typeface="+mn-lt"/>
              </a:rPr>
              <a:t>Source: </a:t>
            </a:r>
            <a:r>
              <a:rPr sz="1400" b="1" dirty="0">
                <a:solidFill>
                  <a:srgbClr val="00523C"/>
                </a:solidFill>
                <a:latin typeface="+mn-lt"/>
              </a:rPr>
              <a:t>Miglior et </a:t>
            </a:r>
            <a:r>
              <a:rPr lang="en-US" sz="1400" b="1" dirty="0" smtClean="0">
                <a:solidFill>
                  <a:srgbClr val="00523C"/>
                </a:solidFill>
                <a:latin typeface="+mn-lt"/>
              </a:rPr>
              <a:t>a</a:t>
            </a:r>
            <a:r>
              <a:rPr sz="1400" b="1" dirty="0" smtClean="0">
                <a:solidFill>
                  <a:srgbClr val="00523C"/>
                </a:solidFill>
                <a:latin typeface="+mn-lt"/>
              </a:rPr>
              <a:t>l.</a:t>
            </a:r>
            <a:r>
              <a:rPr lang="en-US" sz="1400" b="1" dirty="0" smtClean="0">
                <a:solidFill>
                  <a:srgbClr val="00523C"/>
                </a:solidFill>
                <a:latin typeface="+mn-lt"/>
              </a:rPr>
              <a:t> (</a:t>
            </a:r>
            <a:r>
              <a:rPr sz="1400" b="1" dirty="0" smtClean="0">
                <a:solidFill>
                  <a:srgbClr val="00523C"/>
                </a:solidFill>
                <a:latin typeface="+mn-lt"/>
              </a:rPr>
              <a:t>2012</a:t>
            </a:r>
            <a:r>
              <a:rPr lang="en-US" sz="1400" b="1" dirty="0" smtClean="0">
                <a:solidFill>
                  <a:srgbClr val="00523C"/>
                </a:solidFill>
                <a:latin typeface="+mn-lt"/>
              </a:rPr>
              <a:t>)</a:t>
            </a:r>
            <a:endParaRPr sz="1400" b="1" dirty="0">
              <a:solidFill>
                <a:srgbClr val="00523C"/>
              </a:solidFill>
              <a:latin typeface="+mn-lt"/>
            </a:endParaRPr>
          </a:p>
        </p:txBody>
      </p:sp>
      <p:graphicFrame>
        <p:nvGraphicFramePr>
          <p:cNvPr id="6" name="Chart 5"/>
          <p:cNvGraphicFramePr/>
          <p:nvPr>
            <p:extLst/>
          </p:nvPr>
        </p:nvGraphicFramePr>
        <p:xfrm>
          <a:off x="238539" y="1188357"/>
          <a:ext cx="8696739" cy="496396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What is a phenotype?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>
              <a:spcAft>
                <a:spcPts val="3600"/>
              </a:spcAft>
            </a:pPr>
            <a:r>
              <a:rPr lang="en-US" smtClean="0"/>
              <a:t>Any characteristic or property of an animal that we can observe and measure</a:t>
            </a:r>
          </a:p>
          <a:p>
            <a:pPr>
              <a:spcAft>
                <a:spcPts val="3600"/>
              </a:spcAft>
            </a:pPr>
            <a:r>
              <a:rPr lang="en-US" smtClean="0"/>
              <a:t>Early selection probably was based on coat color and pattern</a:t>
            </a:r>
          </a:p>
          <a:p>
            <a:pPr>
              <a:spcAft>
                <a:spcPts val="3600"/>
              </a:spcAft>
            </a:pPr>
            <a:r>
              <a:rPr lang="en-US" smtClean="0"/>
              <a:t>Later, milk and butterfat were used</a:t>
            </a:r>
          </a:p>
          <a:p>
            <a:pPr>
              <a:spcAft>
                <a:spcPts val="3600"/>
              </a:spcAft>
            </a:pPr>
            <a:r>
              <a:rPr lang="en-US" smtClean="0"/>
              <a:t>Now we measure many things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… and we keep adding new ones</a:t>
            </a:r>
            <a:endParaRPr lang="en-US" dirty="0"/>
          </a:p>
        </p:txBody>
      </p:sp>
      <p:graphicFrame>
        <p:nvGraphicFramePr>
          <p:cNvPr id="4" name="Group 14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60761502"/>
              </p:ext>
            </p:extLst>
          </p:nvPr>
        </p:nvGraphicFramePr>
        <p:xfrm>
          <a:off x="481264" y="1284642"/>
          <a:ext cx="8205537" cy="4937760"/>
        </p:xfrm>
        <a:graphic>
          <a:graphicData uri="http://schemas.openxmlformats.org/drawingml/2006/table">
            <a:tbl>
              <a:tblPr/>
              <a:tblGrid>
                <a:gridCol w="870467"/>
                <a:gridCol w="733507"/>
                <a:gridCol w="733507"/>
                <a:gridCol w="733507"/>
                <a:gridCol w="733507"/>
                <a:gridCol w="733507"/>
                <a:gridCol w="733507"/>
                <a:gridCol w="733507"/>
                <a:gridCol w="733507"/>
                <a:gridCol w="733507"/>
                <a:gridCol w="733507"/>
              </a:tblGrid>
              <a:tr h="0"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21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44270"/>
                          </a:solidFill>
                          <a:effectLst/>
                          <a:latin typeface="+mj-lt"/>
                          <a:cs typeface="Trebuchet MS"/>
                        </a:rPr>
                        <a:t>Trait</a:t>
                      </a:r>
                    </a:p>
                  </a:txBody>
                  <a:tcPr marL="0" marR="0" marT="0" anchor="b" horzOverflow="overflow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10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21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44270"/>
                          </a:solidFill>
                          <a:effectLst/>
                          <a:latin typeface="+mj-lt"/>
                          <a:cs typeface="Trebuchet MS"/>
                        </a:rPr>
                        <a:t>Relative emphasis on traits (%)</a:t>
                      </a:r>
                    </a:p>
                  </a:txBody>
                  <a:tcPr marL="0" marR="0" marT="0" horzOverflow="overflow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w="19050" cap="flat" cmpd="sng" algn="ctr">
                      <a:solidFill>
                        <a:srgbClr val="2442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5000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FFFF"/>
                        </a:solidFill>
                        <a:effectLst/>
                        <a:latin typeface="Humnst777 BT" pitchFamily="34" charset="0"/>
                      </a:endParaRPr>
                    </a:p>
                  </a:txBody>
                  <a:tcPr marL="0" marR="0" marT="0" marB="0" horzOverflow="overflow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w="38100" cap="flat" cmpd="sng" algn="ctr">
                      <a:solidFill>
                        <a:srgbClr val="00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25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endParaRPr kumimoji="0" lang="en-US" sz="23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563F"/>
                        </a:solidFill>
                        <a:effectLst/>
                        <a:latin typeface="+mj-lt"/>
                        <a:cs typeface="Trebuchet MS"/>
                      </a:endParaRPr>
                    </a:p>
                  </a:txBody>
                  <a:tcPr marL="0" marR="0" marT="0" horzOverflow="overflow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w="28575" cap="flat" cmpd="sng" algn="ctr">
                      <a:solidFill>
                        <a:srgbClr val="0056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23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endParaRPr kumimoji="0" lang="en-US" sz="21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523C"/>
                        </a:solidFill>
                        <a:effectLst/>
                        <a:latin typeface="+mj-lt"/>
                        <a:cs typeface="Trebuchet MS"/>
                      </a:endParaRPr>
                    </a:p>
                  </a:txBody>
                  <a:tcPr marL="0" marR="0" marT="0" horzOverflow="overflow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w="28575" cap="flat" cmpd="sng" algn="ctr">
                      <a:solidFill>
                        <a:srgbClr val="0056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21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44270"/>
                          </a:solidFill>
                          <a:effectLst/>
                          <a:latin typeface="+mj-lt"/>
                          <a:cs typeface="Trebuchet MS"/>
                        </a:rPr>
                        <a:t>PD$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ts val="21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523C"/>
                          </a:solidFill>
                          <a:effectLst/>
                          <a:latin typeface="+mj-lt"/>
                          <a:cs typeface="Trebuchet MS"/>
                        </a:rPr>
                        <a:t>1971</a:t>
                      </a:r>
                    </a:p>
                  </a:txBody>
                  <a:tcPr marL="0" marR="0" horzOverflow="overflow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2442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21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44270"/>
                          </a:solidFill>
                          <a:effectLst/>
                          <a:latin typeface="+mj-lt"/>
                          <a:cs typeface="Trebuchet MS"/>
                        </a:rPr>
                        <a:t>MFP$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ts val="21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523C"/>
                          </a:solidFill>
                          <a:effectLst/>
                          <a:latin typeface="+mj-lt"/>
                          <a:cs typeface="Trebuchet MS"/>
                        </a:rPr>
                        <a:t>1976</a:t>
                      </a:r>
                    </a:p>
                  </a:txBody>
                  <a:tcPr marL="0" marR="0" horzOverflow="overflow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2442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21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44270"/>
                          </a:solidFill>
                          <a:effectLst/>
                          <a:latin typeface="+mj-lt"/>
                          <a:cs typeface="Trebuchet MS"/>
                        </a:rPr>
                        <a:t>CY$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ts val="21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523C"/>
                          </a:solidFill>
                          <a:effectLst/>
                          <a:latin typeface="+mj-lt"/>
                          <a:cs typeface="Trebuchet MS"/>
                        </a:rPr>
                        <a:t>1984</a:t>
                      </a:r>
                    </a:p>
                  </a:txBody>
                  <a:tcPr marL="0" marR="0" horzOverflow="overflow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2442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21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44270"/>
                          </a:solidFill>
                          <a:effectLst/>
                          <a:latin typeface="+mj-lt"/>
                          <a:cs typeface="Trebuchet MS"/>
                        </a:rPr>
                        <a:t>NM$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ts val="21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523C"/>
                          </a:solidFill>
                          <a:effectLst/>
                          <a:latin typeface="+mj-lt"/>
                          <a:cs typeface="Trebuchet MS"/>
                        </a:rPr>
                        <a:t>1994</a:t>
                      </a:r>
                    </a:p>
                  </a:txBody>
                  <a:tcPr marL="0" marR="0" horzOverflow="overflow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2442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21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44270"/>
                          </a:solidFill>
                          <a:effectLst/>
                          <a:latin typeface="+mj-lt"/>
                          <a:cs typeface="Trebuchet MS"/>
                        </a:rPr>
                        <a:t>NM$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ts val="21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523C"/>
                          </a:solidFill>
                          <a:effectLst/>
                          <a:latin typeface="+mj-lt"/>
                          <a:cs typeface="Trebuchet MS"/>
                        </a:rPr>
                        <a:t>2000</a:t>
                      </a:r>
                    </a:p>
                  </a:txBody>
                  <a:tcPr marL="0" marR="0" horzOverflow="overflow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2442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21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44270"/>
                          </a:solidFill>
                          <a:effectLst/>
                          <a:latin typeface="+mj-lt"/>
                          <a:cs typeface="Trebuchet MS"/>
                        </a:rPr>
                        <a:t>NM$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ts val="21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523C"/>
                          </a:solidFill>
                          <a:effectLst/>
                          <a:latin typeface="+mj-lt"/>
                          <a:cs typeface="Trebuchet MS"/>
                        </a:rPr>
                        <a:t>2003</a:t>
                      </a:r>
                    </a:p>
                  </a:txBody>
                  <a:tcPr marL="0" marR="0" horzOverflow="overflow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2442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21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44270"/>
                          </a:solidFill>
                          <a:effectLst/>
                          <a:latin typeface="+mj-lt"/>
                          <a:cs typeface="Trebuchet MS"/>
                        </a:rPr>
                        <a:t>NM$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ts val="21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523C"/>
                          </a:solidFill>
                          <a:effectLst/>
                          <a:latin typeface="+mj-lt"/>
                          <a:cs typeface="Trebuchet MS"/>
                        </a:rPr>
                        <a:t>2006</a:t>
                      </a:r>
                    </a:p>
                  </a:txBody>
                  <a:tcPr marL="0" marR="0" horzOverflow="overflow">
                    <a:lnL>
                      <a:noFill/>
                    </a:lnL>
                    <a:lnR cap="flat">
                      <a:noFill/>
                    </a:lnR>
                    <a:lnT w="19050" cap="flat" cmpd="sng" algn="ctr">
                      <a:solidFill>
                        <a:srgbClr val="2442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21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44270"/>
                          </a:solidFill>
                          <a:effectLst/>
                          <a:latin typeface="+mj-lt"/>
                          <a:cs typeface="Trebuchet MS"/>
                        </a:rPr>
                        <a:t>NM$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ts val="21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523C"/>
                          </a:solidFill>
                          <a:effectLst/>
                          <a:latin typeface="+mj-lt"/>
                          <a:cs typeface="Trebuchet MS"/>
                        </a:rPr>
                        <a:t>2010</a:t>
                      </a:r>
                    </a:p>
                  </a:txBody>
                  <a:tcPr marL="0" marR="0" horzOverflow="overflow">
                    <a:lnL>
                      <a:noFill/>
                    </a:lnL>
                    <a:lnR cap="flat">
                      <a:noFill/>
                    </a:lnR>
                    <a:lnT w="19050" cap="flat" cmpd="sng" algn="ctr">
                      <a:solidFill>
                        <a:srgbClr val="2442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21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44270"/>
                          </a:solidFill>
                          <a:effectLst/>
                          <a:latin typeface="+mj-lt"/>
                          <a:cs typeface="Trebuchet MS"/>
                        </a:rPr>
                        <a:t>NM$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ts val="21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523C"/>
                          </a:solidFill>
                          <a:effectLst/>
                          <a:latin typeface="+mj-lt"/>
                          <a:cs typeface="Trebuchet MS"/>
                        </a:rPr>
                        <a:t>2014</a:t>
                      </a:r>
                    </a:p>
                  </a:txBody>
                  <a:tcPr marL="0" marR="0" horzOverflow="overflow">
                    <a:lnL>
                      <a:noFill/>
                    </a:lnL>
                    <a:lnR cap="flat">
                      <a:noFill/>
                    </a:lnR>
                    <a:lnT w="19050" cap="flat" cmpd="sng" algn="ctr">
                      <a:solidFill>
                        <a:srgbClr val="2442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21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+mj-lt"/>
                          <a:cs typeface="Trebuchet MS"/>
                        </a:rPr>
                        <a:t>NM$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ts val="21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+mj-lt"/>
                          <a:cs typeface="Trebuchet MS"/>
                        </a:rPr>
                        <a:t>2017</a:t>
                      </a:r>
                    </a:p>
                  </a:txBody>
                  <a:tcPr marL="0" marR="0" horzOverflow="overflow">
                    <a:lnL>
                      <a:noFill/>
                    </a:lnL>
                    <a:lnR cap="flat">
                      <a:noFill/>
                    </a:lnR>
                    <a:lnT w="19050" cap="flat" cmpd="sng" algn="ctr">
                      <a:solidFill>
                        <a:srgbClr val="2442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21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cs typeface="Trebuchet MS"/>
                        </a:rPr>
                        <a:t>Milk</a:t>
                      </a:r>
                    </a:p>
                  </a:txBody>
                  <a:tcPr marL="0" marR="0" marT="0" marB="0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21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cs typeface="Trebuchet MS"/>
                        </a:rPr>
                        <a:t>52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21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cs typeface="Trebuchet MS"/>
                        </a:rPr>
                        <a:t>27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21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cs typeface="Trebuchet MS"/>
                        </a:rPr>
                        <a:t>–2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ts val="21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cs typeface="Trebuchet MS"/>
                        </a:rPr>
                        <a:t>6</a:t>
                      </a:r>
                    </a:p>
                  </a:txBody>
                  <a:tcPr marL="0" marR="22860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ts val="21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cs typeface="Trebuchet MS"/>
                        </a:rPr>
                        <a:t>5</a:t>
                      </a:r>
                    </a:p>
                  </a:txBody>
                  <a:tcPr marL="0" marR="22860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ts val="21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cs typeface="Trebuchet MS"/>
                        </a:rPr>
                        <a:t>0</a:t>
                      </a:r>
                    </a:p>
                  </a:txBody>
                  <a:tcPr marL="0" marR="22860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ts val="21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cs typeface="Trebuchet MS"/>
                        </a:rPr>
                        <a:t>0</a:t>
                      </a:r>
                    </a:p>
                  </a:txBody>
                  <a:tcPr marL="0" marR="228600" marT="0" marB="0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ts val="21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cs typeface="Trebuchet MS"/>
                        </a:rPr>
                        <a:t>0</a:t>
                      </a:r>
                    </a:p>
                  </a:txBody>
                  <a:tcPr marL="0" marR="228600" marT="0" marB="0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ts val="21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  <a:defRPr/>
                      </a:pPr>
                      <a:r>
                        <a:rPr kumimoji="0" lang="en-US" sz="20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Trebuchet MS"/>
                        </a:rPr>
                        <a:t>–1</a:t>
                      </a: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j-lt"/>
                        <a:cs typeface="Trebuchet MS"/>
                      </a:endParaRPr>
                    </a:p>
                  </a:txBody>
                  <a:tcPr marL="0" marR="228600" marT="0" marB="0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ts val="21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  <a:defRPr/>
                      </a:pPr>
                      <a:r>
                        <a:rPr kumimoji="0" lang="en-US" sz="20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B00000"/>
                          </a:solidFill>
                          <a:effectLst/>
                          <a:latin typeface="+mn-lt"/>
                          <a:ea typeface="+mn-ea"/>
                          <a:cs typeface="Trebuchet MS"/>
                        </a:rPr>
                        <a:t>–1</a:t>
                      </a: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B00000"/>
                        </a:solidFill>
                        <a:effectLst/>
                        <a:latin typeface="+mj-lt"/>
                        <a:cs typeface="Trebuchet MS"/>
                      </a:endParaRPr>
                    </a:p>
                  </a:txBody>
                  <a:tcPr marL="0" marR="228600" marT="0" marB="0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21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cs typeface="Trebuchet MS"/>
                        </a:rPr>
                        <a:t>Fat</a:t>
                      </a:r>
                    </a:p>
                  </a:txBody>
                  <a:tcPr marL="0" marR="0" marT="0" marB="0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21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cs typeface="Trebuchet MS"/>
                        </a:rPr>
                        <a:t>48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21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cs typeface="Trebuchet MS"/>
                        </a:rPr>
                        <a:t>46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21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cs typeface="Trebuchet MS"/>
                        </a:rPr>
                        <a:t>45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ts val="21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cs typeface="Trebuchet MS"/>
                        </a:rPr>
                        <a:t>25</a:t>
                      </a:r>
                    </a:p>
                  </a:txBody>
                  <a:tcPr marL="0" marR="22860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ts val="21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cs typeface="Trebuchet MS"/>
                        </a:rPr>
                        <a:t>21</a:t>
                      </a:r>
                    </a:p>
                  </a:txBody>
                  <a:tcPr marL="0" marR="22860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ts val="21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cs typeface="Trebuchet MS"/>
                        </a:rPr>
                        <a:t>22</a:t>
                      </a:r>
                    </a:p>
                  </a:txBody>
                  <a:tcPr marL="0" marR="22860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ts val="21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cs typeface="Trebuchet MS"/>
                        </a:rPr>
                        <a:t>23</a:t>
                      </a:r>
                    </a:p>
                  </a:txBody>
                  <a:tcPr marL="0" marR="228600" marT="0" marB="0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ts val="21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cs typeface="Trebuchet MS"/>
                        </a:rPr>
                        <a:t>19</a:t>
                      </a:r>
                    </a:p>
                  </a:txBody>
                  <a:tcPr marL="0" marR="228600" marT="0" marB="0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ts val="21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cs typeface="Trebuchet MS"/>
                        </a:rPr>
                        <a:t>22</a:t>
                      </a:r>
                    </a:p>
                  </a:txBody>
                  <a:tcPr marL="0" marR="228600" marT="0" marB="0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ts val="21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B00000"/>
                          </a:solidFill>
                          <a:effectLst/>
                          <a:latin typeface="+mj-lt"/>
                          <a:cs typeface="Trebuchet MS"/>
                        </a:rPr>
                        <a:t>24</a:t>
                      </a:r>
                    </a:p>
                  </a:txBody>
                  <a:tcPr marL="0" marR="228600" marT="0" marB="0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21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cs typeface="Trebuchet MS"/>
                        </a:rPr>
                        <a:t>Protein</a:t>
                      </a:r>
                    </a:p>
                  </a:txBody>
                  <a:tcPr marL="0" marR="0" marT="0" marB="0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21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cs typeface="Trebuchet MS"/>
                        </a:rPr>
                        <a:t>…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21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cs typeface="Trebuchet MS"/>
                        </a:rPr>
                        <a:t>27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21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cs typeface="Trebuchet MS"/>
                        </a:rPr>
                        <a:t>53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ts val="21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cs typeface="Trebuchet MS"/>
                        </a:rPr>
                        <a:t>43</a:t>
                      </a:r>
                    </a:p>
                  </a:txBody>
                  <a:tcPr marL="0" marR="22860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ts val="21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cs typeface="Trebuchet MS"/>
                        </a:rPr>
                        <a:t>36</a:t>
                      </a:r>
                    </a:p>
                  </a:txBody>
                  <a:tcPr marL="0" marR="22860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ts val="21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cs typeface="Trebuchet MS"/>
                        </a:rPr>
                        <a:t>33</a:t>
                      </a:r>
                    </a:p>
                  </a:txBody>
                  <a:tcPr marL="0" marR="22860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ts val="21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cs typeface="Trebuchet MS"/>
                        </a:rPr>
                        <a:t>23</a:t>
                      </a:r>
                    </a:p>
                  </a:txBody>
                  <a:tcPr marL="0" marR="228600" marT="0" marB="0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ts val="21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cs typeface="Trebuchet MS"/>
                        </a:rPr>
                        <a:t>16</a:t>
                      </a:r>
                    </a:p>
                  </a:txBody>
                  <a:tcPr marL="0" marR="228600" marT="0" marB="0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ts val="21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cs typeface="Trebuchet MS"/>
                        </a:rPr>
                        <a:t>20</a:t>
                      </a:r>
                    </a:p>
                  </a:txBody>
                  <a:tcPr marL="0" marR="228600" marT="0" marB="0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ts val="21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B00000"/>
                          </a:solidFill>
                          <a:effectLst/>
                          <a:latin typeface="+mj-lt"/>
                          <a:cs typeface="Trebuchet MS"/>
                        </a:rPr>
                        <a:t>18</a:t>
                      </a:r>
                    </a:p>
                  </a:txBody>
                  <a:tcPr marL="0" marR="228600" marT="0" marB="0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21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cs typeface="Trebuchet MS"/>
                        </a:rPr>
                        <a:t>PL</a:t>
                      </a:r>
                    </a:p>
                  </a:txBody>
                  <a:tcPr marL="0" marR="0" marT="0" marB="0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21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cs typeface="Trebuchet MS"/>
                        </a:rPr>
                        <a:t>…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21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cs typeface="Trebuchet MS"/>
                        </a:rPr>
                        <a:t>…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21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cs typeface="Trebuchet MS"/>
                        </a:rPr>
                        <a:t>…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ts val="21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cs typeface="Trebuchet MS"/>
                        </a:rPr>
                        <a:t>20</a:t>
                      </a:r>
                    </a:p>
                  </a:txBody>
                  <a:tcPr marL="0" marR="22860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ts val="21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cs typeface="Trebuchet MS"/>
                        </a:rPr>
                        <a:t>14</a:t>
                      </a:r>
                    </a:p>
                  </a:txBody>
                  <a:tcPr marL="0" marR="22860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ts val="21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cs typeface="Trebuchet MS"/>
                        </a:rPr>
                        <a:t>11</a:t>
                      </a:r>
                    </a:p>
                  </a:txBody>
                  <a:tcPr marL="0" marR="22860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ts val="21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cs typeface="Trebuchet MS"/>
                        </a:rPr>
                        <a:t>17</a:t>
                      </a:r>
                    </a:p>
                  </a:txBody>
                  <a:tcPr marL="0" marR="228600" marT="0" marB="0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ts val="21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cs typeface="Trebuchet MS"/>
                        </a:rPr>
                        <a:t>22</a:t>
                      </a:r>
                    </a:p>
                  </a:txBody>
                  <a:tcPr marL="0" marR="228600" marT="0" marB="0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ts val="21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cs typeface="Trebuchet MS"/>
                        </a:rPr>
                        <a:t>19</a:t>
                      </a:r>
                    </a:p>
                  </a:txBody>
                  <a:tcPr marL="0" marR="228600" marT="0" marB="0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ts val="21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B00000"/>
                          </a:solidFill>
                          <a:effectLst/>
                          <a:latin typeface="+mj-lt"/>
                          <a:cs typeface="Trebuchet MS"/>
                        </a:rPr>
                        <a:t>13</a:t>
                      </a:r>
                    </a:p>
                  </a:txBody>
                  <a:tcPr marL="0" marR="228600" marT="0" marB="0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21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cs typeface="Trebuchet MS"/>
                        </a:rPr>
                        <a:t>SCS</a:t>
                      </a:r>
                    </a:p>
                  </a:txBody>
                  <a:tcPr marL="0" marR="0" marT="0" marB="0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21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cs typeface="Trebuchet MS"/>
                        </a:rPr>
                        <a:t>…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21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cs typeface="Trebuchet MS"/>
                        </a:rPr>
                        <a:t>…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21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cs typeface="Trebuchet MS"/>
                        </a:rPr>
                        <a:t>…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ts val="21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cs typeface="Trebuchet MS"/>
                        </a:rPr>
                        <a:t>–6</a:t>
                      </a:r>
                    </a:p>
                  </a:txBody>
                  <a:tcPr marL="0" marR="22860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ts val="21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cs typeface="Trebuchet MS"/>
                        </a:rPr>
                        <a:t>–9</a:t>
                      </a:r>
                    </a:p>
                  </a:txBody>
                  <a:tcPr marL="0" marR="22860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ts val="21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cs typeface="Trebuchet MS"/>
                        </a:rPr>
                        <a:t>–9</a:t>
                      </a:r>
                    </a:p>
                  </a:txBody>
                  <a:tcPr marL="0" marR="22860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ts val="21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cs typeface="Trebuchet MS"/>
                        </a:rPr>
                        <a:t>–9</a:t>
                      </a:r>
                    </a:p>
                  </a:txBody>
                  <a:tcPr marL="0" marR="228600" marT="0" marB="0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ts val="21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cs typeface="Trebuchet MS"/>
                        </a:rPr>
                        <a:t>–10</a:t>
                      </a:r>
                    </a:p>
                  </a:txBody>
                  <a:tcPr marL="0" marR="228600" marT="0" marB="0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ts val="21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  <a:defRPr/>
                      </a:pPr>
                      <a:r>
                        <a:rPr kumimoji="0" lang="en-US" sz="20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Trebuchet MS"/>
                        </a:rPr>
                        <a:t>–7</a:t>
                      </a: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j-lt"/>
                        <a:cs typeface="Trebuchet MS"/>
                      </a:endParaRPr>
                    </a:p>
                  </a:txBody>
                  <a:tcPr marL="0" marR="228600" marT="0" marB="0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ts val="21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  <a:defRPr/>
                      </a:pPr>
                      <a:r>
                        <a:rPr kumimoji="0" lang="en-US" sz="20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B00000"/>
                          </a:solidFill>
                          <a:effectLst/>
                          <a:latin typeface="+mn-lt"/>
                          <a:ea typeface="+mn-ea"/>
                          <a:cs typeface="Trebuchet MS"/>
                        </a:rPr>
                        <a:t>–7</a:t>
                      </a: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B00000"/>
                        </a:solidFill>
                        <a:effectLst/>
                        <a:latin typeface="+mj-lt"/>
                        <a:cs typeface="Trebuchet MS"/>
                      </a:endParaRPr>
                    </a:p>
                  </a:txBody>
                  <a:tcPr marL="0" marR="228600" marT="0" marB="0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21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cs typeface="Trebuchet MS"/>
                        </a:rPr>
                        <a:t>UC</a:t>
                      </a:r>
                    </a:p>
                  </a:txBody>
                  <a:tcPr marL="0" marR="0" marT="0" marB="0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21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cs typeface="Trebuchet MS"/>
                        </a:rPr>
                        <a:t>…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21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cs typeface="Trebuchet MS"/>
                        </a:rPr>
                        <a:t>…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21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cs typeface="Trebuchet MS"/>
                        </a:rPr>
                        <a:t>…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21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cs typeface="Trebuchet MS"/>
                        </a:rPr>
                        <a:t>…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ts val="21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cs typeface="Trebuchet MS"/>
                        </a:rPr>
                        <a:t>7</a:t>
                      </a:r>
                    </a:p>
                  </a:txBody>
                  <a:tcPr marL="0" marR="22860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ts val="21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cs typeface="Trebuchet MS"/>
                        </a:rPr>
                        <a:t>7</a:t>
                      </a:r>
                    </a:p>
                  </a:txBody>
                  <a:tcPr marL="0" marR="22860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ts val="21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cs typeface="Trebuchet MS"/>
                        </a:rPr>
                        <a:t>6</a:t>
                      </a:r>
                    </a:p>
                  </a:txBody>
                  <a:tcPr marL="0" marR="228600" marT="0" marB="0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ts val="21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cs typeface="Trebuchet MS"/>
                        </a:rPr>
                        <a:t>7</a:t>
                      </a:r>
                    </a:p>
                  </a:txBody>
                  <a:tcPr marL="0" marR="228600" marT="0" marB="0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ts val="21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cs typeface="Trebuchet MS"/>
                        </a:rPr>
                        <a:t>8</a:t>
                      </a:r>
                    </a:p>
                  </a:txBody>
                  <a:tcPr marL="0" marR="228600" marT="0" marB="0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ts val="21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B00000"/>
                          </a:solidFill>
                          <a:effectLst/>
                          <a:latin typeface="+mj-lt"/>
                          <a:cs typeface="Trebuchet MS"/>
                        </a:rPr>
                        <a:t>7</a:t>
                      </a:r>
                    </a:p>
                  </a:txBody>
                  <a:tcPr marL="0" marR="228600" marT="0" marB="0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21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cs typeface="Trebuchet MS"/>
                        </a:rPr>
                        <a:t>FLC</a:t>
                      </a:r>
                    </a:p>
                  </a:txBody>
                  <a:tcPr marL="0" marR="0" marT="0" marB="0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21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cs typeface="Trebuchet MS"/>
                        </a:rPr>
                        <a:t>…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21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cs typeface="Trebuchet MS"/>
                        </a:rPr>
                        <a:t>…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21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cs typeface="Trebuchet MS"/>
                        </a:rPr>
                        <a:t>…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21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cs typeface="Trebuchet MS"/>
                        </a:rPr>
                        <a:t>…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ts val="21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cs typeface="Trebuchet MS"/>
                        </a:rPr>
                        <a:t>4</a:t>
                      </a:r>
                    </a:p>
                  </a:txBody>
                  <a:tcPr marL="0" marR="22860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ts val="21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cs typeface="Trebuchet MS"/>
                        </a:rPr>
                        <a:t>4</a:t>
                      </a:r>
                    </a:p>
                  </a:txBody>
                  <a:tcPr marL="0" marR="22860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ts val="21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cs typeface="Trebuchet MS"/>
                        </a:rPr>
                        <a:t>3</a:t>
                      </a:r>
                    </a:p>
                  </a:txBody>
                  <a:tcPr marL="0" marR="228600" marT="0" marB="0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ts val="21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cs typeface="Trebuchet MS"/>
                        </a:rPr>
                        <a:t>4</a:t>
                      </a:r>
                    </a:p>
                  </a:txBody>
                  <a:tcPr marL="0" marR="228600" marT="0" marB="0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ts val="21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cs typeface="Trebuchet MS"/>
                        </a:rPr>
                        <a:t>3</a:t>
                      </a:r>
                    </a:p>
                  </a:txBody>
                  <a:tcPr marL="0" marR="228600" marT="0" marB="0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ts val="21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B00000"/>
                          </a:solidFill>
                          <a:effectLst/>
                          <a:latin typeface="+mj-lt"/>
                          <a:cs typeface="Trebuchet MS"/>
                        </a:rPr>
                        <a:t>3</a:t>
                      </a:r>
                    </a:p>
                  </a:txBody>
                  <a:tcPr marL="0" marR="228600" marT="0" marB="0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21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cs typeface="Trebuchet MS"/>
                        </a:rPr>
                        <a:t>BWC</a:t>
                      </a:r>
                    </a:p>
                  </a:txBody>
                  <a:tcPr marL="0" marR="0" marT="0" marB="0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21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cs typeface="Trebuchet MS"/>
                        </a:rPr>
                        <a:t>…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21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cs typeface="Trebuchet MS"/>
                        </a:rPr>
                        <a:t>…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21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cs typeface="Trebuchet MS"/>
                        </a:rPr>
                        <a:t>…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21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cs typeface="Trebuchet MS"/>
                        </a:rPr>
                        <a:t>…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ts val="21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cs typeface="Trebuchet MS"/>
                        </a:rPr>
                        <a:t>–4</a:t>
                      </a:r>
                    </a:p>
                  </a:txBody>
                  <a:tcPr marL="0" marR="22860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ts val="21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cs typeface="Trebuchet MS"/>
                        </a:rPr>
                        <a:t>–3</a:t>
                      </a:r>
                    </a:p>
                  </a:txBody>
                  <a:tcPr marL="0" marR="22860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ts val="21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cs typeface="Trebuchet MS"/>
                        </a:rPr>
                        <a:t>–4</a:t>
                      </a:r>
                    </a:p>
                  </a:txBody>
                  <a:tcPr marL="0" marR="228600" marT="0" marB="0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ts val="21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cs typeface="Trebuchet MS"/>
                        </a:rPr>
                        <a:t>–6</a:t>
                      </a:r>
                    </a:p>
                  </a:txBody>
                  <a:tcPr marL="0" marR="228600" marT="0" marB="0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ts val="21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  <a:defRPr/>
                      </a:pPr>
                      <a:r>
                        <a:rPr kumimoji="0" lang="en-US" sz="20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Trebuchet MS"/>
                        </a:rPr>
                        <a:t>–5</a:t>
                      </a: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j-lt"/>
                        <a:cs typeface="Trebuchet MS"/>
                      </a:endParaRPr>
                    </a:p>
                  </a:txBody>
                  <a:tcPr marL="0" marR="228600" marT="0" marB="0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ts val="21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  <a:defRPr/>
                      </a:pPr>
                      <a:r>
                        <a:rPr kumimoji="0" lang="en-US" sz="20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B00000"/>
                          </a:solidFill>
                          <a:effectLst/>
                          <a:latin typeface="+mn-lt"/>
                          <a:ea typeface="+mn-ea"/>
                          <a:cs typeface="Trebuchet MS"/>
                        </a:rPr>
                        <a:t>–6</a:t>
                      </a: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B00000"/>
                        </a:solidFill>
                        <a:effectLst/>
                        <a:latin typeface="+mj-lt"/>
                        <a:cs typeface="Trebuchet MS"/>
                      </a:endParaRPr>
                    </a:p>
                  </a:txBody>
                  <a:tcPr marL="0" marR="228600" marT="0" marB="0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21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cs typeface="Trebuchet MS"/>
                        </a:rPr>
                        <a:t>DPR</a:t>
                      </a:r>
                    </a:p>
                  </a:txBody>
                  <a:tcPr marL="0" marR="0" marT="0" marB="0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21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cs typeface="Trebuchet MS"/>
                        </a:rPr>
                        <a:t>…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21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cs typeface="Trebuchet MS"/>
                        </a:rPr>
                        <a:t>…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21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cs typeface="Trebuchet MS"/>
                        </a:rPr>
                        <a:t>…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21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cs typeface="Trebuchet MS"/>
                        </a:rPr>
                        <a:t>…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21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cs typeface="Trebuchet MS"/>
                        </a:rPr>
                        <a:t>…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ts val="21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cs typeface="Trebuchet MS"/>
                        </a:rPr>
                        <a:t>7</a:t>
                      </a:r>
                    </a:p>
                  </a:txBody>
                  <a:tcPr marL="0" marR="22860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ts val="21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cs typeface="Trebuchet MS"/>
                        </a:rPr>
                        <a:t>9</a:t>
                      </a:r>
                    </a:p>
                  </a:txBody>
                  <a:tcPr marL="0" marR="228600" marT="0" marB="0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ts val="21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cs typeface="Trebuchet MS"/>
                        </a:rPr>
                        <a:t>11</a:t>
                      </a:r>
                    </a:p>
                  </a:txBody>
                  <a:tcPr marL="0" marR="228600" marT="0" marB="0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ts val="21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cs typeface="Trebuchet MS"/>
                        </a:rPr>
                        <a:t>7</a:t>
                      </a:r>
                    </a:p>
                  </a:txBody>
                  <a:tcPr marL="0" marR="228600" marT="0" marB="0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ts val="21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B00000"/>
                          </a:solidFill>
                          <a:effectLst/>
                          <a:latin typeface="+mj-lt"/>
                          <a:cs typeface="Trebuchet MS"/>
                        </a:rPr>
                        <a:t>7</a:t>
                      </a:r>
                    </a:p>
                  </a:txBody>
                  <a:tcPr marL="0" marR="228600" marT="0" marB="0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21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cs typeface="Trebuchet MS"/>
                        </a:rPr>
                        <a:t>SCE</a:t>
                      </a:r>
                    </a:p>
                  </a:txBody>
                  <a:tcPr marL="0" marR="0" marT="0" marB="0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21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cs typeface="Trebuchet MS"/>
                        </a:rPr>
                        <a:t>…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21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cs typeface="Trebuchet MS"/>
                        </a:rPr>
                        <a:t>…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21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cs typeface="Trebuchet MS"/>
                        </a:rPr>
                        <a:t>…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21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cs typeface="Trebuchet MS"/>
                        </a:rPr>
                        <a:t>…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21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cs typeface="Trebuchet MS"/>
                        </a:rPr>
                        <a:t>…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ts val="21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  <a:defRPr/>
                      </a:pPr>
                      <a:r>
                        <a:rPr kumimoji="0" lang="en-US" sz="20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Trebuchet MS"/>
                        </a:rPr>
                        <a:t>–2</a:t>
                      </a: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j-lt"/>
                        <a:cs typeface="Trebuchet MS"/>
                      </a:endParaRPr>
                    </a:p>
                  </a:txBody>
                  <a:tcPr marL="0" marR="22860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21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cs typeface="Trebuchet MS"/>
                        </a:rPr>
                        <a:t>…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21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  <a:defRPr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cs typeface="Trebuchet MS"/>
                        </a:rPr>
                        <a:t>…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21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  <a:defRPr/>
                      </a:pPr>
                      <a:r>
                        <a:rPr kumimoji="0" lang="en-US" sz="20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Trebuchet MS"/>
                        </a:rPr>
                        <a:t>…</a:t>
                      </a: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j-lt"/>
                        <a:cs typeface="Trebuchet MS"/>
                      </a:endParaRPr>
                    </a:p>
                  </a:txBody>
                  <a:tcPr marL="0" marR="0" marT="0" marB="0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21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  <a:defRPr/>
                      </a:pPr>
                      <a:r>
                        <a:rPr kumimoji="0" lang="en-US" sz="20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B00000"/>
                          </a:solidFill>
                          <a:effectLst/>
                          <a:latin typeface="+mn-lt"/>
                          <a:ea typeface="+mn-ea"/>
                          <a:cs typeface="Trebuchet MS"/>
                        </a:rPr>
                        <a:t>…</a:t>
                      </a: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B00000"/>
                        </a:solidFill>
                        <a:effectLst/>
                        <a:latin typeface="+mj-lt"/>
                        <a:cs typeface="Trebuchet MS"/>
                      </a:endParaRPr>
                    </a:p>
                  </a:txBody>
                  <a:tcPr marL="0" marR="0" marT="0" marB="0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21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cs typeface="Trebuchet MS"/>
                        </a:rPr>
                        <a:t>DCE</a:t>
                      </a:r>
                    </a:p>
                  </a:txBody>
                  <a:tcPr marL="0" marR="0" marT="0" marB="0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21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cs typeface="Trebuchet MS"/>
                        </a:rPr>
                        <a:t>…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21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cs typeface="Trebuchet MS"/>
                        </a:rPr>
                        <a:t>…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21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cs typeface="Trebuchet MS"/>
                        </a:rPr>
                        <a:t>…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21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cs typeface="Trebuchet MS"/>
                        </a:rPr>
                        <a:t>…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21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cs typeface="Trebuchet MS"/>
                        </a:rPr>
                        <a:t>…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ts val="21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  <a:defRPr/>
                      </a:pPr>
                      <a:r>
                        <a:rPr kumimoji="0" lang="en-US" sz="20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Trebuchet MS"/>
                        </a:rPr>
                        <a:t>–2</a:t>
                      </a: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j-lt"/>
                        <a:cs typeface="Trebuchet MS"/>
                      </a:endParaRPr>
                    </a:p>
                  </a:txBody>
                  <a:tcPr marL="0" marR="22860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21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cs typeface="Trebuchet MS"/>
                        </a:rPr>
                        <a:t>…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21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  <a:defRPr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cs typeface="Trebuchet MS"/>
                        </a:rPr>
                        <a:t>…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21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  <a:defRPr/>
                      </a:pPr>
                      <a:r>
                        <a:rPr kumimoji="0" lang="en-US" sz="20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Trebuchet MS"/>
                        </a:rPr>
                        <a:t>…</a:t>
                      </a: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j-lt"/>
                        <a:cs typeface="Trebuchet MS"/>
                      </a:endParaRPr>
                    </a:p>
                  </a:txBody>
                  <a:tcPr marL="0" marR="0" marT="0" marB="0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21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  <a:defRPr/>
                      </a:pPr>
                      <a:r>
                        <a:rPr kumimoji="0" lang="en-US" sz="20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B00000"/>
                          </a:solidFill>
                          <a:effectLst/>
                          <a:latin typeface="+mn-lt"/>
                          <a:ea typeface="+mn-ea"/>
                          <a:cs typeface="Trebuchet MS"/>
                        </a:rPr>
                        <a:t>…</a:t>
                      </a: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B00000"/>
                        </a:solidFill>
                        <a:effectLst/>
                        <a:latin typeface="+mj-lt"/>
                        <a:cs typeface="Trebuchet MS"/>
                      </a:endParaRPr>
                    </a:p>
                  </a:txBody>
                  <a:tcPr marL="0" marR="0" marT="0" marB="0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21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cs typeface="Trebuchet MS"/>
                        </a:rPr>
                        <a:t>CA$</a:t>
                      </a:r>
                    </a:p>
                  </a:txBody>
                  <a:tcPr marL="0" marR="0" marT="0" marB="0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21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cs typeface="Trebuchet MS"/>
                        </a:rPr>
                        <a:t>…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21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cs typeface="Trebuchet MS"/>
                        </a:rPr>
                        <a:t>…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21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cs typeface="Trebuchet MS"/>
                        </a:rPr>
                        <a:t>…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21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cs typeface="Trebuchet MS"/>
                        </a:rPr>
                        <a:t>…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21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cs typeface="Trebuchet MS"/>
                        </a:rPr>
                        <a:t>…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21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cs typeface="Trebuchet MS"/>
                        </a:rPr>
                        <a:t>…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ts val="21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cs typeface="Trebuchet MS"/>
                        </a:rPr>
                        <a:t>6</a:t>
                      </a:r>
                    </a:p>
                  </a:txBody>
                  <a:tcPr marL="0" marR="228600" marT="0" marB="0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ts val="21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  <a:defRPr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cs typeface="Trebuchet MS"/>
                        </a:rPr>
                        <a:t>5</a:t>
                      </a:r>
                    </a:p>
                  </a:txBody>
                  <a:tcPr marL="0" marR="228600" marT="0" marB="0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ts val="21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  <a:defRPr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cs typeface="Trebuchet MS"/>
                        </a:rPr>
                        <a:t>5</a:t>
                      </a:r>
                    </a:p>
                  </a:txBody>
                  <a:tcPr marL="0" marR="228600" marT="0" marB="0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ts val="21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  <a:defRPr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B00000"/>
                          </a:solidFill>
                          <a:effectLst/>
                          <a:latin typeface="+mj-lt"/>
                          <a:cs typeface="Trebuchet MS"/>
                        </a:rPr>
                        <a:t>5</a:t>
                      </a:r>
                    </a:p>
                  </a:txBody>
                  <a:tcPr marL="0" marR="228600" marT="0" marB="0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21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cs typeface="Trebuchet MS"/>
                        </a:rPr>
                        <a:t>HCR</a:t>
                      </a:r>
                    </a:p>
                  </a:txBody>
                  <a:tcPr marL="0" marR="0" marT="0" marB="0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21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cs typeface="Trebuchet MS"/>
                        </a:rPr>
                        <a:t>…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21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cs typeface="Trebuchet MS"/>
                        </a:rPr>
                        <a:t>…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21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cs typeface="Trebuchet MS"/>
                        </a:rPr>
                        <a:t>…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21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cs typeface="Trebuchet MS"/>
                        </a:rPr>
                        <a:t>…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21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cs typeface="Trebuchet MS"/>
                        </a:rPr>
                        <a:t>…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21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cs typeface="Trebuchet MS"/>
                        </a:rPr>
                        <a:t>…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21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cs typeface="Trebuchet MS"/>
                        </a:rPr>
                        <a:t>…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21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cs typeface="Trebuchet MS"/>
                        </a:rPr>
                        <a:t>…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ts val="21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  <a:defRPr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cs typeface="Trebuchet MS"/>
                        </a:rPr>
                        <a:t>1</a:t>
                      </a:r>
                    </a:p>
                  </a:txBody>
                  <a:tcPr marL="0" marR="228600" marT="0" marB="0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ts val="21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  <a:defRPr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B00000"/>
                          </a:solidFill>
                          <a:effectLst/>
                          <a:latin typeface="+mj-lt"/>
                          <a:cs typeface="Trebuchet MS"/>
                        </a:rPr>
                        <a:t>1</a:t>
                      </a:r>
                    </a:p>
                  </a:txBody>
                  <a:tcPr marL="0" marR="228600" marT="0" marB="0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21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cs typeface="Trebuchet MS"/>
                        </a:rPr>
                        <a:t>CCR</a:t>
                      </a:r>
                    </a:p>
                  </a:txBody>
                  <a:tcPr marL="0" marR="0" marT="0" marB="0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21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cs typeface="Trebuchet MS"/>
                        </a:rPr>
                        <a:t>…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21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cs typeface="Trebuchet MS"/>
                        </a:rPr>
                        <a:t>…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21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cs typeface="Trebuchet MS"/>
                        </a:rPr>
                        <a:t>…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21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cs typeface="Trebuchet MS"/>
                        </a:rPr>
                        <a:t>…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21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cs typeface="Trebuchet MS"/>
                        </a:rPr>
                        <a:t>…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21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cs typeface="Trebuchet MS"/>
                        </a:rPr>
                        <a:t>…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21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cs typeface="Trebuchet MS"/>
                        </a:rPr>
                        <a:t>…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21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cs typeface="Trebuchet MS"/>
                        </a:rPr>
                        <a:t>…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ts val="21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  <a:defRPr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cs typeface="Trebuchet MS"/>
                        </a:rPr>
                        <a:t>2</a:t>
                      </a:r>
                    </a:p>
                  </a:txBody>
                  <a:tcPr marL="0" marR="228600" marT="0" marB="0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ts val="21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  <a:defRPr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B00000"/>
                          </a:solidFill>
                          <a:effectLst/>
                          <a:latin typeface="+mj-lt"/>
                          <a:cs typeface="Trebuchet MS"/>
                        </a:rPr>
                        <a:t>2</a:t>
                      </a:r>
                    </a:p>
                  </a:txBody>
                  <a:tcPr marL="0" marR="228600" marT="0" marB="0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21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cs typeface="Trebuchet MS"/>
                        </a:rPr>
                        <a:t>LIV</a:t>
                      </a:r>
                    </a:p>
                  </a:txBody>
                  <a:tcPr marL="0" marR="0" marT="0" marB="0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21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cs typeface="Trebuchet MS"/>
                        </a:rPr>
                        <a:t>…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21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cs typeface="Trebuchet MS"/>
                        </a:rPr>
                        <a:t>…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21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cs typeface="Trebuchet MS"/>
                        </a:rPr>
                        <a:t>…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21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cs typeface="Trebuchet MS"/>
                        </a:rPr>
                        <a:t>…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21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cs typeface="Trebuchet MS"/>
                        </a:rPr>
                        <a:t>…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21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cs typeface="Trebuchet MS"/>
                        </a:rPr>
                        <a:t>…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21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cs typeface="Trebuchet MS"/>
                        </a:rPr>
                        <a:t>…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21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cs typeface="Trebuchet MS"/>
                        </a:rPr>
                        <a:t>…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21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  <a:defRPr/>
                      </a:pPr>
                      <a:r>
                        <a:rPr kumimoji="0" lang="en-US" sz="20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Trebuchet MS"/>
                        </a:rPr>
                        <a:t>…</a:t>
                      </a: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j-lt"/>
                        <a:cs typeface="Trebuchet MS"/>
                      </a:endParaRPr>
                    </a:p>
                  </a:txBody>
                  <a:tcPr marL="0" marR="0" marT="0" marB="0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ts val="21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  <a:defRPr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B00000"/>
                          </a:solidFill>
                          <a:effectLst/>
                          <a:latin typeface="+mj-lt"/>
                          <a:cs typeface="Trebuchet MS"/>
                        </a:rPr>
                        <a:t>7</a:t>
                      </a:r>
                    </a:p>
                  </a:txBody>
                  <a:tcPr marL="0" marR="228600" marT="0" marB="0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Some recent new dairy phenotypes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>
              <a:lnSpc>
                <a:spcPts val="3200"/>
              </a:lnSpc>
              <a:spcAft>
                <a:spcPts val="600"/>
              </a:spcAft>
            </a:pPr>
            <a:r>
              <a:rPr lang="en-US" dirty="0" smtClean="0"/>
              <a:t>Lactation persistency </a:t>
            </a:r>
            <a:r>
              <a:rPr lang="en-US" dirty="0" smtClean="0">
                <a:solidFill>
                  <a:srgbClr val="244270"/>
                </a:solidFill>
              </a:rPr>
              <a:t>(Cole et al., JDS, 2009)</a:t>
            </a:r>
          </a:p>
          <a:p>
            <a:pPr>
              <a:lnSpc>
                <a:spcPts val="3200"/>
              </a:lnSpc>
              <a:spcAft>
                <a:spcPts val="600"/>
              </a:spcAft>
            </a:pPr>
            <a:r>
              <a:rPr lang="en-US" dirty="0" smtClean="0"/>
              <a:t>Claw health </a:t>
            </a:r>
            <a:r>
              <a:rPr lang="en-US" dirty="0" smtClean="0">
                <a:solidFill>
                  <a:srgbClr val="244270"/>
                </a:solidFill>
              </a:rPr>
              <a:t>(Van </a:t>
            </a:r>
            <a:r>
              <a:rPr lang="en-US" dirty="0" err="1" smtClean="0">
                <a:solidFill>
                  <a:srgbClr val="244270"/>
                </a:solidFill>
              </a:rPr>
              <a:t>der</a:t>
            </a:r>
            <a:r>
              <a:rPr lang="en-US" dirty="0" smtClean="0">
                <a:solidFill>
                  <a:srgbClr val="244270"/>
                </a:solidFill>
              </a:rPr>
              <a:t> </a:t>
            </a:r>
            <a:r>
              <a:rPr lang="en-US" dirty="0" err="1" smtClean="0">
                <a:solidFill>
                  <a:srgbClr val="244270"/>
                </a:solidFill>
              </a:rPr>
              <a:t>Linde</a:t>
            </a:r>
            <a:r>
              <a:rPr lang="en-US" dirty="0" smtClean="0">
                <a:solidFill>
                  <a:srgbClr val="244270"/>
                </a:solidFill>
              </a:rPr>
              <a:t> et al., JDS, 2010)</a:t>
            </a:r>
          </a:p>
          <a:p>
            <a:pPr>
              <a:lnSpc>
                <a:spcPts val="3200"/>
              </a:lnSpc>
              <a:spcAft>
                <a:spcPts val="600"/>
              </a:spcAft>
            </a:pPr>
            <a:r>
              <a:rPr lang="en-US" dirty="0" smtClean="0"/>
              <a:t>Methane production </a:t>
            </a:r>
            <a:r>
              <a:rPr lang="en-US" dirty="0" smtClean="0">
                <a:solidFill>
                  <a:srgbClr val="244270"/>
                </a:solidFill>
              </a:rPr>
              <a:t>(de Haas et al., JDS, 2011)</a:t>
            </a:r>
          </a:p>
          <a:p>
            <a:pPr>
              <a:lnSpc>
                <a:spcPts val="3200"/>
              </a:lnSpc>
              <a:spcAft>
                <a:spcPts val="600"/>
              </a:spcAft>
            </a:pPr>
            <a:r>
              <a:rPr lang="en-US" dirty="0" smtClean="0"/>
              <a:t>Milk fatty acids </a:t>
            </a:r>
            <a:r>
              <a:rPr lang="en-US" dirty="0" smtClean="0">
                <a:solidFill>
                  <a:srgbClr val="244270"/>
                </a:solidFill>
              </a:rPr>
              <a:t>(</a:t>
            </a:r>
            <a:r>
              <a:rPr lang="en-US" dirty="0" err="1" smtClean="0">
                <a:solidFill>
                  <a:srgbClr val="244270"/>
                </a:solidFill>
              </a:rPr>
              <a:t>Soyeurt</a:t>
            </a:r>
            <a:r>
              <a:rPr lang="en-US" dirty="0" smtClean="0">
                <a:solidFill>
                  <a:srgbClr val="244270"/>
                </a:solidFill>
              </a:rPr>
              <a:t> et al., JDS, 2011) </a:t>
            </a:r>
          </a:p>
          <a:p>
            <a:pPr>
              <a:lnSpc>
                <a:spcPts val="3200"/>
              </a:lnSpc>
              <a:spcAft>
                <a:spcPts val="600"/>
              </a:spcAft>
            </a:pPr>
            <a:r>
              <a:rPr lang="en-US" dirty="0" smtClean="0"/>
              <a:t>Embryonic development </a:t>
            </a:r>
            <a:r>
              <a:rPr lang="en-US" dirty="0" smtClean="0">
                <a:solidFill>
                  <a:srgbClr val="244270"/>
                </a:solidFill>
              </a:rPr>
              <a:t>(Cochran et al., BR, 2013)</a:t>
            </a:r>
          </a:p>
          <a:p>
            <a:pPr>
              <a:lnSpc>
                <a:spcPts val="3200"/>
              </a:lnSpc>
              <a:spcAft>
                <a:spcPts val="600"/>
              </a:spcAft>
            </a:pPr>
            <a:r>
              <a:rPr lang="en-US" dirty="0" smtClean="0"/>
              <a:t>Immune response </a:t>
            </a:r>
            <a:r>
              <a:rPr lang="en-US" dirty="0" smtClean="0">
                <a:solidFill>
                  <a:srgbClr val="244270"/>
                </a:solidFill>
              </a:rPr>
              <a:t>(Thompson-Crispi et al., JDS, 2013)</a:t>
            </a:r>
          </a:p>
          <a:p>
            <a:pPr>
              <a:lnSpc>
                <a:spcPts val="3200"/>
              </a:lnSpc>
              <a:spcAft>
                <a:spcPts val="600"/>
              </a:spcAft>
            </a:pPr>
            <a:r>
              <a:rPr lang="en-US" dirty="0" smtClean="0"/>
              <a:t>Rectal temperature </a:t>
            </a:r>
            <a:r>
              <a:rPr lang="en-US" dirty="0" smtClean="0">
                <a:solidFill>
                  <a:srgbClr val="244270"/>
                </a:solidFill>
              </a:rPr>
              <a:t>(</a:t>
            </a:r>
            <a:r>
              <a:rPr lang="en-US" dirty="0" err="1" smtClean="0">
                <a:solidFill>
                  <a:srgbClr val="244270"/>
                </a:solidFill>
              </a:rPr>
              <a:t>Dikmen</a:t>
            </a:r>
            <a:r>
              <a:rPr lang="en-US" dirty="0" smtClean="0">
                <a:solidFill>
                  <a:srgbClr val="244270"/>
                </a:solidFill>
              </a:rPr>
              <a:t> et al., PLoS1, 2013)</a:t>
            </a:r>
          </a:p>
          <a:p>
            <a:pPr>
              <a:lnSpc>
                <a:spcPts val="3200"/>
              </a:lnSpc>
              <a:spcAft>
                <a:spcPts val="600"/>
              </a:spcAft>
            </a:pPr>
            <a:r>
              <a:rPr lang="en-US" dirty="0" smtClean="0"/>
              <a:t>Residual feed intake </a:t>
            </a:r>
            <a:r>
              <a:rPr lang="en-US" dirty="0" smtClean="0">
                <a:solidFill>
                  <a:srgbClr val="244270"/>
                </a:solidFill>
              </a:rPr>
              <a:t>(Connor et al., JAS, 2013)</a:t>
            </a:r>
          </a:p>
          <a:p>
            <a:pPr>
              <a:lnSpc>
                <a:spcPts val="3200"/>
              </a:lnSpc>
              <a:spcAft>
                <a:spcPts val="600"/>
              </a:spcAft>
            </a:pPr>
            <a:r>
              <a:rPr lang="en-US" dirty="0" smtClean="0"/>
              <a:t>Dairy cow health </a:t>
            </a:r>
            <a:r>
              <a:rPr lang="en-US" dirty="0" smtClean="0">
                <a:solidFill>
                  <a:srgbClr val="244270"/>
                </a:solidFill>
              </a:rPr>
              <a:t>(Parker Gaddis et al., JDS, 2014)</a:t>
            </a:r>
          </a:p>
          <a:p>
            <a:pPr>
              <a:lnSpc>
                <a:spcPts val="3200"/>
              </a:lnSpc>
              <a:spcAft>
                <a:spcPts val="600"/>
              </a:spcAft>
            </a:pPr>
            <a:r>
              <a:rPr lang="en-US" dirty="0" smtClean="0"/>
              <a:t>Cow livability </a:t>
            </a:r>
            <a:r>
              <a:rPr lang="en-US" dirty="0" smtClean="0">
                <a:solidFill>
                  <a:srgbClr val="244270"/>
                </a:solidFill>
              </a:rPr>
              <a:t>(VanRaden et al., IB, 2017)</a:t>
            </a:r>
            <a:endParaRPr lang="en-US" dirty="0">
              <a:solidFill>
                <a:srgbClr val="24427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When is </a:t>
            </a:r>
            <a:r>
              <a:rPr lang="en-US" dirty="0" smtClean="0">
                <a:solidFill>
                  <a:srgbClr val="FFFF00"/>
                </a:solidFill>
              </a:rPr>
              <a:t>enough</a:t>
            </a:r>
            <a:r>
              <a:rPr lang="en-US" dirty="0" smtClean="0"/>
              <a:t> </a:t>
            </a:r>
            <a:r>
              <a:rPr lang="en-US" dirty="0" err="1" smtClean="0"/>
              <a:t>enough</a:t>
            </a:r>
            <a:r>
              <a:rPr lang="en-US" dirty="0" smtClean="0"/>
              <a:t>?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333" r="24167"/>
          <a:stretch/>
        </p:blipFill>
        <p:spPr>
          <a:xfrm>
            <a:off x="974558" y="1055077"/>
            <a:ext cx="7194885" cy="52578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905000" y="6352401"/>
            <a:ext cx="6324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 b="1" dirty="0"/>
              <a:t>Source:</a:t>
            </a:r>
            <a:r>
              <a:rPr lang="en-US" sz="1200" dirty="0"/>
              <a:t> </a:t>
            </a:r>
            <a:r>
              <a:rPr lang="en-US" sz="1200" dirty="0" err="1" smtClean="0"/>
              <a:t>CattleQTLdb</a:t>
            </a:r>
            <a:r>
              <a:rPr lang="en-US" sz="1200" dirty="0"/>
              <a:t>: </a:t>
            </a:r>
            <a:r>
              <a:rPr lang="en-US" sz="1200" dirty="0">
                <a:hlinkClick r:id="rId3"/>
              </a:rPr>
              <a:t>http://</a:t>
            </a:r>
            <a:r>
              <a:rPr lang="en-US" sz="1200" dirty="0" smtClean="0">
                <a:hlinkClick r:id="rId3"/>
              </a:rPr>
              <a:t>www.animalgenome.org/cgi-bin/QTLdb/BT/summary</a:t>
            </a:r>
            <a:endParaRPr lang="en-US" sz="1200" dirty="0" smtClean="0"/>
          </a:p>
          <a:p>
            <a:pPr algn="r"/>
            <a:endParaRPr lang="en-US" sz="1200" dirty="0"/>
          </a:p>
        </p:txBody>
      </p:sp>
      <p:sp>
        <p:nvSpPr>
          <p:cNvPr id="6" name="Rectangle 5"/>
          <p:cNvSpPr/>
          <p:nvPr/>
        </p:nvSpPr>
        <p:spPr>
          <a:xfrm>
            <a:off x="1890271" y="2862833"/>
            <a:ext cx="5128327" cy="1554272"/>
          </a:xfrm>
          <a:prstGeom prst="rect">
            <a:avLst/>
          </a:prstGeom>
          <a:noFill/>
          <a:effectLst/>
        </p:spPr>
        <p:txBody>
          <a:bodyPr wrap="none" lIns="91440" tIns="45720" rIns="91440" bIns="45720">
            <a:spAutoFit/>
          </a:bodyPr>
          <a:lstStyle/>
          <a:p>
            <a:pPr algn="ctr">
              <a:lnSpc>
                <a:spcPts val="6400"/>
              </a:lnSpc>
            </a:pPr>
            <a:r>
              <a:rPr lang="en-US" sz="6000" dirty="0" smtClean="0">
                <a:ln w="22225">
                  <a:solidFill>
                    <a:srgbClr val="000000"/>
                  </a:solidFill>
                  <a:prstDash val="solid"/>
                </a:ln>
                <a:solidFill>
                  <a:srgbClr val="B00000"/>
                </a:solidFill>
                <a:effectLst>
                  <a:glow rad="228600">
                    <a:srgbClr val="FFFF00">
                      <a:alpha val="40000"/>
                    </a:srgbClr>
                  </a:glow>
                </a:effectLst>
                <a:latin typeface="Cooper BlkItHd BT" pitchFamily="18" charset="0"/>
              </a:rPr>
              <a:t>505 </a:t>
            </a:r>
          </a:p>
          <a:p>
            <a:pPr algn="ctr">
              <a:lnSpc>
                <a:spcPts val="5000"/>
              </a:lnSpc>
            </a:pPr>
            <a:r>
              <a:rPr lang="en-US" sz="6000" dirty="0" smtClean="0">
                <a:ln w="22225">
                  <a:solidFill>
                    <a:srgbClr val="000000"/>
                  </a:solidFill>
                  <a:prstDash val="solid"/>
                </a:ln>
                <a:solidFill>
                  <a:srgbClr val="B00000"/>
                </a:solidFill>
                <a:effectLst>
                  <a:glow rad="228600">
                    <a:srgbClr val="FFFF00">
                      <a:alpha val="40000"/>
                    </a:srgbClr>
                  </a:glow>
                </a:effectLst>
                <a:latin typeface="Cooper BlkItHd BT" pitchFamily="18" charset="0"/>
              </a:rPr>
              <a:t>phenotypes!</a:t>
            </a:r>
            <a:endParaRPr lang="en-US" sz="6000" dirty="0">
              <a:ln w="22225">
                <a:solidFill>
                  <a:srgbClr val="000000"/>
                </a:solidFill>
                <a:prstDash val="solid"/>
              </a:ln>
              <a:solidFill>
                <a:srgbClr val="B00000"/>
              </a:solidFill>
              <a:effectLst>
                <a:glow rad="228600">
                  <a:srgbClr val="FFFF00">
                    <a:alpha val="40000"/>
                  </a:srgbClr>
                </a:glow>
              </a:effectLst>
              <a:latin typeface="Cooper BlkItHd BT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Digression – </a:t>
            </a:r>
            <a:r>
              <a:rPr lang="en-US" sz="3600" dirty="0" smtClean="0">
                <a:solidFill>
                  <a:srgbClr val="FFFF00"/>
                </a:solidFill>
              </a:rPr>
              <a:t>how many QTLs, did you say?</a:t>
            </a:r>
            <a:endParaRPr lang="en-US" sz="3600" dirty="0">
              <a:solidFill>
                <a:srgbClr val="FFFF00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>
              <a:spcAft>
                <a:spcPts val="3600"/>
              </a:spcAft>
              <a:buNone/>
            </a:pPr>
            <a:r>
              <a:rPr lang="en-US" dirty="0" smtClean="0"/>
              <a:t>If there really are </a:t>
            </a:r>
            <a:r>
              <a:rPr lang="en-US" dirty="0" smtClean="0">
                <a:solidFill>
                  <a:srgbClr val="B00000"/>
                </a:solidFill>
              </a:rPr>
              <a:t>1,148</a:t>
            </a:r>
            <a:r>
              <a:rPr lang="en-US" dirty="0" smtClean="0"/>
              <a:t> calving ease QTLs, then</a:t>
            </a:r>
          </a:p>
          <a:p>
            <a:pPr>
              <a:spcAft>
                <a:spcPts val="3600"/>
              </a:spcAft>
            </a:pPr>
            <a:r>
              <a:rPr lang="en-US" dirty="0" smtClean="0"/>
              <a:t>What really </a:t>
            </a:r>
            <a:r>
              <a:rPr lang="en-US" dirty="0" smtClean="0">
                <a:solidFill>
                  <a:srgbClr val="B00000"/>
                </a:solidFill>
              </a:rPr>
              <a:t>is </a:t>
            </a:r>
            <a:r>
              <a:rPr lang="en-US" dirty="0" smtClean="0"/>
              <a:t>a QTL?</a:t>
            </a:r>
          </a:p>
          <a:p>
            <a:pPr>
              <a:spcAft>
                <a:spcPts val="3600"/>
              </a:spcAft>
            </a:pPr>
            <a:r>
              <a:rPr lang="en-US" dirty="0" smtClean="0"/>
              <a:t>Is Bayes B actually so objectionable after all?</a:t>
            </a:r>
          </a:p>
          <a:p>
            <a:r>
              <a:rPr lang="en-US" dirty="0" smtClean="0"/>
              <a:t>What should we really be selecting for?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Making sense of 505 cattle traits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>
              <a:spcAft>
                <a:spcPts val="3600"/>
              </a:spcAft>
            </a:pPr>
            <a:r>
              <a:rPr lang="en-US" dirty="0" err="1" smtClean="0"/>
              <a:t>Ontologies</a:t>
            </a:r>
            <a:r>
              <a:rPr lang="is-IS" dirty="0" smtClean="0"/>
              <a:t> organize traits by their meaning and relationship(s) to one another</a:t>
            </a:r>
          </a:p>
          <a:p>
            <a:r>
              <a:rPr lang="is-IS" dirty="0" smtClean="0"/>
              <a:t>Hughes et al. </a:t>
            </a:r>
            <a:r>
              <a:rPr lang="is-IS" dirty="0" smtClean="0">
                <a:solidFill>
                  <a:srgbClr val="244270"/>
                </a:solidFill>
              </a:rPr>
              <a:t>(ISU PhD thesis, 2008</a:t>
            </a:r>
            <a:r>
              <a:rPr lang="it-IT" dirty="0" smtClean="0">
                <a:solidFill>
                  <a:srgbClr val="244270"/>
                </a:solidFill>
              </a:rPr>
              <a:t>)</a:t>
            </a:r>
            <a:r>
              <a:rPr lang="it-IT" dirty="0" smtClean="0"/>
              <a:t> reported on the Animal Trait Ontology Project</a:t>
            </a:r>
          </a:p>
          <a:p>
            <a:pPr lvl="1">
              <a:spcAft>
                <a:spcPts val="3600"/>
              </a:spcAft>
            </a:pPr>
            <a:r>
              <a:rPr lang="it-IT" dirty="0" smtClean="0"/>
              <a:t>Livestock product trait ontology includes </a:t>
            </a:r>
            <a:r>
              <a:rPr lang="it-IT" dirty="0" smtClean="0">
                <a:solidFill>
                  <a:srgbClr val="B00000"/>
                </a:solidFill>
              </a:rPr>
              <a:t>473</a:t>
            </a:r>
            <a:r>
              <a:rPr lang="it-IT" dirty="0" smtClean="0"/>
              <a:t> terms</a:t>
            </a:r>
          </a:p>
          <a:p>
            <a:r>
              <a:rPr lang="it-IT" dirty="0" smtClean="0"/>
              <a:t>Who uses these structures?</a:t>
            </a:r>
            <a:endParaRPr lang="is-IS" dirty="0" smtClean="0"/>
          </a:p>
          <a:p>
            <a:pPr lvl="1"/>
            <a:r>
              <a:rPr lang="is-IS" dirty="0" smtClean="0"/>
              <a:t>Should ontology I</a:t>
            </a:r>
            <a:r>
              <a:rPr lang="en-US" dirty="0" smtClean="0"/>
              <a:t>D</a:t>
            </a:r>
            <a:r>
              <a:rPr lang="is-IS" dirty="0" smtClean="0"/>
              <a:t>s be used to identify phenotypes in manuscripts?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 ontology </a:t>
            </a:r>
            <a:r>
              <a:rPr lang="en-US" dirty="0" smtClean="0">
                <a:solidFill>
                  <a:srgbClr val="FFFF00"/>
                </a:solidFill>
              </a:rPr>
              <a:t>(milk SCC)</a:t>
            </a:r>
            <a:endParaRPr lang="en-US" dirty="0">
              <a:solidFill>
                <a:srgbClr val="FFFF00"/>
              </a:solidFill>
            </a:endParaRPr>
          </a:p>
        </p:txBody>
      </p:sp>
      <p:pic>
        <p:nvPicPr>
          <p:cNvPr id="5" name="Content Placeholder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69" t="12286" r="469" b="-12"/>
          <a:stretch/>
        </p:blipFill>
        <p:spPr>
          <a:xfrm>
            <a:off x="342900" y="1214842"/>
            <a:ext cx="8458200" cy="4637497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13507" y="5838594"/>
            <a:ext cx="8382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i="1" dirty="0" smtClean="0">
                <a:solidFill>
                  <a:srgbClr val="00503E"/>
                </a:solidFill>
              </a:rPr>
              <a:t>Source: </a:t>
            </a:r>
            <a:r>
              <a:rPr lang="en-US" sz="1200" b="1" dirty="0" smtClean="0">
                <a:solidFill>
                  <a:srgbClr val="00503E"/>
                </a:solidFill>
              </a:rPr>
              <a:t>Livestock Production Trait Ontology</a:t>
            </a:r>
            <a:endParaRPr lang="en-US" sz="12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Who gets to define phenotypes?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is-IS" dirty="0" smtClean="0"/>
              <a:t>Anyone willing to take the time?</a:t>
            </a:r>
          </a:p>
          <a:p>
            <a:pPr lvl="1">
              <a:spcAft>
                <a:spcPts val="3600"/>
              </a:spcAft>
            </a:pPr>
            <a:r>
              <a:rPr lang="is-IS" dirty="0" smtClean="0"/>
              <a:t>Just because you define it does not mean people will use it</a:t>
            </a:r>
          </a:p>
          <a:p>
            <a:r>
              <a:rPr lang="is-IS" dirty="0" smtClean="0"/>
              <a:t>International standards bodies</a:t>
            </a:r>
          </a:p>
          <a:p>
            <a:pPr lvl="1">
              <a:spcAft>
                <a:spcPts val="3600"/>
              </a:spcAft>
            </a:pPr>
            <a:r>
              <a:rPr lang="en-US" dirty="0" smtClean="0"/>
              <a:t>ICAR Working Group on Functional Traits</a:t>
            </a:r>
          </a:p>
          <a:p>
            <a:r>
              <a:rPr lang="is-IS" dirty="0" smtClean="0"/>
              <a:t>Are we comfortable with proprietary phenotypes?</a:t>
            </a:r>
          </a:p>
          <a:p>
            <a:pPr lvl="1"/>
            <a:r>
              <a:rPr lang="is-IS" dirty="0" smtClean="0"/>
              <a:t>Does it matter?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Formal definitions exist for recessives</a:t>
            </a:r>
            <a:endParaRPr lang="en-US" dirty="0"/>
          </a:p>
        </p:txBody>
      </p:sp>
      <p:pic>
        <p:nvPicPr>
          <p:cNvPr id="5" name="Content Placeholder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75" t="11119" r="15227"/>
          <a:stretch/>
        </p:blipFill>
        <p:spPr>
          <a:xfrm>
            <a:off x="1409700" y="1113421"/>
            <a:ext cx="6324600" cy="5055287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240971" y="6154672"/>
            <a:ext cx="6662058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b="1" i="1" dirty="0" smtClean="0">
                <a:solidFill>
                  <a:srgbClr val="00503E"/>
                </a:solidFill>
              </a:rPr>
              <a:t>Source: </a:t>
            </a:r>
            <a:r>
              <a:rPr lang="en-US" sz="1200" b="1" dirty="0" smtClean="0">
                <a:solidFill>
                  <a:srgbClr val="00503E"/>
                </a:solidFill>
              </a:rPr>
              <a:t>OMIA – Online Mendelian Inheritance in Animals, </a:t>
            </a:r>
            <a:r>
              <a:rPr lang="en-US" sz="1200" b="1" dirty="0" smtClean="0">
                <a:solidFill>
                  <a:srgbClr val="00503E"/>
                </a:solidFill>
                <a:hlinkClick r:id="rId3"/>
              </a:rPr>
              <a:t>http://omia.angis.org.au/OMIA1697/9913/</a:t>
            </a:r>
            <a:endParaRPr lang="en-US" sz="1200" b="1" dirty="0">
              <a:solidFill>
                <a:srgbClr val="00503E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do we need new traits?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1234440"/>
            <a:ext cx="8229600" cy="5029200"/>
          </a:xfrm>
        </p:spPr>
        <p:txBody>
          <a:bodyPr/>
          <a:lstStyle/>
          <a:p>
            <a:r>
              <a:rPr lang="en-US" dirty="0" smtClean="0"/>
              <a:t>Changes in production economics</a:t>
            </a:r>
          </a:p>
          <a:p>
            <a:r>
              <a:rPr lang="en-US" dirty="0" smtClean="0"/>
              <a:t>Technology produces new phenotypes</a:t>
            </a:r>
          </a:p>
          <a:p>
            <a:r>
              <a:rPr lang="en-US" dirty="0" smtClean="0"/>
              <a:t>Better understanding of biology</a:t>
            </a:r>
          </a:p>
          <a:p>
            <a:r>
              <a:rPr lang="en-US" dirty="0" smtClean="0"/>
              <a:t>Recent review by Egger-Danner et al. </a:t>
            </a:r>
            <a:r>
              <a:rPr lang="en-US" dirty="0" smtClean="0">
                <a:solidFill>
                  <a:srgbClr val="244270"/>
                </a:solidFill>
              </a:rPr>
              <a:t>(Animal, 2015)</a:t>
            </a:r>
            <a:endParaRPr lang="en-US" i="1" dirty="0" smtClean="0">
              <a:solidFill>
                <a:srgbClr val="244270"/>
              </a:solidFill>
            </a:endParaRPr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3302725"/>
            <a:ext cx="6858000" cy="2354966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440180" y="1666486"/>
            <a:ext cx="6263640" cy="3429000"/>
          </a:xfrm>
          <a:prstGeom prst="rect">
            <a:avLst/>
          </a:prstGeom>
          <a:solidFill>
            <a:srgbClr val="FFFFCC"/>
          </a:solidFill>
          <a:effectLst>
            <a:softEdge rad="127000"/>
          </a:effectLst>
        </p:spPr>
        <p:txBody>
          <a:bodyPr wrap="square" lIns="91440" tIns="45720" rIns="91440" bIns="45720" anchor="ctr" anchorCtr="0">
            <a:spAutoFit/>
          </a:bodyPr>
          <a:lstStyle/>
          <a:p>
            <a:pPr algn="ctr">
              <a:lnSpc>
                <a:spcPts val="5800"/>
              </a:lnSpc>
            </a:pPr>
            <a:r>
              <a:rPr lang="en-US" sz="4200" dirty="0" smtClean="0">
                <a:ln w="12700">
                  <a:solidFill>
                    <a:srgbClr val="000000"/>
                  </a:solidFill>
                  <a:prstDash val="solid"/>
                </a:ln>
                <a:solidFill>
                  <a:srgbClr val="B00000"/>
                </a:solidFill>
                <a:effectLst>
                  <a:glow rad="228600">
                    <a:srgbClr val="FFFF00">
                      <a:alpha val="40000"/>
                    </a:srgbClr>
                  </a:glow>
                </a:effectLst>
                <a:latin typeface="Calibri"/>
              </a:rPr>
              <a:t> </a:t>
            </a:r>
            <a:r>
              <a:rPr lang="en-US" sz="4200" dirty="0" smtClean="0">
                <a:ln w="12700">
                  <a:solidFill>
                    <a:srgbClr val="000000"/>
                  </a:solidFill>
                  <a:prstDash val="solid"/>
                </a:ln>
                <a:solidFill>
                  <a:srgbClr val="B00000"/>
                </a:solidFill>
                <a:effectLst>
                  <a:glow rad="228600">
                    <a:srgbClr val="FFFF00">
                      <a:alpha val="40000"/>
                    </a:srgbClr>
                  </a:glow>
                </a:effectLst>
                <a:latin typeface="Cooper BlkItHd BT" pitchFamily="18" charset="0"/>
              </a:rPr>
              <a:t>This is a fancy way</a:t>
            </a:r>
          </a:p>
          <a:p>
            <a:pPr algn="ctr">
              <a:lnSpc>
                <a:spcPts val="5800"/>
              </a:lnSpc>
            </a:pPr>
            <a:r>
              <a:rPr lang="en-US" sz="4200" dirty="0" smtClean="0">
                <a:ln w="12700">
                  <a:solidFill>
                    <a:srgbClr val="000000"/>
                  </a:solidFill>
                  <a:prstDash val="solid"/>
                </a:ln>
                <a:solidFill>
                  <a:srgbClr val="B00000"/>
                </a:solidFill>
                <a:effectLst>
                  <a:glow rad="228600">
                    <a:srgbClr val="FFFF00">
                      <a:alpha val="40000"/>
                    </a:srgbClr>
                  </a:glow>
                </a:effectLst>
                <a:latin typeface="Cooper BlkItHd BT" pitchFamily="18" charset="0"/>
              </a:rPr>
              <a:t>of saying that</a:t>
            </a:r>
          </a:p>
          <a:p>
            <a:pPr algn="ctr">
              <a:lnSpc>
                <a:spcPts val="5800"/>
              </a:lnSpc>
            </a:pPr>
            <a:r>
              <a:rPr lang="en-US" sz="4200" dirty="0" smtClean="0">
                <a:ln w="12700" cap="rnd">
                  <a:solidFill>
                    <a:srgbClr val="000000"/>
                  </a:solidFill>
                  <a:prstDash val="solid"/>
                </a:ln>
                <a:solidFill>
                  <a:srgbClr val="B00000"/>
                </a:solidFill>
                <a:effectLst>
                  <a:glow rad="228600">
                    <a:srgbClr val="FFFF00">
                      <a:alpha val="40000"/>
                    </a:srgbClr>
                  </a:glow>
                </a:effectLst>
                <a:latin typeface="Cooper BlkItHd BT" pitchFamily="18" charset="0"/>
              </a:rPr>
              <a:t>selection</a:t>
            </a:r>
            <a:r>
              <a:rPr lang="en-US" sz="4200" dirty="0" smtClean="0">
                <a:ln w="12700">
                  <a:solidFill>
                    <a:srgbClr val="000000"/>
                  </a:solidFill>
                  <a:prstDash val="solid"/>
                </a:ln>
                <a:solidFill>
                  <a:srgbClr val="B00000"/>
                </a:solidFill>
                <a:effectLst>
                  <a:glow rad="228600">
                    <a:srgbClr val="FFFF00">
                      <a:alpha val="40000"/>
                    </a:srgbClr>
                  </a:glow>
                </a:effectLst>
                <a:latin typeface="Cooper BlkItHd BT" pitchFamily="18" charset="0"/>
              </a:rPr>
              <a:t> objectives</a:t>
            </a:r>
          </a:p>
          <a:p>
            <a:pPr algn="ctr">
              <a:lnSpc>
                <a:spcPts val="5800"/>
              </a:lnSpc>
            </a:pPr>
            <a:r>
              <a:rPr lang="en-US" sz="4200" dirty="0" smtClean="0">
                <a:ln w="12700">
                  <a:solidFill>
                    <a:srgbClr val="000000"/>
                  </a:solidFill>
                  <a:prstDash val="solid"/>
                </a:ln>
                <a:solidFill>
                  <a:srgbClr val="B00000"/>
                </a:solidFill>
                <a:effectLst>
                  <a:glow rad="228600">
                    <a:srgbClr val="FFFF00">
                      <a:alpha val="40000"/>
                    </a:srgbClr>
                  </a:glow>
                </a:effectLst>
                <a:latin typeface="Cooper BlkItHd BT" pitchFamily="18" charset="0"/>
              </a:rPr>
              <a:t>change!</a:t>
            </a:r>
            <a:endParaRPr lang="en-US" sz="4200" dirty="0">
              <a:ln w="12700">
                <a:solidFill>
                  <a:srgbClr val="000000"/>
                </a:solidFill>
                <a:prstDash val="solid"/>
              </a:ln>
              <a:solidFill>
                <a:srgbClr val="B00000"/>
              </a:solidFill>
              <a:effectLst>
                <a:glow rad="228600">
                  <a:srgbClr val="FFFF00">
                    <a:alpha val="40000"/>
                  </a:srgbClr>
                </a:glow>
              </a:effectLst>
              <a:latin typeface="Cooper BlkItHd BT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What do current phenotypes look like?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GB" dirty="0" smtClean="0"/>
              <a:t>Low dimensionality</a:t>
            </a:r>
          </a:p>
          <a:p>
            <a:pPr lvl="1">
              <a:spcAft>
                <a:spcPts val="1800"/>
              </a:spcAft>
            </a:pPr>
            <a:r>
              <a:rPr lang="en-GB" dirty="0" smtClean="0"/>
              <a:t>Usually </a:t>
            </a:r>
            <a:r>
              <a:rPr lang="en-GB" dirty="0" smtClean="0">
                <a:solidFill>
                  <a:srgbClr val="B00000"/>
                </a:solidFill>
              </a:rPr>
              <a:t>few</a:t>
            </a:r>
            <a:r>
              <a:rPr lang="en-GB" dirty="0" smtClean="0"/>
              <a:t> observations per lactation</a:t>
            </a:r>
          </a:p>
          <a:p>
            <a:pPr lvl="1">
              <a:lnSpc>
                <a:spcPts val="2800"/>
              </a:lnSpc>
              <a:spcAft>
                <a:spcPts val="1800"/>
              </a:spcAft>
            </a:pPr>
            <a:r>
              <a:rPr lang="en-GB" dirty="0" smtClean="0"/>
              <a:t>Close </a:t>
            </a:r>
            <a:r>
              <a:rPr lang="en-GB" dirty="0" smtClean="0">
                <a:solidFill>
                  <a:srgbClr val="B00000"/>
                </a:solidFill>
              </a:rPr>
              <a:t>correspondence</a:t>
            </a:r>
            <a:r>
              <a:rPr lang="en-GB" dirty="0" smtClean="0"/>
              <a:t> of phenotypes with values measured</a:t>
            </a:r>
          </a:p>
          <a:p>
            <a:pPr lvl="1"/>
            <a:r>
              <a:rPr lang="en-GB" dirty="0" smtClean="0"/>
              <a:t>Easy </a:t>
            </a:r>
            <a:r>
              <a:rPr lang="en-GB" dirty="0" smtClean="0">
                <a:solidFill>
                  <a:srgbClr val="B00000"/>
                </a:solidFill>
              </a:rPr>
              <a:t>transmission</a:t>
            </a:r>
            <a:r>
              <a:rPr lang="en-GB" dirty="0" smtClean="0"/>
              <a:t> and </a:t>
            </a:r>
            <a:r>
              <a:rPr lang="en-GB" dirty="0" smtClean="0">
                <a:solidFill>
                  <a:srgbClr val="B00000"/>
                </a:solidFill>
              </a:rPr>
              <a:t>storage</a:t>
            </a:r>
          </a:p>
          <a:p>
            <a:endParaRPr lang="en-US" dirty="0"/>
          </a:p>
        </p:txBody>
      </p:sp>
      <p:pic>
        <p:nvPicPr>
          <p:cNvPr id="6" name="Picture 5" descr="Screen Shot 2014-05-14 at 8.26.32 AM.pn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621" r="20912" b="63846"/>
          <a:stretch/>
        </p:blipFill>
        <p:spPr>
          <a:xfrm>
            <a:off x="114300" y="4047239"/>
            <a:ext cx="8915400" cy="168244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do we routinely measure today?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>
              <a:lnSpc>
                <a:spcPts val="3200"/>
              </a:lnSpc>
              <a:spcAft>
                <a:spcPts val="0"/>
              </a:spcAft>
              <a:buNone/>
              <a:tabLst>
                <a:tab pos="7367588" algn="ctr"/>
              </a:tabLst>
            </a:pPr>
            <a:r>
              <a:rPr lang="en-US" dirty="0" smtClean="0">
                <a:solidFill>
                  <a:srgbClr val="244270"/>
                </a:solidFill>
              </a:rPr>
              <a:t>Trait</a:t>
            </a:r>
            <a:r>
              <a:rPr lang="en-US" dirty="0" smtClean="0"/>
              <a:t>	</a:t>
            </a:r>
            <a:r>
              <a:rPr lang="en-US" dirty="0" smtClean="0">
                <a:solidFill>
                  <a:srgbClr val="00523C"/>
                </a:solidFill>
              </a:rPr>
              <a:t>Heritability</a:t>
            </a:r>
          </a:p>
          <a:p>
            <a:pPr>
              <a:lnSpc>
                <a:spcPts val="3200"/>
              </a:lnSpc>
              <a:spcAft>
                <a:spcPts val="0"/>
              </a:spcAft>
              <a:buNone/>
              <a:tabLst>
                <a:tab pos="7994650" algn="r"/>
              </a:tabLst>
            </a:pPr>
            <a:r>
              <a:rPr lang="en-US" dirty="0" smtClean="0"/>
              <a:t>Yield </a:t>
            </a:r>
            <a:r>
              <a:rPr lang="en-US" dirty="0" smtClean="0">
                <a:solidFill>
                  <a:srgbClr val="244270"/>
                </a:solidFill>
              </a:rPr>
              <a:t>(milk, fat, protein)</a:t>
            </a:r>
            <a:r>
              <a:rPr lang="en-US" dirty="0" smtClean="0"/>
              <a:t>	</a:t>
            </a:r>
            <a:r>
              <a:rPr lang="en-US" dirty="0" smtClean="0">
                <a:solidFill>
                  <a:srgbClr val="00523C"/>
                </a:solidFill>
              </a:rPr>
              <a:t>15–29%</a:t>
            </a:r>
          </a:p>
          <a:p>
            <a:pPr>
              <a:lnSpc>
                <a:spcPts val="3200"/>
              </a:lnSpc>
              <a:spcAft>
                <a:spcPts val="0"/>
              </a:spcAft>
              <a:buNone/>
              <a:tabLst>
                <a:tab pos="7994650" algn="r"/>
              </a:tabLst>
            </a:pPr>
            <a:r>
              <a:rPr lang="en-US" dirty="0" smtClean="0"/>
              <a:t>Conformation </a:t>
            </a:r>
            <a:r>
              <a:rPr lang="en-US" dirty="0" smtClean="0">
                <a:solidFill>
                  <a:srgbClr val="244270"/>
                </a:solidFill>
              </a:rPr>
              <a:t>(type) </a:t>
            </a:r>
            <a:r>
              <a:rPr lang="en-US" dirty="0" smtClean="0">
                <a:solidFill>
                  <a:srgbClr val="B00000"/>
                </a:solidFill>
              </a:rPr>
              <a:t>(</a:t>
            </a:r>
            <a:r>
              <a:rPr lang="en-US" dirty="0" smtClean="0">
                <a:solidFill>
                  <a:srgbClr val="B00000"/>
                </a:solidFill>
                <a:latin typeface="Comic Sans MS"/>
              </a:rPr>
              <a:t>~</a:t>
            </a:r>
            <a:r>
              <a:rPr lang="en-US" dirty="0" smtClean="0">
                <a:solidFill>
                  <a:srgbClr val="B00000"/>
                </a:solidFill>
              </a:rPr>
              <a:t>17 traits) </a:t>
            </a:r>
            <a:r>
              <a:rPr lang="en-US" dirty="0" smtClean="0"/>
              <a:t>	</a:t>
            </a:r>
            <a:r>
              <a:rPr lang="en-US" dirty="0" smtClean="0">
                <a:solidFill>
                  <a:srgbClr val="00523C"/>
                </a:solidFill>
              </a:rPr>
              <a:t> 8–51%</a:t>
            </a:r>
            <a:endParaRPr lang="en-US" dirty="0" smtClean="0"/>
          </a:p>
          <a:p>
            <a:pPr>
              <a:lnSpc>
                <a:spcPts val="3200"/>
              </a:lnSpc>
              <a:spcAft>
                <a:spcPts val="0"/>
              </a:spcAft>
              <a:buNone/>
              <a:tabLst>
                <a:tab pos="7994650" algn="r"/>
              </a:tabLst>
            </a:pPr>
            <a:r>
              <a:rPr lang="en-US" dirty="0" smtClean="0"/>
              <a:t>Longevity </a:t>
            </a:r>
            <a:r>
              <a:rPr lang="en-US" dirty="0" smtClean="0">
                <a:solidFill>
                  <a:srgbClr val="244270"/>
                </a:solidFill>
              </a:rPr>
              <a:t>(productive life, cow livability)</a:t>
            </a:r>
            <a:r>
              <a:rPr lang="en-US" dirty="0" smtClean="0"/>
              <a:t>	</a:t>
            </a:r>
            <a:r>
              <a:rPr lang="en-US" dirty="0" smtClean="0">
                <a:solidFill>
                  <a:srgbClr val="00523C"/>
                </a:solidFill>
              </a:rPr>
              <a:t> 1.3–8%</a:t>
            </a:r>
            <a:endParaRPr lang="en-US" dirty="0" smtClean="0"/>
          </a:p>
          <a:p>
            <a:pPr>
              <a:lnSpc>
                <a:spcPts val="3200"/>
              </a:lnSpc>
              <a:spcAft>
                <a:spcPts val="0"/>
              </a:spcAft>
              <a:buNone/>
              <a:tabLst>
                <a:tab pos="7994650" algn="r"/>
              </a:tabLst>
            </a:pPr>
            <a:r>
              <a:rPr lang="en-US" dirty="0" smtClean="0"/>
              <a:t>Somatic cell score	</a:t>
            </a:r>
            <a:r>
              <a:rPr lang="en-US" dirty="0" smtClean="0">
                <a:solidFill>
                  <a:srgbClr val="00523C"/>
                </a:solidFill>
              </a:rPr>
              <a:t> 12%</a:t>
            </a:r>
            <a:endParaRPr lang="en-US" dirty="0" smtClean="0"/>
          </a:p>
          <a:p>
            <a:pPr>
              <a:lnSpc>
                <a:spcPts val="3200"/>
              </a:lnSpc>
              <a:spcAft>
                <a:spcPts val="0"/>
              </a:spcAft>
              <a:buNone/>
              <a:tabLst>
                <a:tab pos="7994650" algn="r"/>
              </a:tabLst>
            </a:pPr>
            <a:r>
              <a:rPr lang="en-US" dirty="0" smtClean="0"/>
              <a:t>Daughter pregnancy rate	</a:t>
            </a:r>
            <a:r>
              <a:rPr lang="en-US" dirty="0" smtClean="0">
                <a:solidFill>
                  <a:srgbClr val="00523C"/>
                </a:solidFill>
              </a:rPr>
              <a:t> 1.4%</a:t>
            </a:r>
            <a:endParaRPr lang="en-US" dirty="0" smtClean="0"/>
          </a:p>
          <a:p>
            <a:pPr>
              <a:lnSpc>
                <a:spcPts val="3200"/>
              </a:lnSpc>
              <a:spcAft>
                <a:spcPts val="0"/>
              </a:spcAft>
              <a:buNone/>
              <a:tabLst>
                <a:tab pos="7994650" algn="r"/>
              </a:tabLst>
            </a:pPr>
            <a:r>
              <a:rPr lang="en-US" dirty="0" smtClean="0"/>
              <a:t>Heifer conception rate	</a:t>
            </a:r>
            <a:r>
              <a:rPr lang="en-US" dirty="0" smtClean="0">
                <a:solidFill>
                  <a:srgbClr val="00523C"/>
                </a:solidFill>
              </a:rPr>
              <a:t> 1%</a:t>
            </a:r>
            <a:endParaRPr lang="en-US" dirty="0" smtClean="0"/>
          </a:p>
          <a:p>
            <a:pPr>
              <a:lnSpc>
                <a:spcPts val="3200"/>
              </a:lnSpc>
              <a:spcAft>
                <a:spcPts val="0"/>
              </a:spcAft>
              <a:buNone/>
              <a:tabLst>
                <a:tab pos="7994650" algn="r"/>
              </a:tabLst>
            </a:pPr>
            <a:r>
              <a:rPr lang="en-US" dirty="0" smtClean="0"/>
              <a:t>Cow conception rate	</a:t>
            </a:r>
            <a:r>
              <a:rPr lang="en-US" dirty="0" smtClean="0">
                <a:solidFill>
                  <a:srgbClr val="00523C"/>
                </a:solidFill>
              </a:rPr>
              <a:t> 1.6%</a:t>
            </a:r>
            <a:endParaRPr lang="en-US" dirty="0" smtClean="0"/>
          </a:p>
          <a:p>
            <a:pPr>
              <a:lnSpc>
                <a:spcPts val="3200"/>
              </a:lnSpc>
              <a:spcAft>
                <a:spcPts val="0"/>
              </a:spcAft>
              <a:buNone/>
              <a:tabLst>
                <a:tab pos="7994650" algn="r"/>
              </a:tabLst>
            </a:pPr>
            <a:r>
              <a:rPr lang="en-US" dirty="0" smtClean="0"/>
              <a:t>Service sire </a:t>
            </a:r>
            <a:r>
              <a:rPr lang="en-US" dirty="0" smtClean="0">
                <a:solidFill>
                  <a:srgbClr val="244270"/>
                </a:solidFill>
              </a:rPr>
              <a:t>(direct) </a:t>
            </a:r>
            <a:r>
              <a:rPr lang="en-US" dirty="0" smtClean="0"/>
              <a:t>calving ease	</a:t>
            </a:r>
            <a:r>
              <a:rPr lang="en-US" dirty="0" smtClean="0">
                <a:solidFill>
                  <a:srgbClr val="00523C"/>
                </a:solidFill>
              </a:rPr>
              <a:t> 8.6%</a:t>
            </a:r>
            <a:endParaRPr lang="en-US" dirty="0" smtClean="0"/>
          </a:p>
          <a:p>
            <a:pPr>
              <a:lnSpc>
                <a:spcPts val="3200"/>
              </a:lnSpc>
              <a:spcAft>
                <a:spcPts val="0"/>
              </a:spcAft>
              <a:buNone/>
              <a:tabLst>
                <a:tab pos="7994650" algn="r"/>
              </a:tabLst>
            </a:pPr>
            <a:r>
              <a:rPr lang="en-US" dirty="0" smtClean="0"/>
              <a:t>Daughter </a:t>
            </a:r>
            <a:r>
              <a:rPr lang="en-US" dirty="0" smtClean="0">
                <a:solidFill>
                  <a:srgbClr val="244270"/>
                </a:solidFill>
              </a:rPr>
              <a:t>(maternal) </a:t>
            </a:r>
            <a:r>
              <a:rPr lang="en-US" dirty="0" smtClean="0"/>
              <a:t>calving ease	</a:t>
            </a:r>
            <a:r>
              <a:rPr lang="en-US" dirty="0" smtClean="0">
                <a:solidFill>
                  <a:srgbClr val="00523C"/>
                </a:solidFill>
              </a:rPr>
              <a:t> 4.8%</a:t>
            </a:r>
            <a:endParaRPr lang="en-US" dirty="0" smtClean="0"/>
          </a:p>
          <a:p>
            <a:pPr>
              <a:lnSpc>
                <a:spcPts val="3200"/>
              </a:lnSpc>
              <a:spcAft>
                <a:spcPts val="0"/>
              </a:spcAft>
              <a:buNone/>
              <a:tabLst>
                <a:tab pos="7994650" algn="r"/>
              </a:tabLst>
            </a:pPr>
            <a:r>
              <a:rPr lang="en-US" dirty="0" smtClean="0"/>
              <a:t>Service sire </a:t>
            </a:r>
            <a:r>
              <a:rPr lang="en-US" dirty="0" smtClean="0">
                <a:solidFill>
                  <a:srgbClr val="244270"/>
                </a:solidFill>
              </a:rPr>
              <a:t>(direct) </a:t>
            </a:r>
            <a:r>
              <a:rPr lang="en-US" dirty="0" smtClean="0"/>
              <a:t>stillbirth rate	</a:t>
            </a:r>
            <a:r>
              <a:rPr lang="en-US" dirty="0" smtClean="0">
                <a:solidFill>
                  <a:srgbClr val="00523C"/>
                </a:solidFill>
              </a:rPr>
              <a:t> 0.8%</a:t>
            </a:r>
            <a:endParaRPr lang="en-US" dirty="0" smtClean="0"/>
          </a:p>
          <a:p>
            <a:pPr>
              <a:lnSpc>
                <a:spcPts val="3200"/>
              </a:lnSpc>
              <a:spcAft>
                <a:spcPts val="0"/>
              </a:spcAft>
              <a:buNone/>
              <a:tabLst>
                <a:tab pos="7994650" algn="r"/>
              </a:tabLst>
            </a:pPr>
            <a:r>
              <a:rPr lang="en-US" dirty="0" smtClean="0"/>
              <a:t>Daughter </a:t>
            </a:r>
            <a:r>
              <a:rPr lang="en-US" dirty="0" smtClean="0">
                <a:solidFill>
                  <a:srgbClr val="244270"/>
                </a:solidFill>
              </a:rPr>
              <a:t>(maternal) </a:t>
            </a:r>
            <a:r>
              <a:rPr lang="en-US" dirty="0" smtClean="0"/>
              <a:t>stillbirth rate	</a:t>
            </a:r>
            <a:r>
              <a:rPr lang="en-US" dirty="0" smtClean="0">
                <a:solidFill>
                  <a:srgbClr val="00523C"/>
                </a:solidFill>
              </a:rPr>
              <a:t> 2.1%</a:t>
            </a:r>
            <a:endParaRPr lang="en-US" dirty="0" smtClean="0"/>
          </a:p>
          <a:p>
            <a:pPr>
              <a:lnSpc>
                <a:spcPts val="3200"/>
              </a:lnSpc>
              <a:spcAft>
                <a:spcPts val="0"/>
              </a:spcAft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do new phenotypes look like?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GB" dirty="0" smtClean="0"/>
              <a:t>High dimensionality</a:t>
            </a:r>
          </a:p>
          <a:p>
            <a:pPr lvl="1">
              <a:buClr>
                <a:srgbClr val="000000"/>
              </a:buClr>
            </a:pPr>
            <a:r>
              <a:rPr lang="en-GB" i="1" dirty="0" smtClean="0">
                <a:solidFill>
                  <a:srgbClr val="244270"/>
                </a:solidFill>
              </a:rPr>
              <a:t>Example:</a:t>
            </a:r>
            <a:r>
              <a:rPr lang="en-GB" dirty="0" smtClean="0"/>
              <a:t> MIR produces </a:t>
            </a:r>
            <a:r>
              <a:rPr lang="en-GB" dirty="0" smtClean="0">
                <a:solidFill>
                  <a:srgbClr val="B00000"/>
                </a:solidFill>
              </a:rPr>
              <a:t>1,060</a:t>
            </a:r>
            <a:r>
              <a:rPr lang="en-GB" dirty="0" smtClean="0"/>
              <a:t> points/observation</a:t>
            </a:r>
          </a:p>
          <a:p>
            <a:pPr lvl="1">
              <a:buClr>
                <a:srgbClr val="000000"/>
              </a:buClr>
            </a:pPr>
            <a:r>
              <a:rPr lang="en-GB" dirty="0" smtClean="0">
                <a:solidFill>
                  <a:srgbClr val="B00000"/>
                </a:solidFill>
              </a:rPr>
              <a:t>Disconnect</a:t>
            </a:r>
            <a:r>
              <a:rPr lang="en-GB" dirty="0" smtClean="0"/>
              <a:t> between phenotype and measurement</a:t>
            </a:r>
          </a:p>
          <a:p>
            <a:pPr lvl="1">
              <a:lnSpc>
                <a:spcPts val="2800"/>
              </a:lnSpc>
            </a:pPr>
            <a:r>
              <a:rPr lang="en-GB" dirty="0" smtClean="0">
                <a:solidFill>
                  <a:srgbClr val="B00000"/>
                </a:solidFill>
              </a:rPr>
              <a:t>More resources</a:t>
            </a:r>
            <a:r>
              <a:rPr lang="en-GB" dirty="0" smtClean="0"/>
              <a:t> needed for transmissi</a:t>
            </a:r>
            <a:r>
              <a:rPr lang="en-GB" dirty="0" smtClean="0">
                <a:solidFill>
                  <a:srgbClr val="000000"/>
                </a:solidFill>
              </a:rPr>
              <a:t>on, storage, and analysis</a:t>
            </a:r>
          </a:p>
          <a:p>
            <a:endParaRPr lang="en-US" dirty="0"/>
          </a:p>
        </p:txBody>
      </p:sp>
      <p:pic>
        <p:nvPicPr>
          <p:cNvPr id="5" name="Picture 4" descr="Screen Shot 2014-05-13 at 9.28.46 AM.png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7800"/>
          <a:stretch/>
        </p:blipFill>
        <p:spPr>
          <a:xfrm>
            <a:off x="114300" y="3851189"/>
            <a:ext cx="8915400" cy="211628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New traits should add information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3040298" y="5323701"/>
            <a:ext cx="70827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000000"/>
                </a:solidFill>
                <a:latin typeface="+mn-lt"/>
              </a:rPr>
              <a:t>Low</a:t>
            </a:r>
            <a:endParaRPr lang="en-US" sz="2400" b="1" dirty="0">
              <a:solidFill>
                <a:srgbClr val="000000"/>
              </a:solidFill>
              <a:latin typeface="+mn-lt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304550" y="5323701"/>
            <a:ext cx="76495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000000"/>
                </a:solidFill>
                <a:latin typeface="+mn-lt"/>
              </a:rPr>
              <a:t>High</a:t>
            </a:r>
            <a:endParaRPr lang="en-US" sz="2400" b="1" dirty="0">
              <a:solidFill>
                <a:srgbClr val="000000"/>
              </a:solidFill>
              <a:latin typeface="+mn-lt"/>
            </a:endParaRPr>
          </a:p>
        </p:txBody>
      </p:sp>
      <p:sp>
        <p:nvSpPr>
          <p:cNvPr id="8" name="TextBox 7"/>
          <p:cNvSpPr txBox="1"/>
          <p:nvPr/>
        </p:nvSpPr>
        <p:spPr>
          <a:xfrm rot="16200000">
            <a:off x="1163515" y="4109211"/>
            <a:ext cx="70827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000000"/>
                </a:solidFill>
                <a:latin typeface="+mn-lt"/>
              </a:rPr>
              <a:t>Low</a:t>
            </a:r>
            <a:endParaRPr lang="en-US" sz="2400" b="1" dirty="0">
              <a:solidFill>
                <a:srgbClr val="000000"/>
              </a:solidFill>
              <a:latin typeface="+mn-lt"/>
            </a:endParaRPr>
          </a:p>
        </p:txBody>
      </p:sp>
      <p:sp>
        <p:nvSpPr>
          <p:cNvPr id="9" name="TextBox 8"/>
          <p:cNvSpPr txBox="1"/>
          <p:nvPr/>
        </p:nvSpPr>
        <p:spPr>
          <a:xfrm rot="16200000">
            <a:off x="1135174" y="2027416"/>
            <a:ext cx="76495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000000"/>
                </a:solidFill>
                <a:latin typeface="+mn-lt"/>
              </a:rPr>
              <a:t>High</a:t>
            </a:r>
            <a:endParaRPr lang="en-US" sz="2400" b="1" dirty="0">
              <a:solidFill>
                <a:srgbClr val="000000"/>
              </a:solidFill>
              <a:latin typeface="+mn-lt"/>
            </a:endParaRPr>
          </a:p>
        </p:txBody>
      </p:sp>
      <p:sp>
        <p:nvSpPr>
          <p:cNvPr id="10" name="TextBox 9"/>
          <p:cNvSpPr txBox="1"/>
          <p:nvPr/>
        </p:nvSpPr>
        <p:spPr>
          <a:xfrm rot="16200000">
            <a:off x="-1284588" y="2919581"/>
            <a:ext cx="4497865" cy="7346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2500"/>
              </a:lnSpc>
            </a:pPr>
            <a:r>
              <a:rPr lang="en-US" sz="2400" b="1" dirty="0" smtClean="0">
                <a:solidFill>
                  <a:srgbClr val="244270"/>
                </a:solidFill>
                <a:latin typeface="+mn-lt"/>
              </a:rPr>
              <a:t>Phenotypic correlation</a:t>
            </a:r>
          </a:p>
          <a:p>
            <a:pPr algn="ctr">
              <a:lnSpc>
                <a:spcPts val="2500"/>
              </a:lnSpc>
            </a:pPr>
            <a:r>
              <a:rPr lang="en-US" sz="2400" b="1" dirty="0" smtClean="0">
                <a:solidFill>
                  <a:srgbClr val="244270"/>
                </a:solidFill>
                <a:latin typeface="+mn-lt"/>
              </a:rPr>
              <a:t>with existing traits</a:t>
            </a:r>
            <a:endParaRPr lang="en-US" sz="2400" b="1" dirty="0">
              <a:solidFill>
                <a:srgbClr val="244270"/>
              </a:solidFill>
              <a:latin typeface="+mn-lt"/>
            </a:endParaRPr>
          </a:p>
        </p:txBody>
      </p:sp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24113335"/>
              </p:ext>
            </p:extLst>
          </p:nvPr>
        </p:nvGraphicFramePr>
        <p:xfrm>
          <a:off x="1773198" y="1213021"/>
          <a:ext cx="6400800" cy="4114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00400"/>
                <a:gridCol w="3200400"/>
              </a:tblGrid>
              <a:tr h="205740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chemeClr val="bg1"/>
                          </a:solidFill>
                        </a:rPr>
                        <a:t>Novel phenotypes</a:t>
                      </a:r>
                    </a:p>
                    <a:p>
                      <a:pPr algn="ctr"/>
                      <a:r>
                        <a:rPr lang="en-US" sz="2400" b="1" dirty="0" smtClean="0">
                          <a:solidFill>
                            <a:schemeClr val="bg1"/>
                          </a:solidFill>
                        </a:rPr>
                        <a:t>include some</a:t>
                      </a:r>
                    </a:p>
                    <a:p>
                      <a:pPr algn="ctr"/>
                      <a:r>
                        <a:rPr lang="en-US" sz="2400" b="1" dirty="0" smtClean="0">
                          <a:solidFill>
                            <a:schemeClr val="bg1"/>
                          </a:solidFill>
                        </a:rPr>
                        <a:t>new information</a:t>
                      </a:r>
                      <a:endParaRPr lang="en-US" sz="2400" dirty="0"/>
                    </a:p>
                  </a:txBody>
                  <a:tcPr marL="0" marR="0" marT="0" marB="0" anchor="ctr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4427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chemeClr val="bg1"/>
                          </a:solidFill>
                          <a:latin typeface="+mn-lt"/>
                        </a:rPr>
                        <a:t>Novel phenotypes</a:t>
                      </a:r>
                    </a:p>
                    <a:p>
                      <a:pPr algn="ctr"/>
                      <a:r>
                        <a:rPr lang="en-US" sz="2400" b="1" dirty="0" smtClean="0">
                          <a:solidFill>
                            <a:schemeClr val="bg1"/>
                          </a:solidFill>
                          <a:latin typeface="+mn-lt"/>
                        </a:rPr>
                        <a:t>contain little</a:t>
                      </a:r>
                    </a:p>
                    <a:p>
                      <a:pPr algn="ctr"/>
                      <a:r>
                        <a:rPr lang="en-US" sz="2400" b="1" dirty="0" smtClean="0">
                          <a:solidFill>
                            <a:schemeClr val="bg1"/>
                          </a:solidFill>
                          <a:latin typeface="+mn-lt"/>
                        </a:rPr>
                        <a:t>new information</a:t>
                      </a:r>
                      <a:endParaRPr lang="en-US" sz="2400" dirty="0">
                        <a:solidFill>
                          <a:srgbClr val="B00000"/>
                        </a:solidFill>
                      </a:endParaRPr>
                    </a:p>
                  </a:txBody>
                  <a:tcPr marL="0" marR="0" marT="0" marB="0" anchor="ctr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00000"/>
                    </a:solidFill>
                  </a:tcPr>
                </a:tc>
              </a:tr>
              <a:tr h="205740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chemeClr val="bg1"/>
                          </a:solidFill>
                          <a:latin typeface="+mn-lt"/>
                        </a:rPr>
                        <a:t>Novel phenotypes</a:t>
                      </a:r>
                    </a:p>
                    <a:p>
                      <a:pPr algn="ctr"/>
                      <a:r>
                        <a:rPr lang="en-US" sz="2400" b="1" dirty="0" smtClean="0">
                          <a:solidFill>
                            <a:schemeClr val="bg1"/>
                          </a:solidFill>
                          <a:latin typeface="+mn-lt"/>
                        </a:rPr>
                        <a:t>include much</a:t>
                      </a:r>
                    </a:p>
                    <a:p>
                      <a:pPr algn="ctr"/>
                      <a:r>
                        <a:rPr lang="en-US" sz="2400" b="1" dirty="0" smtClean="0">
                          <a:solidFill>
                            <a:schemeClr val="bg1"/>
                          </a:solidFill>
                          <a:latin typeface="+mn-lt"/>
                        </a:rPr>
                        <a:t>new information</a:t>
                      </a:r>
                      <a:endParaRPr lang="en-US" sz="2400" dirty="0">
                        <a:solidFill>
                          <a:srgbClr val="00523C"/>
                        </a:solidFill>
                      </a:endParaRPr>
                    </a:p>
                  </a:txBody>
                  <a:tcPr marL="0" marR="0" marT="0" marB="0" anchor="ctr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523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chemeClr val="bg1"/>
                          </a:solidFill>
                        </a:rPr>
                        <a:t>Novel phenotypes</a:t>
                      </a:r>
                    </a:p>
                    <a:p>
                      <a:pPr algn="ctr"/>
                      <a:r>
                        <a:rPr lang="en-US" sz="2400" b="1" dirty="0" smtClean="0">
                          <a:solidFill>
                            <a:schemeClr val="bg1"/>
                          </a:solidFill>
                        </a:rPr>
                        <a:t>include some</a:t>
                      </a:r>
                    </a:p>
                    <a:p>
                      <a:pPr algn="ctr"/>
                      <a:r>
                        <a:rPr lang="en-US" sz="2400" b="1" dirty="0" smtClean="0">
                          <a:solidFill>
                            <a:schemeClr val="bg1"/>
                          </a:solidFill>
                        </a:rPr>
                        <a:t>new information</a:t>
                      </a:r>
                      <a:endParaRPr lang="en-US" sz="2400" dirty="0"/>
                    </a:p>
                  </a:txBody>
                  <a:tcPr marL="0" marR="0" marT="0" marB="0" anchor="ctr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44270"/>
                    </a:solidFill>
                  </a:tcPr>
                </a:tc>
              </a:tr>
            </a:tbl>
          </a:graphicData>
        </a:graphic>
      </p:graphicFrame>
      <p:sp>
        <p:nvSpPr>
          <p:cNvPr id="16" name="TextBox 15"/>
          <p:cNvSpPr txBox="1"/>
          <p:nvPr/>
        </p:nvSpPr>
        <p:spPr>
          <a:xfrm>
            <a:off x="1964726" y="5717060"/>
            <a:ext cx="604245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00523C"/>
                </a:solidFill>
                <a:latin typeface="+mn-lt"/>
              </a:rPr>
              <a:t>Genetic correlation with existing traits</a:t>
            </a:r>
            <a:endParaRPr lang="en-US" sz="2400" b="1" dirty="0">
              <a:solidFill>
                <a:srgbClr val="00523C"/>
              </a:solidFill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New traits should have value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2978513" y="5323701"/>
            <a:ext cx="70827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000000"/>
                </a:solidFill>
                <a:latin typeface="+mn-lt"/>
              </a:rPr>
              <a:t>Low</a:t>
            </a:r>
            <a:endParaRPr lang="en-US" sz="2400" b="1" dirty="0">
              <a:solidFill>
                <a:srgbClr val="000000"/>
              </a:solidFill>
              <a:latin typeface="+mn-lt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242765" y="5323701"/>
            <a:ext cx="76495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000000"/>
                </a:solidFill>
                <a:latin typeface="+mn-lt"/>
              </a:rPr>
              <a:t>High</a:t>
            </a:r>
            <a:endParaRPr lang="en-US" sz="2400" b="1" dirty="0">
              <a:solidFill>
                <a:srgbClr val="000000"/>
              </a:solidFill>
              <a:latin typeface="+mn-lt"/>
            </a:endParaRPr>
          </a:p>
        </p:txBody>
      </p:sp>
      <p:sp>
        <p:nvSpPr>
          <p:cNvPr id="8" name="TextBox 7"/>
          <p:cNvSpPr txBox="1"/>
          <p:nvPr/>
        </p:nvSpPr>
        <p:spPr>
          <a:xfrm rot="16200000">
            <a:off x="1101730" y="4109211"/>
            <a:ext cx="70827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000000"/>
                </a:solidFill>
                <a:latin typeface="+mn-lt"/>
              </a:rPr>
              <a:t>Low</a:t>
            </a:r>
            <a:endParaRPr lang="en-US" sz="2400" b="1" dirty="0">
              <a:solidFill>
                <a:srgbClr val="000000"/>
              </a:solidFill>
              <a:latin typeface="+mn-lt"/>
            </a:endParaRPr>
          </a:p>
        </p:txBody>
      </p:sp>
      <p:sp>
        <p:nvSpPr>
          <p:cNvPr id="9" name="TextBox 8"/>
          <p:cNvSpPr txBox="1"/>
          <p:nvPr/>
        </p:nvSpPr>
        <p:spPr>
          <a:xfrm rot="16200000">
            <a:off x="1073389" y="2027416"/>
            <a:ext cx="76495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000000"/>
                </a:solidFill>
                <a:latin typeface="+mn-lt"/>
              </a:rPr>
              <a:t>High</a:t>
            </a:r>
            <a:endParaRPr lang="en-US" sz="2400" b="1" dirty="0">
              <a:solidFill>
                <a:srgbClr val="000000"/>
              </a:solidFill>
              <a:latin typeface="+mn-lt"/>
            </a:endParaRPr>
          </a:p>
        </p:txBody>
      </p:sp>
      <p:sp>
        <p:nvSpPr>
          <p:cNvPr id="10" name="TextBox 9"/>
          <p:cNvSpPr txBox="1"/>
          <p:nvPr/>
        </p:nvSpPr>
        <p:spPr>
          <a:xfrm rot="16200000">
            <a:off x="-1222803" y="3079881"/>
            <a:ext cx="4497865" cy="4140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2500"/>
              </a:lnSpc>
            </a:pPr>
            <a:r>
              <a:rPr lang="en-US" sz="2400" b="1" dirty="0" smtClean="0">
                <a:solidFill>
                  <a:srgbClr val="244270"/>
                </a:solidFill>
                <a:latin typeface="+mn-lt"/>
              </a:rPr>
              <a:t>Phenotype value</a:t>
            </a:r>
            <a:endParaRPr lang="en-US" sz="2400" b="1" dirty="0">
              <a:solidFill>
                <a:srgbClr val="244270"/>
              </a:solidFill>
              <a:latin typeface="+mn-lt"/>
            </a:endParaRPr>
          </a:p>
        </p:txBody>
      </p:sp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24113335"/>
              </p:ext>
            </p:extLst>
          </p:nvPr>
        </p:nvGraphicFramePr>
        <p:xfrm>
          <a:off x="1711413" y="1213021"/>
          <a:ext cx="6400800" cy="4114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00400"/>
                <a:gridCol w="3200400"/>
              </a:tblGrid>
              <a:tr h="205740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chemeClr val="bg1"/>
                          </a:solidFill>
                        </a:rPr>
                        <a:t>Milk yield</a:t>
                      </a:r>
                      <a:endParaRPr lang="en-US" sz="2400" dirty="0"/>
                    </a:p>
                  </a:txBody>
                  <a:tcPr marL="0" marR="0" marT="0" marB="0" anchor="ctr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523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chemeClr val="bg1"/>
                          </a:solidFill>
                          <a:latin typeface="+mn-lt"/>
                        </a:rPr>
                        <a:t>Feed intake</a:t>
                      </a:r>
                      <a:endParaRPr lang="en-US" sz="2400" dirty="0">
                        <a:solidFill>
                          <a:srgbClr val="B00000"/>
                        </a:solidFill>
                      </a:endParaRPr>
                    </a:p>
                  </a:txBody>
                  <a:tcPr marL="0" marR="0" marT="0" marB="0" anchor="ctr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44270"/>
                    </a:solidFill>
                  </a:tcPr>
                </a:tc>
              </a:tr>
              <a:tr h="205740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chemeClr val="bg1"/>
                          </a:solidFill>
                          <a:latin typeface="+mn-lt"/>
                        </a:rPr>
                        <a:t>Conformation</a:t>
                      </a:r>
                      <a:endParaRPr lang="en-US" sz="2400" dirty="0">
                        <a:solidFill>
                          <a:srgbClr val="00523C"/>
                        </a:solidFill>
                      </a:endParaRPr>
                    </a:p>
                  </a:txBody>
                  <a:tcPr marL="0" marR="0" marT="0" marB="0" anchor="ctr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4427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chemeClr val="bg1"/>
                          </a:solidFill>
                        </a:rPr>
                        <a:t>Greenhouse</a:t>
                      </a:r>
                      <a:r>
                        <a:rPr lang="en-US" sz="2400" b="1" baseline="0" dirty="0" smtClean="0">
                          <a:solidFill>
                            <a:schemeClr val="bg1"/>
                          </a:solidFill>
                        </a:rPr>
                        <a:t> gas emissions</a:t>
                      </a:r>
                      <a:endParaRPr lang="en-US" sz="2400" dirty="0"/>
                    </a:p>
                  </a:txBody>
                  <a:tcPr marL="0" marR="0" marT="0" marB="0" anchor="ctr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00000"/>
                    </a:solidFill>
                  </a:tcPr>
                </a:tc>
              </a:tr>
            </a:tbl>
          </a:graphicData>
        </a:graphic>
      </p:graphicFrame>
      <p:sp>
        <p:nvSpPr>
          <p:cNvPr id="16" name="TextBox 15"/>
          <p:cNvSpPr txBox="1"/>
          <p:nvPr/>
        </p:nvSpPr>
        <p:spPr>
          <a:xfrm>
            <a:off x="1902941" y="5717060"/>
            <a:ext cx="604245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00523C"/>
                </a:solidFill>
                <a:latin typeface="+mn-lt"/>
              </a:rPr>
              <a:t>Measurement cost</a:t>
            </a:r>
            <a:endParaRPr lang="en-US" sz="2400" b="1" dirty="0">
              <a:solidFill>
                <a:srgbClr val="00523C"/>
              </a:solidFill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val 6"/>
          <p:cNvSpPr/>
          <p:nvPr/>
        </p:nvSpPr>
        <p:spPr>
          <a:xfrm>
            <a:off x="1593669" y="274320"/>
            <a:ext cx="365760" cy="457200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Does  </a:t>
            </a:r>
            <a:r>
              <a:rPr lang="en-US" dirty="0" smtClean="0">
                <a:solidFill>
                  <a:srgbClr val="00503E"/>
                </a:solidFill>
              </a:rPr>
              <a:t>P</a:t>
            </a:r>
            <a:r>
              <a:rPr lang="en-US" dirty="0" smtClean="0"/>
              <a:t>  matter in the genomics era?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>
              <a:spcAft>
                <a:spcPts val="3000"/>
              </a:spcAft>
            </a:pPr>
            <a:r>
              <a:rPr lang="en-AU" dirty="0" smtClean="0"/>
              <a:t>An animal’s genotype is good for all traits </a:t>
            </a:r>
            <a:endParaRPr lang="en-US" dirty="0" smtClean="0"/>
          </a:p>
          <a:p>
            <a:pPr>
              <a:spcAft>
                <a:spcPts val="3000"/>
              </a:spcAft>
            </a:pPr>
            <a:r>
              <a:rPr lang="en-US" dirty="0" smtClean="0"/>
              <a:t>Traditional evaluations are required for accurate estimates of SNP effects</a:t>
            </a:r>
            <a:r>
              <a:rPr lang="is-IS" dirty="0" smtClean="0"/>
              <a:t>…</a:t>
            </a:r>
            <a:endParaRPr lang="en-US" dirty="0" smtClean="0"/>
          </a:p>
          <a:p>
            <a:pPr>
              <a:spcAft>
                <a:spcPts val="3000"/>
              </a:spcAft>
            </a:pPr>
            <a:r>
              <a:rPr lang="is-IS" dirty="0" smtClean="0"/>
              <a:t>But </a:t>
            </a:r>
            <a:r>
              <a:rPr lang="en-US" dirty="0" smtClean="0"/>
              <a:t>evaluations are not currently available for many new traits </a:t>
            </a:r>
            <a:r>
              <a:rPr lang="en-US" dirty="0" smtClean="0">
                <a:solidFill>
                  <a:srgbClr val="00503E"/>
                </a:solidFill>
              </a:rPr>
              <a:t>(e.g., feed efficiency)</a:t>
            </a:r>
          </a:p>
          <a:p>
            <a:pPr>
              <a:spcAft>
                <a:spcPts val="3000"/>
              </a:spcAft>
            </a:pPr>
            <a:r>
              <a:rPr lang="en-US" dirty="0" smtClean="0"/>
              <a:t>Research populations could provide data for traits that are expensive to measure</a:t>
            </a:r>
          </a:p>
          <a:p>
            <a:pPr>
              <a:spcAft>
                <a:spcPts val="3000"/>
              </a:spcAft>
            </a:pPr>
            <a:r>
              <a:rPr lang="en-US" dirty="0" smtClean="0"/>
              <a:t>Will resulting evaluations work in target population?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Genotypes are abundant</a:t>
            </a:r>
            <a:endParaRPr lang="en-US" dirty="0"/>
          </a:p>
        </p:txBody>
      </p:sp>
      <p:graphicFrame>
        <p:nvGraphicFramePr>
          <p:cNvPr id="14" name="Chart 13"/>
          <p:cNvGraphicFramePr/>
          <p:nvPr/>
        </p:nvGraphicFramePr>
        <p:xfrm>
          <a:off x="176981" y="1072056"/>
          <a:ext cx="8790038" cy="523449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5" name="TextBox 14"/>
          <p:cNvSpPr txBox="1"/>
          <p:nvPr/>
        </p:nvSpPr>
        <p:spPr>
          <a:xfrm>
            <a:off x="669757" y="5801201"/>
            <a:ext cx="580103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300" b="1" dirty="0" smtClean="0">
                <a:solidFill>
                  <a:srgbClr val="001322"/>
                </a:solidFill>
              </a:rPr>
              <a:t>2009</a:t>
            </a:r>
            <a:endParaRPr lang="en-US" sz="1300" b="1" dirty="0">
              <a:solidFill>
                <a:srgbClr val="001322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187049" y="5801201"/>
            <a:ext cx="580103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300" b="1" dirty="0" smtClean="0">
                <a:solidFill>
                  <a:srgbClr val="001322"/>
                </a:solidFill>
              </a:rPr>
              <a:t>2010</a:t>
            </a:r>
            <a:endParaRPr lang="en-US" sz="1300" b="1" dirty="0">
              <a:solidFill>
                <a:srgbClr val="001322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146444" y="5801201"/>
            <a:ext cx="580103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300" b="1" dirty="0" smtClean="0">
                <a:solidFill>
                  <a:srgbClr val="001322"/>
                </a:solidFill>
              </a:rPr>
              <a:t>2011</a:t>
            </a:r>
            <a:endParaRPr lang="en-US" sz="1300" b="1" dirty="0">
              <a:solidFill>
                <a:srgbClr val="001322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176478" y="5801201"/>
            <a:ext cx="580103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300" b="1" dirty="0" smtClean="0">
                <a:solidFill>
                  <a:srgbClr val="001322"/>
                </a:solidFill>
              </a:rPr>
              <a:t>2012</a:t>
            </a:r>
            <a:endParaRPr lang="en-US" sz="1300" b="1" dirty="0">
              <a:solidFill>
                <a:srgbClr val="001322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4214467" y="5801201"/>
            <a:ext cx="580103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300" b="1" dirty="0" smtClean="0">
                <a:solidFill>
                  <a:srgbClr val="001322"/>
                </a:solidFill>
              </a:rPr>
              <a:t>2013</a:t>
            </a:r>
            <a:endParaRPr lang="en-US" sz="1300" b="1" dirty="0">
              <a:solidFill>
                <a:srgbClr val="001322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252576" y="5801201"/>
            <a:ext cx="580103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300" b="1" dirty="0" smtClean="0">
                <a:solidFill>
                  <a:srgbClr val="001322"/>
                </a:solidFill>
              </a:rPr>
              <a:t>2014</a:t>
            </a:r>
            <a:endParaRPr lang="en-US" sz="1300" b="1" dirty="0">
              <a:solidFill>
                <a:srgbClr val="001322"/>
              </a:solidFill>
            </a:endParaRPr>
          </a:p>
        </p:txBody>
      </p:sp>
      <p:sp>
        <p:nvSpPr>
          <p:cNvPr id="21" name="TextBox 96"/>
          <p:cNvSpPr txBox="1"/>
          <p:nvPr/>
        </p:nvSpPr>
        <p:spPr>
          <a:xfrm>
            <a:off x="1367328" y="1272873"/>
            <a:ext cx="4671522" cy="2987997"/>
          </a:xfrm>
          <a:prstGeom prst="rect">
            <a:avLst/>
          </a:prstGeom>
          <a:solidFill>
            <a:prstClr val="white"/>
          </a:solidFill>
        </p:spPr>
        <p:txBody>
          <a:bodyPr wrap="square" lIns="0" tIns="0" rIns="0" bIns="0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1670"/>
              </a:lnSpc>
              <a:spcAft>
                <a:spcPts val="700"/>
              </a:spcAft>
            </a:pPr>
            <a:r>
              <a:rPr lang="en-US" sz="1600" b="1" dirty="0" smtClean="0">
                <a:solidFill>
                  <a:srgbClr val="001322"/>
                </a:solidFill>
              </a:rPr>
              <a:t>Imputed, young</a:t>
            </a:r>
          </a:p>
          <a:p>
            <a:pPr>
              <a:lnSpc>
                <a:spcPts val="1670"/>
              </a:lnSpc>
              <a:spcAft>
                <a:spcPts val="700"/>
              </a:spcAft>
            </a:pPr>
            <a:r>
              <a:rPr lang="en-US" sz="1600" b="1" dirty="0" smtClean="0">
                <a:solidFill>
                  <a:srgbClr val="001322"/>
                </a:solidFill>
              </a:rPr>
              <a:t>Imputed, old (young cows included before March 2012) </a:t>
            </a:r>
          </a:p>
          <a:p>
            <a:pPr>
              <a:lnSpc>
                <a:spcPts val="1670"/>
              </a:lnSpc>
              <a:spcAft>
                <a:spcPts val="700"/>
              </a:spcAft>
            </a:pPr>
            <a:r>
              <a:rPr lang="en-US" sz="1600" b="1" dirty="0" smtClean="0">
                <a:solidFill>
                  <a:srgbClr val="001322"/>
                </a:solidFill>
              </a:rPr>
              <a:t>&lt;50K, young, female</a:t>
            </a:r>
          </a:p>
          <a:p>
            <a:pPr>
              <a:lnSpc>
                <a:spcPts val="1670"/>
              </a:lnSpc>
              <a:spcAft>
                <a:spcPts val="700"/>
              </a:spcAft>
            </a:pPr>
            <a:r>
              <a:rPr lang="en-US" sz="1600" b="1" dirty="0" smtClean="0">
                <a:solidFill>
                  <a:srgbClr val="001322"/>
                </a:solidFill>
              </a:rPr>
              <a:t>&lt;50K, young, male</a:t>
            </a:r>
          </a:p>
          <a:p>
            <a:pPr>
              <a:lnSpc>
                <a:spcPts val="1670"/>
              </a:lnSpc>
              <a:spcAft>
                <a:spcPts val="700"/>
              </a:spcAft>
            </a:pPr>
            <a:r>
              <a:rPr lang="en-US" sz="1600" b="1" dirty="0" smtClean="0">
                <a:solidFill>
                  <a:srgbClr val="001322"/>
                </a:solidFill>
              </a:rPr>
              <a:t>&lt;50K, old, female</a:t>
            </a:r>
          </a:p>
          <a:p>
            <a:pPr>
              <a:lnSpc>
                <a:spcPts val="1670"/>
              </a:lnSpc>
              <a:spcAft>
                <a:spcPts val="700"/>
              </a:spcAft>
            </a:pPr>
            <a:r>
              <a:rPr lang="en-US" sz="1600" b="1" dirty="0" smtClean="0">
                <a:solidFill>
                  <a:srgbClr val="001322"/>
                </a:solidFill>
              </a:rPr>
              <a:t>&lt;50K, old, male (</a:t>
            </a:r>
            <a:r>
              <a:rPr lang="en-US" sz="1600" b="1" dirty="0" smtClean="0">
                <a:solidFill>
                  <a:srgbClr val="001322"/>
                </a:solidFill>
                <a:sym typeface="Symbol"/>
              </a:rPr>
              <a:t> 20 bulls)</a:t>
            </a:r>
          </a:p>
          <a:p>
            <a:pPr>
              <a:lnSpc>
                <a:spcPts val="1670"/>
              </a:lnSpc>
              <a:spcAft>
                <a:spcPts val="700"/>
              </a:spcAft>
            </a:pPr>
            <a:r>
              <a:rPr lang="en-US" sz="1600" b="1" dirty="0" smtClean="0">
                <a:solidFill>
                  <a:srgbClr val="001322"/>
                </a:solidFill>
                <a:sym typeface="Symbol"/>
              </a:rPr>
              <a:t>50K, young, female</a:t>
            </a:r>
          </a:p>
          <a:p>
            <a:pPr>
              <a:lnSpc>
                <a:spcPts val="1670"/>
              </a:lnSpc>
              <a:spcAft>
                <a:spcPts val="700"/>
              </a:spcAft>
            </a:pPr>
            <a:r>
              <a:rPr lang="en-US" sz="1600" b="1" dirty="0" smtClean="0">
                <a:solidFill>
                  <a:srgbClr val="001322"/>
                </a:solidFill>
                <a:sym typeface="Symbol"/>
              </a:rPr>
              <a:t>50K, young, male</a:t>
            </a:r>
          </a:p>
          <a:p>
            <a:pPr>
              <a:lnSpc>
                <a:spcPts val="1670"/>
              </a:lnSpc>
              <a:spcAft>
                <a:spcPts val="700"/>
              </a:spcAft>
            </a:pPr>
            <a:r>
              <a:rPr lang="en-US" sz="1600" b="1" dirty="0" smtClean="0">
                <a:solidFill>
                  <a:srgbClr val="001322"/>
                </a:solidFill>
                <a:sym typeface="Symbol"/>
              </a:rPr>
              <a:t>50K, old, female</a:t>
            </a:r>
          </a:p>
          <a:p>
            <a:pPr>
              <a:lnSpc>
                <a:spcPts val="1670"/>
              </a:lnSpc>
              <a:spcAft>
                <a:spcPts val="700"/>
              </a:spcAft>
            </a:pPr>
            <a:r>
              <a:rPr lang="en-US" sz="1600" b="1" dirty="0" smtClean="0">
                <a:solidFill>
                  <a:srgbClr val="001322"/>
                </a:solidFill>
                <a:sym typeface="Symbol"/>
              </a:rPr>
              <a:t>50K, old, male</a:t>
            </a:r>
            <a:endParaRPr lang="en-US" sz="1600" b="1" dirty="0">
              <a:solidFill>
                <a:srgbClr val="001322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6295662" y="5801201"/>
            <a:ext cx="580103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300" b="1" dirty="0" smtClean="0">
                <a:solidFill>
                  <a:srgbClr val="001322"/>
                </a:solidFill>
              </a:rPr>
              <a:t>2015</a:t>
            </a:r>
            <a:endParaRPr lang="en-US" sz="1300" b="1" dirty="0">
              <a:solidFill>
                <a:srgbClr val="001322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7330933" y="5801201"/>
            <a:ext cx="580103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300" b="1" dirty="0" smtClean="0">
                <a:solidFill>
                  <a:srgbClr val="001322"/>
                </a:solidFill>
              </a:rPr>
              <a:t>2016</a:t>
            </a:r>
            <a:endParaRPr lang="en-US" sz="1300" b="1" dirty="0">
              <a:solidFill>
                <a:srgbClr val="001322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8358387" y="5801201"/>
            <a:ext cx="580103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300" b="1" dirty="0" smtClean="0">
                <a:solidFill>
                  <a:srgbClr val="001322"/>
                </a:solidFill>
              </a:rPr>
              <a:t>2017</a:t>
            </a:r>
            <a:endParaRPr lang="en-US" sz="1300" b="1" dirty="0">
              <a:solidFill>
                <a:srgbClr val="00132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What’s a SNP genotype worth?</a:t>
            </a:r>
            <a:endParaRPr lang="en-US" dirty="0"/>
          </a:p>
        </p:txBody>
      </p:sp>
      <p:grpSp>
        <p:nvGrpSpPr>
          <p:cNvPr id="3" name="Group 103"/>
          <p:cNvGrpSpPr>
            <a:grpSpLocks/>
          </p:cNvGrpSpPr>
          <p:nvPr/>
        </p:nvGrpSpPr>
        <p:grpSpPr bwMode="auto">
          <a:xfrm>
            <a:off x="2570071" y="2590892"/>
            <a:ext cx="3841750" cy="3678238"/>
            <a:chOff x="3527004" y="3005945"/>
            <a:chExt cx="3842750" cy="3679460"/>
          </a:xfrm>
        </p:grpSpPr>
        <p:pic>
          <p:nvPicPr>
            <p:cNvPr id="4" name="Picture 2" descr="http://www.ars.usda.gov/is/graphics/photos/k5176-3i.jp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3527004" y="3005945"/>
              <a:ext cx="727881" cy="4790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" name="Picture 2" descr="http://www.ars.usda.gov/is/graphics/photos/k5176-3i.jp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4300377" y="3005945"/>
              <a:ext cx="727881" cy="4790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" name="Picture 2" descr="http://www.ars.usda.gov/is/graphics/photos/k5176-3i.jp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5073750" y="3005945"/>
              <a:ext cx="727881" cy="4790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" name="Picture 2" descr="http://www.ars.usda.gov/is/graphics/photos/k5176-3i.jp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5847123" y="3005945"/>
              <a:ext cx="727881" cy="4790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8" name="Picture 2" descr="http://www.ars.usda.gov/is/graphics/photos/k5176-3i.jp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6641873" y="4609343"/>
              <a:ext cx="727881" cy="4790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" name="Picture 2" descr="http://www.ars.usda.gov/is/graphics/photos/k5176-3i.jp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5847123" y="6206345"/>
              <a:ext cx="727881" cy="4790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" name="Picture 2" descr="http://www.ars.usda.gov/is/graphics/photos/k5176-3i.jp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5847123" y="4094605"/>
              <a:ext cx="727881" cy="4790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1" name="Picture 2" descr="http://www.ars.usda.gov/is/graphics/photos/k5176-3i.jp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5847123" y="3561205"/>
              <a:ext cx="727881" cy="4790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2" name="Picture 2" descr="http://www.ars.usda.gov/is/graphics/photos/k5176-3i.jp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3527004" y="4072744"/>
              <a:ext cx="727881" cy="4790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3" name="Picture 2" descr="http://www.ars.usda.gov/is/graphics/photos/k5176-3i.jp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3527004" y="3561205"/>
              <a:ext cx="727881" cy="4790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4" name="Picture 2" descr="http://www.ars.usda.gov/is/graphics/photos/k5176-3i.jp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4300377" y="4072744"/>
              <a:ext cx="727881" cy="4790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5" name="Picture 2" descr="http://www.ars.usda.gov/is/graphics/photos/k5176-3i.jp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5073750" y="4072744"/>
              <a:ext cx="727881" cy="4790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6" name="Picture 2" descr="http://www.ars.usda.gov/is/graphics/photos/k5176-3i.jp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4300377" y="3561205"/>
              <a:ext cx="727881" cy="4790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7" name="Picture 2" descr="http://www.ars.usda.gov/is/graphics/photos/k5176-3i.jp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5073750" y="3561205"/>
              <a:ext cx="727881" cy="4790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8" name="Picture 2" descr="http://www.ars.usda.gov/is/graphics/photos/k5176-3i.jp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5847123" y="4628005"/>
              <a:ext cx="727881" cy="4790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9" name="Picture 2" descr="http://www.ars.usda.gov/is/graphics/photos/k5176-3i.jp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3527004" y="5139544"/>
              <a:ext cx="727881" cy="4790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0" name="Picture 2" descr="http://www.ars.usda.gov/is/graphics/photos/k5176-3i.jp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3527004" y="4628005"/>
              <a:ext cx="727881" cy="4790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1" name="Picture 2" descr="http://www.ars.usda.gov/is/graphics/photos/k5176-3i.jp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4300377" y="5139544"/>
              <a:ext cx="727881" cy="4790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2" name="Picture 2" descr="http://www.ars.usda.gov/is/graphics/photos/k5176-3i.jp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5073750" y="5139544"/>
              <a:ext cx="727881" cy="4790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3" name="Picture 2" descr="http://www.ars.usda.gov/is/graphics/photos/k5176-3i.jp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4300377" y="4628005"/>
              <a:ext cx="727881" cy="4790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4" name="Picture 2" descr="http://www.ars.usda.gov/is/graphics/photos/k5176-3i.jp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5073750" y="4628005"/>
              <a:ext cx="727881" cy="4790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5" name="Picture 2" descr="http://www.ars.usda.gov/is/graphics/photos/k5176-3i.jp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5847123" y="5694805"/>
              <a:ext cx="727881" cy="4790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6" name="Picture 2" descr="http://www.ars.usda.gov/is/graphics/photos/k5176-3i.jp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3527004" y="6206344"/>
              <a:ext cx="727881" cy="4790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7" name="Picture 2" descr="http://www.ars.usda.gov/is/graphics/photos/k5176-3i.jp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3527004" y="5694805"/>
              <a:ext cx="727881" cy="4790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8" name="Picture 2" descr="http://www.ars.usda.gov/is/graphics/photos/k5176-3i.jp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4300377" y="6206344"/>
              <a:ext cx="727881" cy="4790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9" name="Picture 2" descr="http://www.ars.usda.gov/is/graphics/photos/k5176-3i.jp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5073750" y="6206344"/>
              <a:ext cx="727881" cy="4790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0" name="Picture 2" descr="http://www.ars.usda.gov/is/graphics/photos/k5176-3i.jp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4300377" y="5694805"/>
              <a:ext cx="727881" cy="4790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1" name="Picture 2" descr="http://www.ars.usda.gov/is/graphics/photos/k5176-3i.jp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5073750" y="5694805"/>
              <a:ext cx="727881" cy="4790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2" name="Picture 2" descr="http://www.ars.usda.gov/is/graphics/photos/k5176-3i.jp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5847123" y="5161405"/>
              <a:ext cx="727881" cy="4790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3" name="Picture 2" descr="http://www.ars.usda.gov/is/graphics/photos/k5176-3i.jp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6641873" y="4054082"/>
              <a:ext cx="727881" cy="4790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4" name="Picture 2" descr="http://www.ars.usda.gov/is/graphics/photos/k5176-3i.jp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6641873" y="3542543"/>
              <a:ext cx="727881" cy="4790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5" name="Picture 2" descr="http://www.ars.usda.gov/is/graphics/photos/k5176-3i.jp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6641873" y="3009143"/>
              <a:ext cx="727881" cy="4790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6" name="Picture 2" descr="http://www.ars.usda.gov/is/graphics/photos/k5176-3i.jp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6641873" y="5654282"/>
              <a:ext cx="727881" cy="4790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7" name="Picture 2" descr="http://www.ars.usda.gov/is/graphics/photos/k5176-3i.jp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6641873" y="5142743"/>
              <a:ext cx="727881" cy="4790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38" name="Group 101"/>
          <p:cNvGrpSpPr>
            <a:grpSpLocks/>
          </p:cNvGrpSpPr>
          <p:nvPr/>
        </p:nvGrpSpPr>
        <p:grpSpPr bwMode="auto">
          <a:xfrm>
            <a:off x="302893" y="1371600"/>
            <a:ext cx="1893888" cy="4527550"/>
            <a:chOff x="905069" y="1905000"/>
            <a:chExt cx="1894115" cy="4527550"/>
          </a:xfrm>
        </p:grpSpPr>
        <p:pic>
          <p:nvPicPr>
            <p:cNvPr id="39" name="Picture 50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143000" y="1905000"/>
              <a:ext cx="1436688" cy="45275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0" name="Oval 100"/>
            <p:cNvSpPr>
              <a:spLocks noChangeArrowheads="1"/>
            </p:cNvSpPr>
            <p:nvPr/>
          </p:nvSpPr>
          <p:spPr bwMode="auto">
            <a:xfrm>
              <a:off x="905069" y="2034073"/>
              <a:ext cx="1894115" cy="513184"/>
            </a:xfrm>
            <a:prstGeom prst="ellipse">
              <a:avLst/>
            </a:prstGeom>
            <a:noFill/>
            <a:ln w="38100" algn="ctr">
              <a:solidFill>
                <a:srgbClr val="B00000"/>
              </a:solidFill>
              <a:round/>
              <a:headEnd/>
              <a:tailEnd/>
            </a:ln>
          </p:spPr>
          <p:txBody>
            <a:bodyPr/>
            <a:lstStyle/>
            <a:p>
              <a:pPr marL="342900" indent="-342900" defTabSz="914400">
                <a:lnSpc>
                  <a:spcPct val="80000"/>
                </a:lnSpc>
                <a:spcBef>
                  <a:spcPct val="20000"/>
                </a:spcBef>
                <a:buClr>
                  <a:schemeClr val="tx1"/>
                </a:buClr>
                <a:buSzPct val="75000"/>
                <a:buFont typeface="Wingdings" pitchFamily="2" charset="2"/>
                <a:buChar char="l"/>
              </a:pPr>
              <a:endParaRPr lang="en-US" sz="1600">
                <a:solidFill>
                  <a:schemeClr val="tx1"/>
                </a:solidFill>
              </a:endParaRPr>
            </a:p>
          </p:txBody>
        </p:sp>
      </p:grpSp>
      <p:sp>
        <p:nvSpPr>
          <p:cNvPr id="41" name="TextBox 40"/>
          <p:cNvSpPr txBox="1">
            <a:spLocks noChangeArrowheads="1"/>
          </p:cNvSpPr>
          <p:nvPr/>
        </p:nvSpPr>
        <p:spPr bwMode="auto">
          <a:xfrm>
            <a:off x="6477181" y="3075533"/>
            <a:ext cx="2324100" cy="20672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914400">
              <a:lnSpc>
                <a:spcPts val="2200"/>
              </a:lnSpc>
              <a:buClrTx/>
              <a:buSzTx/>
              <a:buFontTx/>
              <a:buNone/>
            </a:pPr>
            <a:r>
              <a:rPr lang="en-US" sz="2000" b="1" dirty="0"/>
              <a:t>For </a:t>
            </a:r>
            <a:r>
              <a:rPr lang="en-US" sz="2000" b="1" dirty="0" smtClean="0"/>
              <a:t>protein </a:t>
            </a:r>
            <a:r>
              <a:rPr lang="en-US" sz="2000" b="1" dirty="0"/>
              <a:t>yield</a:t>
            </a:r>
            <a:r>
              <a:rPr lang="en-US" sz="2000" b="1" dirty="0">
                <a:solidFill>
                  <a:srgbClr val="00503E"/>
                </a:solidFill>
              </a:rPr>
              <a:t> (</a:t>
            </a:r>
            <a:r>
              <a:rPr lang="en-US" sz="2000" b="1" dirty="0" smtClean="0">
                <a:solidFill>
                  <a:srgbClr val="00503E"/>
                </a:solidFill>
              </a:rPr>
              <a:t>h</a:t>
            </a:r>
            <a:r>
              <a:rPr lang="en-US" sz="2000" b="1" baseline="30000" dirty="0" smtClean="0">
                <a:solidFill>
                  <a:srgbClr val="00503E"/>
                </a:solidFill>
              </a:rPr>
              <a:t>2</a:t>
            </a:r>
            <a:r>
              <a:rPr lang="en-US" sz="2000" b="1" dirty="0" smtClean="0">
                <a:solidFill>
                  <a:srgbClr val="00503E"/>
                </a:solidFill>
                <a:latin typeface="Calibri"/>
              </a:rPr>
              <a:t> = </a:t>
            </a:r>
            <a:r>
              <a:rPr lang="en-US" sz="2000" b="1" dirty="0" smtClean="0">
                <a:solidFill>
                  <a:srgbClr val="00503E"/>
                </a:solidFill>
              </a:rPr>
              <a:t>0.30</a:t>
            </a:r>
            <a:r>
              <a:rPr lang="en-US" sz="2000" b="1" dirty="0">
                <a:solidFill>
                  <a:srgbClr val="00503E"/>
                </a:solidFill>
              </a:rPr>
              <a:t>)</a:t>
            </a:r>
            <a:r>
              <a:rPr lang="en-US" sz="2000" b="1" dirty="0"/>
              <a:t>, the SNP genotype provides information equivalent to an additional </a:t>
            </a:r>
            <a:r>
              <a:rPr lang="en-US" sz="2000" b="1" dirty="0">
                <a:solidFill>
                  <a:srgbClr val="B00000"/>
                </a:solidFill>
              </a:rPr>
              <a:t>34 </a:t>
            </a:r>
            <a:r>
              <a:rPr lang="en-US" sz="2000" b="1" dirty="0"/>
              <a:t>daughters</a:t>
            </a:r>
          </a:p>
        </p:txBody>
      </p:sp>
      <p:grpSp>
        <p:nvGrpSpPr>
          <p:cNvPr id="42" name="Group 112"/>
          <p:cNvGrpSpPr>
            <a:grpSpLocks/>
          </p:cNvGrpSpPr>
          <p:nvPr/>
        </p:nvGrpSpPr>
        <p:grpSpPr bwMode="auto">
          <a:xfrm>
            <a:off x="2170882" y="1447800"/>
            <a:ext cx="6751050" cy="929605"/>
            <a:chOff x="2340118" y="1981201"/>
            <a:chExt cx="6751347" cy="929950"/>
          </a:xfrm>
        </p:grpSpPr>
        <p:pic>
          <p:nvPicPr>
            <p:cNvPr id="43" name="Picture 2" descr="http://www.ars.usda.gov/is/graphics/photos/k5176-3i.jp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5063319" y="1981201"/>
              <a:ext cx="727881" cy="4790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4" name="Picture 2" descr="http://www.ars.usda.gov/is/graphics/photos/k5176-3i.jp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2743200" y="1981201"/>
              <a:ext cx="727881" cy="4790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5" name="Picture 2" descr="http://www.ars.usda.gov/is/graphics/photos/k5176-3i.jp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3516573" y="1981201"/>
              <a:ext cx="727881" cy="4790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6" name="Picture 2" descr="http://www.ars.usda.gov/is/graphics/photos/k5176-3i.jp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4289947" y="1981201"/>
              <a:ext cx="727881" cy="4790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7" name="Picture 2" descr="http://www.ars.usda.gov/is/graphics/photos/k5176-3i.jp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6629400" y="1999862"/>
              <a:ext cx="727881" cy="4790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8" name="Picture 2" descr="http://www.ars.usda.gov/is/graphics/photos/k5176-3i.jp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7406951" y="2001416"/>
              <a:ext cx="727881" cy="4790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9" name="Picture 2" descr="http://www.ars.usda.gov/is/graphics/photos/k5176-3i.jp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5858069" y="1984399"/>
              <a:ext cx="727881" cy="4790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50" name="TextBox 102"/>
            <p:cNvSpPr txBox="1">
              <a:spLocks noChangeArrowheads="1"/>
            </p:cNvSpPr>
            <p:nvPr/>
          </p:nvSpPr>
          <p:spPr bwMode="auto">
            <a:xfrm>
              <a:off x="2340118" y="2494288"/>
              <a:ext cx="6751347" cy="4002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en-US" sz="2000" b="1" dirty="0">
                  <a:latin typeface="Trebuchet MS" pitchFamily="34" charset="0"/>
                </a:rPr>
                <a:t>Pedigree is equivalent to information on </a:t>
              </a:r>
              <a:r>
                <a:rPr lang="en-US" sz="2000" b="1" dirty="0" smtClean="0">
                  <a:latin typeface="Trebuchet MS" pitchFamily="34" charset="0"/>
                </a:rPr>
                <a:t> </a:t>
              </a:r>
              <a:r>
                <a:rPr lang="en-US" sz="2000" dirty="0" smtClean="0">
                  <a:solidFill>
                    <a:srgbClr val="B00000"/>
                  </a:solidFill>
                  <a:latin typeface="Comic Sans MS"/>
                </a:rPr>
                <a:t>~</a:t>
              </a:r>
              <a:r>
                <a:rPr lang="en-US" sz="2000" b="1" dirty="0" smtClean="0">
                  <a:solidFill>
                    <a:srgbClr val="B00000"/>
                  </a:solidFill>
                  <a:latin typeface="Trebuchet MS" pitchFamily="34" charset="0"/>
                </a:rPr>
                <a:t>7</a:t>
              </a:r>
              <a:r>
                <a:rPr lang="en-US" sz="2000" b="1" dirty="0" smtClean="0">
                  <a:latin typeface="Trebuchet MS" pitchFamily="34" charset="0"/>
                </a:rPr>
                <a:t> </a:t>
              </a:r>
              <a:r>
                <a:rPr lang="en-US" sz="2000" b="1" dirty="0">
                  <a:latin typeface="Trebuchet MS" pitchFamily="34" charset="0"/>
                </a:rPr>
                <a:t>daughters </a:t>
              </a:r>
            </a:p>
          </p:txBody>
        </p:sp>
        <p:cxnSp>
          <p:nvCxnSpPr>
            <p:cNvPr id="51" name="Straight Connector 110"/>
            <p:cNvCxnSpPr>
              <a:cxnSpLocks noChangeShapeType="1"/>
            </p:cNvCxnSpPr>
            <p:nvPr/>
          </p:nvCxnSpPr>
          <p:spPr bwMode="auto">
            <a:xfrm>
              <a:off x="2450221" y="2911151"/>
              <a:ext cx="6492526" cy="0"/>
            </a:xfrm>
            <a:prstGeom prst="line">
              <a:avLst/>
            </a:prstGeom>
            <a:noFill/>
            <a:ln w="28575" algn="ctr">
              <a:solidFill>
                <a:srgbClr val="B00000"/>
              </a:solidFill>
              <a:round/>
              <a:headEnd/>
              <a:tailEnd/>
            </a:ln>
          </p:spPr>
        </p:cxn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What’s a SNP genotype worth?</a:t>
            </a:r>
            <a:endParaRPr lang="en-US" dirty="0"/>
          </a:p>
        </p:txBody>
      </p:sp>
      <p:grpSp>
        <p:nvGrpSpPr>
          <p:cNvPr id="38" name="Group 101"/>
          <p:cNvGrpSpPr>
            <a:grpSpLocks/>
          </p:cNvGrpSpPr>
          <p:nvPr/>
        </p:nvGrpSpPr>
        <p:grpSpPr bwMode="auto">
          <a:xfrm>
            <a:off x="302893" y="1371600"/>
            <a:ext cx="1893888" cy="4527550"/>
            <a:chOff x="905069" y="1905000"/>
            <a:chExt cx="1894115" cy="4527550"/>
          </a:xfrm>
        </p:grpSpPr>
        <p:pic>
          <p:nvPicPr>
            <p:cNvPr id="39" name="Picture 50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143000" y="1905000"/>
              <a:ext cx="1436688" cy="45275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0" name="Oval 100"/>
            <p:cNvSpPr>
              <a:spLocks noChangeArrowheads="1"/>
            </p:cNvSpPr>
            <p:nvPr/>
          </p:nvSpPr>
          <p:spPr bwMode="auto">
            <a:xfrm>
              <a:off x="905069" y="2034073"/>
              <a:ext cx="1894115" cy="513184"/>
            </a:xfrm>
            <a:prstGeom prst="ellipse">
              <a:avLst/>
            </a:prstGeom>
            <a:noFill/>
            <a:ln w="38100" algn="ctr">
              <a:solidFill>
                <a:srgbClr val="B00000"/>
              </a:solidFill>
              <a:round/>
              <a:headEnd/>
              <a:tailEnd/>
            </a:ln>
          </p:spPr>
          <p:txBody>
            <a:bodyPr/>
            <a:lstStyle/>
            <a:p>
              <a:pPr marL="342900" indent="-342900" defTabSz="914400">
                <a:lnSpc>
                  <a:spcPct val="80000"/>
                </a:lnSpc>
                <a:spcBef>
                  <a:spcPct val="20000"/>
                </a:spcBef>
                <a:buClr>
                  <a:schemeClr val="tx1"/>
                </a:buClr>
                <a:buSzPct val="75000"/>
                <a:buFont typeface="Wingdings" pitchFamily="2" charset="2"/>
                <a:buChar char="l"/>
              </a:pPr>
              <a:endParaRPr lang="en-US" sz="1600">
                <a:solidFill>
                  <a:schemeClr val="tx1"/>
                </a:solidFill>
              </a:endParaRPr>
            </a:p>
          </p:txBody>
        </p:sp>
      </p:grpSp>
      <p:sp>
        <p:nvSpPr>
          <p:cNvPr id="41" name="TextBox 40"/>
          <p:cNvSpPr txBox="1">
            <a:spLocks noChangeArrowheads="1"/>
          </p:cNvSpPr>
          <p:nvPr/>
        </p:nvSpPr>
        <p:spPr bwMode="auto">
          <a:xfrm>
            <a:off x="2388509" y="1259797"/>
            <a:ext cx="4835252" cy="6565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defTabSz="914400">
              <a:lnSpc>
                <a:spcPts val="2200"/>
              </a:lnSpc>
              <a:buClrTx/>
              <a:buSzTx/>
              <a:buFontTx/>
              <a:buNone/>
            </a:pPr>
            <a:r>
              <a:rPr lang="en-US" sz="2000" b="1" dirty="0" smtClean="0"/>
              <a:t>And for daughter pregnancy rate</a:t>
            </a:r>
            <a:r>
              <a:rPr lang="en-US" sz="2000" b="1" dirty="0" smtClean="0">
                <a:solidFill>
                  <a:srgbClr val="00503E"/>
                </a:solidFill>
              </a:rPr>
              <a:t> </a:t>
            </a:r>
            <a:r>
              <a:rPr lang="en-US" sz="2000" b="1" dirty="0">
                <a:solidFill>
                  <a:srgbClr val="00503E"/>
                </a:solidFill>
              </a:rPr>
              <a:t>(</a:t>
            </a:r>
            <a:r>
              <a:rPr lang="en-US" sz="2000" b="1" dirty="0" smtClean="0">
                <a:solidFill>
                  <a:srgbClr val="00503E"/>
                </a:solidFill>
              </a:rPr>
              <a:t>h</a:t>
            </a:r>
            <a:r>
              <a:rPr lang="en-US" sz="2000" b="1" baseline="30000" dirty="0" smtClean="0">
                <a:solidFill>
                  <a:srgbClr val="00503E"/>
                </a:solidFill>
              </a:rPr>
              <a:t>2</a:t>
            </a:r>
            <a:r>
              <a:rPr lang="en-US" sz="2000" b="1" dirty="0" smtClean="0">
                <a:solidFill>
                  <a:srgbClr val="00503E"/>
                </a:solidFill>
                <a:latin typeface="Calibri"/>
              </a:rPr>
              <a:t> = </a:t>
            </a:r>
            <a:r>
              <a:rPr lang="en-US" sz="2000" b="1" dirty="0" smtClean="0">
                <a:solidFill>
                  <a:srgbClr val="00503E"/>
                </a:solidFill>
              </a:rPr>
              <a:t>0.04)</a:t>
            </a:r>
            <a:r>
              <a:rPr lang="en-US" sz="2000" b="1" dirty="0" smtClean="0"/>
              <a:t>, SNP = </a:t>
            </a:r>
            <a:r>
              <a:rPr lang="en-US" sz="2000" b="1" dirty="0" smtClean="0">
                <a:solidFill>
                  <a:srgbClr val="B00000"/>
                </a:solidFill>
              </a:rPr>
              <a:t>131 </a:t>
            </a:r>
            <a:r>
              <a:rPr lang="en-US" sz="2000" b="1" dirty="0" smtClean="0"/>
              <a:t>daughters</a:t>
            </a:r>
            <a:endParaRPr lang="en-US" sz="2000" b="1" dirty="0"/>
          </a:p>
        </p:txBody>
      </p:sp>
      <p:grpSp>
        <p:nvGrpSpPr>
          <p:cNvPr id="222" name="Group 221"/>
          <p:cNvGrpSpPr/>
          <p:nvPr/>
        </p:nvGrpSpPr>
        <p:grpSpPr>
          <a:xfrm>
            <a:off x="2458868" y="2011460"/>
            <a:ext cx="6229988" cy="4296757"/>
            <a:chOff x="2328238" y="1920019"/>
            <a:chExt cx="6229988" cy="4296757"/>
          </a:xfrm>
        </p:grpSpPr>
        <p:grpSp>
          <p:nvGrpSpPr>
            <p:cNvPr id="53" name="Group 370"/>
            <p:cNvGrpSpPr>
              <a:grpSpLocks/>
            </p:cNvGrpSpPr>
            <p:nvPr/>
          </p:nvGrpSpPr>
          <p:grpSpPr bwMode="auto">
            <a:xfrm>
              <a:off x="8089131" y="1927430"/>
              <a:ext cx="469095" cy="3920065"/>
              <a:chOff x="1905000" y="676452"/>
              <a:chExt cx="685800" cy="5648148"/>
            </a:xfrm>
          </p:grpSpPr>
          <p:pic>
            <p:nvPicPr>
              <p:cNvPr id="196" name="Picture 2" descr="http://www.ars.usda.gov/is/graphics/photos/k5176-3i.jpg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1905000" y="676452"/>
                <a:ext cx="685800" cy="46654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97" name="Picture 2" descr="http://www.ars.usda.gov/is/graphics/photos/k5176-3i.jpg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1905000" y="1715388"/>
                <a:ext cx="685800" cy="46654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98" name="Picture 2" descr="http://www.ars.usda.gov/is/graphics/photos/k5176-3i.jpg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1905000" y="1200504"/>
                <a:ext cx="685800" cy="46654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99" name="Picture 2" descr="http://www.ars.usda.gov/is/graphics/photos/k5176-3i.jpg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1905000" y="2724504"/>
                <a:ext cx="685800" cy="46654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00" name="Picture 2" descr="http://www.ars.usda.gov/is/graphics/photos/k5176-3i.jpg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1905000" y="2200452"/>
                <a:ext cx="685800" cy="46654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01" name="Picture 2" descr="http://www.ars.usda.gov/is/graphics/photos/k5176-3i.jpg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1905000" y="3791304"/>
                <a:ext cx="685800" cy="46654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02" name="Picture 2" descr="http://www.ars.usda.gov/is/graphics/photos/k5176-3i.jpg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1905000" y="3257904"/>
                <a:ext cx="685800" cy="46654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03" name="Picture 2" descr="http://www.ars.usda.gov/is/graphics/photos/k5176-3i.jpg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1905000" y="4324704"/>
                <a:ext cx="685800" cy="46654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04" name="Picture 2" descr="http://www.ars.usda.gov/is/graphics/photos/k5176-3i.jpg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1905000" y="5351665"/>
                <a:ext cx="685800" cy="46654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05" name="Picture 2" descr="http://www.ars.usda.gov/is/graphics/photos/k5176-3i.jpg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1905000" y="4858104"/>
                <a:ext cx="685800" cy="46654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06" name="Picture 2" descr="http://www.ars.usda.gov/is/graphics/photos/k5176-3i.jpg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1905000" y="5858052"/>
                <a:ext cx="685800" cy="46654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grpSp>
          <p:nvGrpSpPr>
            <p:cNvPr id="54" name="Group 371"/>
            <p:cNvGrpSpPr>
              <a:grpSpLocks/>
            </p:cNvGrpSpPr>
            <p:nvPr/>
          </p:nvGrpSpPr>
          <p:grpSpPr bwMode="auto">
            <a:xfrm>
              <a:off x="2842051" y="1926507"/>
              <a:ext cx="469095" cy="4290269"/>
              <a:chOff x="1905000" y="676452"/>
              <a:chExt cx="685800" cy="6181548"/>
            </a:xfrm>
          </p:grpSpPr>
          <p:pic>
            <p:nvPicPr>
              <p:cNvPr id="184" name="Picture 2" descr="http://www.ars.usda.gov/is/graphics/photos/k5176-3i.jpg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1905000" y="676452"/>
                <a:ext cx="685800" cy="46654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85" name="Picture 2" descr="http://www.ars.usda.gov/is/graphics/photos/k5176-3i.jpg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1905000" y="1715388"/>
                <a:ext cx="685800" cy="46654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86" name="Picture 2" descr="http://www.ars.usda.gov/is/graphics/photos/k5176-3i.jpg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1905000" y="1200504"/>
                <a:ext cx="685800" cy="46654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87" name="Picture 2" descr="http://www.ars.usda.gov/is/graphics/photos/k5176-3i.jpg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1905000" y="2724504"/>
                <a:ext cx="685800" cy="46654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88" name="Picture 2" descr="http://www.ars.usda.gov/is/graphics/photos/k5176-3i.jpg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1905000" y="2200452"/>
                <a:ext cx="685800" cy="46654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89" name="Picture 2" descr="http://www.ars.usda.gov/is/graphics/photos/k5176-3i.jpg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1905000" y="3791304"/>
                <a:ext cx="685800" cy="46654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90" name="Picture 2" descr="http://www.ars.usda.gov/is/graphics/photos/k5176-3i.jpg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1905000" y="3257904"/>
                <a:ext cx="685800" cy="46654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91" name="Picture 2" descr="http://www.ars.usda.gov/is/graphics/photos/k5176-3i.jpg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1905000" y="4324704"/>
                <a:ext cx="685800" cy="46654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92" name="Picture 2" descr="http://www.ars.usda.gov/is/graphics/photos/k5176-3i.jpg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1905000" y="5351665"/>
                <a:ext cx="685800" cy="46654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93" name="Picture 2" descr="http://www.ars.usda.gov/is/graphics/photos/k5176-3i.jpg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1905000" y="4858104"/>
                <a:ext cx="685800" cy="46654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94" name="Picture 2" descr="http://www.ars.usda.gov/is/graphics/photos/k5176-3i.jpg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1905000" y="5858052"/>
                <a:ext cx="685800" cy="46654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95" name="Picture 2" descr="http://www.ars.usda.gov/is/graphics/photos/k5176-3i.jpg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1905000" y="6391452"/>
                <a:ext cx="685800" cy="46654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grpSp>
          <p:nvGrpSpPr>
            <p:cNvPr id="56" name="Group 397"/>
            <p:cNvGrpSpPr>
              <a:grpSpLocks/>
            </p:cNvGrpSpPr>
            <p:nvPr/>
          </p:nvGrpSpPr>
          <p:grpSpPr bwMode="auto">
            <a:xfrm>
              <a:off x="7532994" y="1920019"/>
              <a:ext cx="469095" cy="4290269"/>
              <a:chOff x="1905000" y="676452"/>
              <a:chExt cx="685800" cy="6181548"/>
            </a:xfrm>
          </p:grpSpPr>
          <p:pic>
            <p:nvPicPr>
              <p:cNvPr id="161" name="Picture 2" descr="http://www.ars.usda.gov/is/graphics/photos/k5176-3i.jpg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1905000" y="676452"/>
                <a:ext cx="685800" cy="46654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62" name="Picture 2" descr="http://www.ars.usda.gov/is/graphics/photos/k5176-3i.jpg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1905000" y="1715388"/>
                <a:ext cx="685800" cy="46654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63" name="Picture 2" descr="http://www.ars.usda.gov/is/graphics/photos/k5176-3i.jpg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1905000" y="1200504"/>
                <a:ext cx="685800" cy="46654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64" name="Picture 2" descr="http://www.ars.usda.gov/is/graphics/photos/k5176-3i.jpg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1905000" y="2724504"/>
                <a:ext cx="685800" cy="46654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65" name="Picture 2" descr="http://www.ars.usda.gov/is/graphics/photos/k5176-3i.jpg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1905000" y="2200452"/>
                <a:ext cx="685800" cy="46654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66" name="Picture 2" descr="http://www.ars.usda.gov/is/graphics/photos/k5176-3i.jpg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1905000" y="3791304"/>
                <a:ext cx="685800" cy="46654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67" name="Picture 2" descr="http://www.ars.usda.gov/is/graphics/photos/k5176-3i.jpg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1905000" y="3257904"/>
                <a:ext cx="685800" cy="46654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68" name="Picture 2" descr="http://www.ars.usda.gov/is/graphics/photos/k5176-3i.jpg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1905000" y="4324704"/>
                <a:ext cx="685800" cy="46654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69" name="Picture 2" descr="http://www.ars.usda.gov/is/graphics/photos/k5176-3i.jpg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1905000" y="5351665"/>
                <a:ext cx="685800" cy="46654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70" name="Picture 2" descr="http://www.ars.usda.gov/is/graphics/photos/k5176-3i.jpg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1905000" y="4858104"/>
                <a:ext cx="685800" cy="46654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71" name="Picture 2" descr="http://www.ars.usda.gov/is/graphics/photos/k5176-3i.jpg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1905000" y="5858052"/>
                <a:ext cx="685800" cy="46654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72" name="Picture 2" descr="http://www.ars.usda.gov/is/graphics/photos/k5176-3i.jpg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1905000" y="6391452"/>
                <a:ext cx="685800" cy="46654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grpSp>
          <p:nvGrpSpPr>
            <p:cNvPr id="57" name="Group 410"/>
            <p:cNvGrpSpPr>
              <a:grpSpLocks/>
            </p:cNvGrpSpPr>
            <p:nvPr/>
          </p:nvGrpSpPr>
          <p:grpSpPr bwMode="auto">
            <a:xfrm>
              <a:off x="7011778" y="1920019"/>
              <a:ext cx="469095" cy="4290269"/>
              <a:chOff x="1905000" y="676452"/>
              <a:chExt cx="685800" cy="6181548"/>
            </a:xfrm>
          </p:grpSpPr>
          <p:pic>
            <p:nvPicPr>
              <p:cNvPr id="149" name="Picture 2" descr="http://www.ars.usda.gov/is/graphics/photos/k5176-3i.jpg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1905000" y="676452"/>
                <a:ext cx="685800" cy="46654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50" name="Picture 2" descr="http://www.ars.usda.gov/is/graphics/photos/k5176-3i.jpg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1905000" y="1715388"/>
                <a:ext cx="685800" cy="46654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51" name="Picture 2" descr="http://www.ars.usda.gov/is/graphics/photos/k5176-3i.jpg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1905000" y="1200504"/>
                <a:ext cx="685800" cy="46654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52" name="Picture 2" descr="http://www.ars.usda.gov/is/graphics/photos/k5176-3i.jpg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1905000" y="2724504"/>
                <a:ext cx="685800" cy="46654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53" name="Picture 2" descr="http://www.ars.usda.gov/is/graphics/photos/k5176-3i.jpg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1905000" y="2200452"/>
                <a:ext cx="685800" cy="46654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54" name="Picture 2" descr="http://www.ars.usda.gov/is/graphics/photos/k5176-3i.jpg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1905000" y="3791304"/>
                <a:ext cx="685800" cy="46654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55" name="Picture 2" descr="http://www.ars.usda.gov/is/graphics/photos/k5176-3i.jpg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1905000" y="3257904"/>
                <a:ext cx="685800" cy="46654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56" name="Picture 2" descr="http://www.ars.usda.gov/is/graphics/photos/k5176-3i.jpg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1905000" y="4324704"/>
                <a:ext cx="685800" cy="46654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57" name="Picture 2" descr="http://www.ars.usda.gov/is/graphics/photos/k5176-3i.jpg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1905000" y="5351665"/>
                <a:ext cx="685800" cy="46654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58" name="Picture 2" descr="http://www.ars.usda.gov/is/graphics/photos/k5176-3i.jpg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1905000" y="4858104"/>
                <a:ext cx="685800" cy="46654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59" name="Picture 2" descr="http://www.ars.usda.gov/is/graphics/photos/k5176-3i.jpg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1905000" y="5858052"/>
                <a:ext cx="685800" cy="46654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60" name="Picture 2" descr="http://www.ars.usda.gov/is/graphics/photos/k5176-3i.jpg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1905000" y="6391452"/>
                <a:ext cx="685800" cy="46654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grpSp>
          <p:nvGrpSpPr>
            <p:cNvPr id="58" name="Group 423"/>
            <p:cNvGrpSpPr>
              <a:grpSpLocks/>
            </p:cNvGrpSpPr>
            <p:nvPr/>
          </p:nvGrpSpPr>
          <p:grpSpPr bwMode="auto">
            <a:xfrm>
              <a:off x="3363267" y="1926507"/>
              <a:ext cx="469095" cy="4290269"/>
              <a:chOff x="1905000" y="676452"/>
              <a:chExt cx="685800" cy="6181548"/>
            </a:xfrm>
          </p:grpSpPr>
          <p:pic>
            <p:nvPicPr>
              <p:cNvPr id="137" name="Picture 2" descr="http://www.ars.usda.gov/is/graphics/photos/k5176-3i.jpg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1905000" y="676452"/>
                <a:ext cx="685800" cy="46654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38" name="Picture 2" descr="http://www.ars.usda.gov/is/graphics/photos/k5176-3i.jpg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1905000" y="1715388"/>
                <a:ext cx="685800" cy="46654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39" name="Picture 2" descr="http://www.ars.usda.gov/is/graphics/photos/k5176-3i.jpg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1905000" y="1200504"/>
                <a:ext cx="685800" cy="46654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40" name="Picture 2" descr="http://www.ars.usda.gov/is/graphics/photos/k5176-3i.jpg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1905000" y="2724504"/>
                <a:ext cx="685800" cy="46654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41" name="Picture 2" descr="http://www.ars.usda.gov/is/graphics/photos/k5176-3i.jpg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1905000" y="2200452"/>
                <a:ext cx="685800" cy="46654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42" name="Picture 2" descr="http://www.ars.usda.gov/is/graphics/photos/k5176-3i.jpg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1905000" y="3791304"/>
                <a:ext cx="685800" cy="46654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43" name="Picture 2" descr="http://www.ars.usda.gov/is/graphics/photos/k5176-3i.jpg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1905000" y="3257904"/>
                <a:ext cx="685800" cy="46654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44" name="Picture 2" descr="http://www.ars.usda.gov/is/graphics/photos/k5176-3i.jpg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1905000" y="4324704"/>
                <a:ext cx="685800" cy="46654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45" name="Picture 2" descr="http://www.ars.usda.gov/is/graphics/photos/k5176-3i.jpg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1905000" y="5351665"/>
                <a:ext cx="685800" cy="46654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46" name="Picture 2" descr="http://www.ars.usda.gov/is/graphics/photos/k5176-3i.jpg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1905000" y="4858104"/>
                <a:ext cx="685800" cy="46654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47" name="Picture 2" descr="http://www.ars.usda.gov/is/graphics/photos/k5176-3i.jpg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1905000" y="5858052"/>
                <a:ext cx="685800" cy="46654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48" name="Picture 2" descr="http://www.ars.usda.gov/is/graphics/photos/k5176-3i.jpg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1905000" y="6391452"/>
                <a:ext cx="685800" cy="46654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grpSp>
          <p:nvGrpSpPr>
            <p:cNvPr id="59" name="Group 436"/>
            <p:cNvGrpSpPr>
              <a:grpSpLocks/>
            </p:cNvGrpSpPr>
            <p:nvPr/>
          </p:nvGrpSpPr>
          <p:grpSpPr bwMode="auto">
            <a:xfrm>
              <a:off x="3884482" y="1926507"/>
              <a:ext cx="469095" cy="4290269"/>
              <a:chOff x="1905000" y="676452"/>
              <a:chExt cx="685800" cy="6181548"/>
            </a:xfrm>
          </p:grpSpPr>
          <p:pic>
            <p:nvPicPr>
              <p:cNvPr id="125" name="Picture 2" descr="http://www.ars.usda.gov/is/graphics/photos/k5176-3i.jpg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1905000" y="676452"/>
                <a:ext cx="685800" cy="46654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26" name="Picture 2" descr="http://www.ars.usda.gov/is/graphics/photos/k5176-3i.jpg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1905000" y="1715388"/>
                <a:ext cx="685800" cy="46654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27" name="Picture 2" descr="http://www.ars.usda.gov/is/graphics/photos/k5176-3i.jpg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1905000" y="1200504"/>
                <a:ext cx="685800" cy="46654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28" name="Picture 2" descr="http://www.ars.usda.gov/is/graphics/photos/k5176-3i.jpg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1905000" y="2724504"/>
                <a:ext cx="685800" cy="46654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29" name="Picture 2" descr="http://www.ars.usda.gov/is/graphics/photos/k5176-3i.jpg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1905000" y="2200452"/>
                <a:ext cx="685800" cy="46654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30" name="Picture 2" descr="http://www.ars.usda.gov/is/graphics/photos/k5176-3i.jpg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1905000" y="3791304"/>
                <a:ext cx="685800" cy="46654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31" name="Picture 2" descr="http://www.ars.usda.gov/is/graphics/photos/k5176-3i.jpg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1905000" y="3257904"/>
                <a:ext cx="685800" cy="46654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32" name="Picture 2" descr="http://www.ars.usda.gov/is/graphics/photos/k5176-3i.jpg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1905000" y="4324704"/>
                <a:ext cx="685800" cy="46654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33" name="Picture 2" descr="http://www.ars.usda.gov/is/graphics/photos/k5176-3i.jpg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1905000" y="5351665"/>
                <a:ext cx="685800" cy="46654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34" name="Picture 2" descr="http://www.ars.usda.gov/is/graphics/photos/k5176-3i.jpg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1905000" y="4858104"/>
                <a:ext cx="685800" cy="46654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35" name="Picture 2" descr="http://www.ars.usda.gov/is/graphics/photos/k5176-3i.jpg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1905000" y="5858052"/>
                <a:ext cx="685800" cy="46654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36" name="Picture 2" descr="http://www.ars.usda.gov/is/graphics/photos/k5176-3i.jpg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1905000" y="6391452"/>
                <a:ext cx="685800" cy="46654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grpSp>
          <p:nvGrpSpPr>
            <p:cNvPr id="60" name="Group 449"/>
            <p:cNvGrpSpPr>
              <a:grpSpLocks/>
            </p:cNvGrpSpPr>
            <p:nvPr/>
          </p:nvGrpSpPr>
          <p:grpSpPr bwMode="auto">
            <a:xfrm>
              <a:off x="4405699" y="1926507"/>
              <a:ext cx="469095" cy="4290269"/>
              <a:chOff x="1905000" y="676452"/>
              <a:chExt cx="685800" cy="6181548"/>
            </a:xfrm>
          </p:grpSpPr>
          <p:pic>
            <p:nvPicPr>
              <p:cNvPr id="113" name="Picture 2" descr="http://www.ars.usda.gov/is/graphics/photos/k5176-3i.jpg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1905000" y="676452"/>
                <a:ext cx="685800" cy="46654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14" name="Picture 2" descr="http://www.ars.usda.gov/is/graphics/photos/k5176-3i.jpg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1905000" y="1715388"/>
                <a:ext cx="685800" cy="46654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15" name="Picture 2" descr="http://www.ars.usda.gov/is/graphics/photos/k5176-3i.jpg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1905000" y="1200504"/>
                <a:ext cx="685800" cy="46654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16" name="Picture 2" descr="http://www.ars.usda.gov/is/graphics/photos/k5176-3i.jpg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1905000" y="2724504"/>
                <a:ext cx="685800" cy="46654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17" name="Picture 2" descr="http://www.ars.usda.gov/is/graphics/photos/k5176-3i.jpg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1905000" y="2200452"/>
                <a:ext cx="685800" cy="46654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18" name="Picture 2" descr="http://www.ars.usda.gov/is/graphics/photos/k5176-3i.jpg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1905000" y="3791304"/>
                <a:ext cx="685800" cy="46654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19" name="Picture 2" descr="http://www.ars.usda.gov/is/graphics/photos/k5176-3i.jpg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1905000" y="3257904"/>
                <a:ext cx="685800" cy="46654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20" name="Picture 2" descr="http://www.ars.usda.gov/is/graphics/photos/k5176-3i.jpg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1905000" y="4324704"/>
                <a:ext cx="685800" cy="46654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21" name="Picture 2" descr="http://www.ars.usda.gov/is/graphics/photos/k5176-3i.jpg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1905000" y="5351665"/>
                <a:ext cx="685800" cy="46654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22" name="Picture 2" descr="http://www.ars.usda.gov/is/graphics/photos/k5176-3i.jpg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1905000" y="4858104"/>
                <a:ext cx="685800" cy="46654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23" name="Picture 2" descr="http://www.ars.usda.gov/is/graphics/photos/k5176-3i.jpg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1905000" y="5858052"/>
                <a:ext cx="685800" cy="46654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24" name="Picture 2" descr="http://www.ars.usda.gov/is/graphics/photos/k5176-3i.jpg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1905000" y="6391452"/>
                <a:ext cx="685800" cy="46654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grpSp>
          <p:nvGrpSpPr>
            <p:cNvPr id="61" name="Group 462"/>
            <p:cNvGrpSpPr>
              <a:grpSpLocks/>
            </p:cNvGrpSpPr>
            <p:nvPr/>
          </p:nvGrpSpPr>
          <p:grpSpPr bwMode="auto">
            <a:xfrm>
              <a:off x="4926915" y="1920019"/>
              <a:ext cx="469095" cy="4290269"/>
              <a:chOff x="1905000" y="676452"/>
              <a:chExt cx="685800" cy="6181548"/>
            </a:xfrm>
          </p:grpSpPr>
          <p:pic>
            <p:nvPicPr>
              <p:cNvPr id="101" name="Picture 2" descr="http://www.ars.usda.gov/is/graphics/photos/k5176-3i.jpg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1905000" y="676452"/>
                <a:ext cx="685800" cy="46654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02" name="Picture 2" descr="http://www.ars.usda.gov/is/graphics/photos/k5176-3i.jpg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1905000" y="1715388"/>
                <a:ext cx="685800" cy="46654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03" name="Picture 2" descr="http://www.ars.usda.gov/is/graphics/photos/k5176-3i.jpg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1905000" y="1200504"/>
                <a:ext cx="685800" cy="46654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04" name="Picture 2" descr="http://www.ars.usda.gov/is/graphics/photos/k5176-3i.jpg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1905000" y="2724504"/>
                <a:ext cx="685800" cy="46654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05" name="Picture 2" descr="http://www.ars.usda.gov/is/graphics/photos/k5176-3i.jpg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1905000" y="2200452"/>
                <a:ext cx="685800" cy="46654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06" name="Picture 2" descr="http://www.ars.usda.gov/is/graphics/photos/k5176-3i.jpg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1905000" y="3791304"/>
                <a:ext cx="685800" cy="46654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07" name="Picture 2" descr="http://www.ars.usda.gov/is/graphics/photos/k5176-3i.jpg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1905000" y="3257904"/>
                <a:ext cx="685800" cy="46654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08" name="Picture 2" descr="http://www.ars.usda.gov/is/graphics/photos/k5176-3i.jpg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1905000" y="4324704"/>
                <a:ext cx="685800" cy="46654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09" name="Picture 2" descr="http://www.ars.usda.gov/is/graphics/photos/k5176-3i.jpg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1905000" y="5351665"/>
                <a:ext cx="685800" cy="46654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10" name="Picture 2" descr="http://www.ars.usda.gov/is/graphics/photos/k5176-3i.jpg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1905000" y="4858104"/>
                <a:ext cx="685800" cy="46654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11" name="Picture 2" descr="http://www.ars.usda.gov/is/graphics/photos/k5176-3i.jpg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1905000" y="5858052"/>
                <a:ext cx="685800" cy="46654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12" name="Picture 2" descr="http://www.ars.usda.gov/is/graphics/photos/k5176-3i.jpg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1905000" y="6391452"/>
                <a:ext cx="685800" cy="46654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grpSp>
          <p:nvGrpSpPr>
            <p:cNvPr id="62" name="Group 475"/>
            <p:cNvGrpSpPr>
              <a:grpSpLocks/>
            </p:cNvGrpSpPr>
            <p:nvPr/>
          </p:nvGrpSpPr>
          <p:grpSpPr bwMode="auto">
            <a:xfrm>
              <a:off x="5448131" y="1926507"/>
              <a:ext cx="469095" cy="4290269"/>
              <a:chOff x="1905000" y="676452"/>
              <a:chExt cx="685800" cy="6181548"/>
            </a:xfrm>
          </p:grpSpPr>
          <p:pic>
            <p:nvPicPr>
              <p:cNvPr id="89" name="Picture 2" descr="http://www.ars.usda.gov/is/graphics/photos/k5176-3i.jpg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1905000" y="676452"/>
                <a:ext cx="685800" cy="46654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90" name="Picture 2" descr="http://www.ars.usda.gov/is/graphics/photos/k5176-3i.jpg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1905000" y="1715388"/>
                <a:ext cx="685800" cy="46654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91" name="Picture 2" descr="http://www.ars.usda.gov/is/graphics/photos/k5176-3i.jpg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1905000" y="1200504"/>
                <a:ext cx="685800" cy="46654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92" name="Picture 2" descr="http://www.ars.usda.gov/is/graphics/photos/k5176-3i.jpg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1905000" y="2724504"/>
                <a:ext cx="685800" cy="46654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93" name="Picture 2" descr="http://www.ars.usda.gov/is/graphics/photos/k5176-3i.jpg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1905000" y="2200452"/>
                <a:ext cx="685800" cy="46654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94" name="Picture 2" descr="http://www.ars.usda.gov/is/graphics/photos/k5176-3i.jpg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1905000" y="3791304"/>
                <a:ext cx="685800" cy="46654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95" name="Picture 2" descr="http://www.ars.usda.gov/is/graphics/photos/k5176-3i.jpg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1905000" y="3257904"/>
                <a:ext cx="685800" cy="46654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96" name="Picture 2" descr="http://www.ars.usda.gov/is/graphics/photos/k5176-3i.jpg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1905000" y="4324704"/>
                <a:ext cx="685800" cy="46654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97" name="Picture 2" descr="http://www.ars.usda.gov/is/graphics/photos/k5176-3i.jpg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1905000" y="5351665"/>
                <a:ext cx="685800" cy="46654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98" name="Picture 2" descr="http://www.ars.usda.gov/is/graphics/photos/k5176-3i.jpg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1905000" y="4858104"/>
                <a:ext cx="685800" cy="46654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99" name="Picture 2" descr="http://www.ars.usda.gov/is/graphics/photos/k5176-3i.jpg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1905000" y="5858052"/>
                <a:ext cx="685800" cy="46654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00" name="Picture 2" descr="http://www.ars.usda.gov/is/graphics/photos/k5176-3i.jpg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1905000" y="6391452"/>
                <a:ext cx="685800" cy="46654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grpSp>
          <p:nvGrpSpPr>
            <p:cNvPr id="63" name="Group 488"/>
            <p:cNvGrpSpPr>
              <a:grpSpLocks/>
            </p:cNvGrpSpPr>
            <p:nvPr/>
          </p:nvGrpSpPr>
          <p:grpSpPr bwMode="auto">
            <a:xfrm>
              <a:off x="5969346" y="1920019"/>
              <a:ext cx="469095" cy="4290269"/>
              <a:chOff x="1905000" y="676452"/>
              <a:chExt cx="685800" cy="6181548"/>
            </a:xfrm>
          </p:grpSpPr>
          <p:pic>
            <p:nvPicPr>
              <p:cNvPr id="77" name="Picture 2" descr="http://www.ars.usda.gov/is/graphics/photos/k5176-3i.jpg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1905000" y="676452"/>
                <a:ext cx="685800" cy="46654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78" name="Picture 2" descr="http://www.ars.usda.gov/is/graphics/photos/k5176-3i.jpg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1905000" y="1715388"/>
                <a:ext cx="685800" cy="46654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79" name="Picture 2" descr="http://www.ars.usda.gov/is/graphics/photos/k5176-3i.jpg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1905000" y="1200504"/>
                <a:ext cx="685800" cy="46654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80" name="Picture 2" descr="http://www.ars.usda.gov/is/graphics/photos/k5176-3i.jpg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1905000" y="2724504"/>
                <a:ext cx="685800" cy="46654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81" name="Picture 2" descr="http://www.ars.usda.gov/is/graphics/photos/k5176-3i.jpg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1905000" y="2200452"/>
                <a:ext cx="685800" cy="46654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82" name="Picture 2" descr="http://www.ars.usda.gov/is/graphics/photos/k5176-3i.jpg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1905000" y="3791304"/>
                <a:ext cx="685800" cy="46654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83" name="Picture 2" descr="http://www.ars.usda.gov/is/graphics/photos/k5176-3i.jpg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1905000" y="3257904"/>
                <a:ext cx="685800" cy="46654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84" name="Picture 2" descr="http://www.ars.usda.gov/is/graphics/photos/k5176-3i.jpg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1905000" y="4324704"/>
                <a:ext cx="685800" cy="46654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85" name="Picture 2" descr="http://www.ars.usda.gov/is/graphics/photos/k5176-3i.jpg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1905000" y="5351665"/>
                <a:ext cx="685800" cy="46654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86" name="Picture 2" descr="http://www.ars.usda.gov/is/graphics/photos/k5176-3i.jpg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1905000" y="4858104"/>
                <a:ext cx="685800" cy="46654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87" name="Picture 2" descr="http://www.ars.usda.gov/is/graphics/photos/k5176-3i.jpg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1905000" y="5858052"/>
                <a:ext cx="685800" cy="46654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88" name="Picture 2" descr="http://www.ars.usda.gov/is/graphics/photos/k5176-3i.jpg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1905000" y="6391452"/>
                <a:ext cx="685800" cy="46654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grpSp>
          <p:nvGrpSpPr>
            <p:cNvPr id="64" name="Group 501"/>
            <p:cNvGrpSpPr>
              <a:grpSpLocks/>
            </p:cNvGrpSpPr>
            <p:nvPr/>
          </p:nvGrpSpPr>
          <p:grpSpPr bwMode="auto">
            <a:xfrm>
              <a:off x="6490562" y="1926507"/>
              <a:ext cx="469095" cy="4290269"/>
              <a:chOff x="1905000" y="676452"/>
              <a:chExt cx="685800" cy="6181548"/>
            </a:xfrm>
          </p:grpSpPr>
          <p:pic>
            <p:nvPicPr>
              <p:cNvPr id="65" name="Picture 2" descr="http://www.ars.usda.gov/is/graphics/photos/k5176-3i.jpg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1905000" y="676452"/>
                <a:ext cx="685800" cy="46654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66" name="Picture 2" descr="http://www.ars.usda.gov/is/graphics/photos/k5176-3i.jpg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1905000" y="1715388"/>
                <a:ext cx="685800" cy="46654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67" name="Picture 2" descr="http://www.ars.usda.gov/is/graphics/photos/k5176-3i.jpg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1905000" y="1200504"/>
                <a:ext cx="685800" cy="46654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68" name="Picture 2" descr="http://www.ars.usda.gov/is/graphics/photos/k5176-3i.jpg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1905000" y="2724504"/>
                <a:ext cx="685800" cy="46654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69" name="Picture 2" descr="http://www.ars.usda.gov/is/graphics/photos/k5176-3i.jpg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1905000" y="2200452"/>
                <a:ext cx="685800" cy="46654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70" name="Picture 2" descr="http://www.ars.usda.gov/is/graphics/photos/k5176-3i.jpg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1905000" y="3791304"/>
                <a:ext cx="685800" cy="46654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71" name="Picture 2" descr="http://www.ars.usda.gov/is/graphics/photos/k5176-3i.jpg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1905000" y="3257904"/>
                <a:ext cx="685800" cy="46654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72" name="Picture 2" descr="http://www.ars.usda.gov/is/graphics/photos/k5176-3i.jpg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1905000" y="4324704"/>
                <a:ext cx="685800" cy="46654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73" name="Picture 2" descr="http://www.ars.usda.gov/is/graphics/photos/k5176-3i.jpg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1905000" y="5351665"/>
                <a:ext cx="685800" cy="46654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74" name="Picture 2" descr="http://www.ars.usda.gov/is/graphics/photos/k5176-3i.jpg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1905000" y="4858104"/>
                <a:ext cx="685800" cy="46654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75" name="Picture 2" descr="http://www.ars.usda.gov/is/graphics/photos/k5176-3i.jpg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1905000" y="5858052"/>
                <a:ext cx="685800" cy="46654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76" name="Picture 2" descr="http://www.ars.usda.gov/is/graphics/photos/k5176-3i.jpg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1905000" y="6391452"/>
                <a:ext cx="685800" cy="46654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grpSp>
          <p:nvGrpSpPr>
            <p:cNvPr id="209" name="Group 371"/>
            <p:cNvGrpSpPr>
              <a:grpSpLocks/>
            </p:cNvGrpSpPr>
            <p:nvPr/>
          </p:nvGrpSpPr>
          <p:grpSpPr bwMode="auto">
            <a:xfrm>
              <a:off x="2328238" y="1926507"/>
              <a:ext cx="469095" cy="4290269"/>
              <a:chOff x="1905000" y="676452"/>
              <a:chExt cx="685800" cy="6181548"/>
            </a:xfrm>
          </p:grpSpPr>
          <p:pic>
            <p:nvPicPr>
              <p:cNvPr id="210" name="Picture 2" descr="http://www.ars.usda.gov/is/graphics/photos/k5176-3i.jpg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1905000" y="676452"/>
                <a:ext cx="685800" cy="46654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11" name="Picture 2" descr="http://www.ars.usda.gov/is/graphics/photos/k5176-3i.jpg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1905000" y="1715388"/>
                <a:ext cx="685800" cy="46654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12" name="Picture 2" descr="http://www.ars.usda.gov/is/graphics/photos/k5176-3i.jpg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1905000" y="1200504"/>
                <a:ext cx="685800" cy="46654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13" name="Picture 2" descr="http://www.ars.usda.gov/is/graphics/photos/k5176-3i.jpg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1905000" y="2724504"/>
                <a:ext cx="685800" cy="46654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14" name="Picture 2" descr="http://www.ars.usda.gov/is/graphics/photos/k5176-3i.jpg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1905000" y="2200452"/>
                <a:ext cx="685800" cy="46654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15" name="Picture 2" descr="http://www.ars.usda.gov/is/graphics/photos/k5176-3i.jpg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1905000" y="3791304"/>
                <a:ext cx="685800" cy="46654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16" name="Picture 2" descr="http://www.ars.usda.gov/is/graphics/photos/k5176-3i.jpg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1905000" y="3257904"/>
                <a:ext cx="685800" cy="46654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17" name="Picture 2" descr="http://www.ars.usda.gov/is/graphics/photos/k5176-3i.jpg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1905000" y="4324704"/>
                <a:ext cx="685800" cy="46654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18" name="Picture 2" descr="http://www.ars.usda.gov/is/graphics/photos/k5176-3i.jpg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1905000" y="5351665"/>
                <a:ext cx="685800" cy="46654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19" name="Picture 2" descr="http://www.ars.usda.gov/is/graphics/photos/k5176-3i.jpg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1905000" y="4858104"/>
                <a:ext cx="685800" cy="46654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20" name="Picture 2" descr="http://www.ars.usda.gov/is/graphics/photos/k5176-3i.jpg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1905000" y="5858052"/>
                <a:ext cx="685800" cy="46654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21" name="Picture 2" descr="http://www.ars.usda.gov/is/graphics/photos/k5176-3i.jpg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1905000" y="6391452"/>
                <a:ext cx="685800" cy="46654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val 4"/>
          <p:cNvSpPr/>
          <p:nvPr/>
        </p:nvSpPr>
        <p:spPr>
          <a:xfrm>
            <a:off x="5705856" y="274320"/>
            <a:ext cx="365760" cy="457200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4041648" y="274320"/>
            <a:ext cx="365760" cy="457200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>
              <a:spcAft>
                <a:spcPts val="3600"/>
              </a:spcAft>
            </a:pPr>
            <a:r>
              <a:rPr lang="en-US" dirty="0" smtClean="0">
                <a:solidFill>
                  <a:srgbClr val="B00000"/>
                </a:solidFill>
              </a:rPr>
              <a:t>Predict</a:t>
            </a:r>
            <a:r>
              <a:rPr lang="en-US" dirty="0" smtClean="0"/>
              <a:t> from correlated traits or phenotypes from reference herds</a:t>
            </a:r>
          </a:p>
          <a:p>
            <a:pPr>
              <a:spcAft>
                <a:spcPts val="3600"/>
              </a:spcAft>
            </a:pPr>
            <a:r>
              <a:rPr lang="en-US" dirty="0" smtClean="0">
                <a:solidFill>
                  <a:srgbClr val="B00000"/>
                </a:solidFill>
              </a:rPr>
              <a:t>Causal variants</a:t>
            </a:r>
            <a:r>
              <a:rPr lang="en-US" dirty="0" smtClean="0"/>
              <a:t> can be used in place of markers</a:t>
            </a:r>
          </a:p>
          <a:p>
            <a:pPr>
              <a:spcAft>
                <a:spcPts val="3600"/>
              </a:spcAft>
            </a:pPr>
            <a:r>
              <a:rPr lang="en-US" dirty="0" smtClean="0">
                <a:solidFill>
                  <a:srgbClr val="B00000"/>
                </a:solidFill>
              </a:rPr>
              <a:t>Haplotypes</a:t>
            </a:r>
            <a:r>
              <a:rPr lang="en-US" dirty="0" smtClean="0"/>
              <a:t> can be used when causal variants are not known</a:t>
            </a:r>
          </a:p>
          <a:p>
            <a:pPr>
              <a:spcAft>
                <a:spcPts val="3600"/>
              </a:spcAft>
            </a:pPr>
            <a:r>
              <a:rPr lang="en-US" dirty="0" smtClean="0">
                <a:solidFill>
                  <a:srgbClr val="B00000"/>
                </a:solidFill>
              </a:rPr>
              <a:t>Specific combining abilities</a:t>
            </a:r>
            <a:r>
              <a:rPr lang="en-US" dirty="0" smtClean="0"/>
              <a:t> can combine additive and dominance effects </a:t>
            </a:r>
            <a:r>
              <a:rPr lang="en-US" dirty="0" smtClean="0">
                <a:solidFill>
                  <a:srgbClr val="244270"/>
                </a:solidFill>
              </a:rPr>
              <a:t>(e.g., Sun et al., PLoS1, 2014)</a:t>
            </a:r>
            <a:endParaRPr lang="en-US" dirty="0">
              <a:solidFill>
                <a:srgbClr val="244270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We can construct </a:t>
            </a:r>
            <a:r>
              <a:rPr lang="en-US" dirty="0" smtClean="0">
                <a:solidFill>
                  <a:srgbClr val="00503E"/>
                </a:solidFill>
              </a:rPr>
              <a:t> P </a:t>
            </a:r>
            <a:r>
              <a:rPr lang="en-US" dirty="0" smtClean="0"/>
              <a:t> from</a:t>
            </a:r>
            <a:r>
              <a:rPr lang="en-US" sz="2000" dirty="0" smtClean="0"/>
              <a:t> </a:t>
            </a:r>
            <a:r>
              <a:rPr lang="en-US" dirty="0" smtClean="0"/>
              <a:t> </a:t>
            </a:r>
            <a:r>
              <a:rPr lang="en-US" dirty="0" smtClean="0">
                <a:solidFill>
                  <a:srgbClr val="244270"/>
                </a:solidFill>
              </a:rPr>
              <a:t>G</a:t>
            </a:r>
            <a:endParaRPr lang="en-US" dirty="0">
              <a:solidFill>
                <a:srgbClr val="24427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do we do with new traits?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>
              <a:spcAft>
                <a:spcPts val="600"/>
              </a:spcAft>
            </a:pPr>
            <a:r>
              <a:rPr lang="en-US" dirty="0" smtClean="0"/>
              <a:t>Put them into a </a:t>
            </a:r>
            <a:r>
              <a:rPr lang="en-US" dirty="0" smtClean="0">
                <a:solidFill>
                  <a:srgbClr val="B00000"/>
                </a:solidFill>
              </a:rPr>
              <a:t>selection index</a:t>
            </a:r>
          </a:p>
          <a:p>
            <a:pPr lvl="1">
              <a:spcAft>
                <a:spcPts val="3000"/>
              </a:spcAft>
            </a:pPr>
            <a:r>
              <a:rPr lang="en-US" dirty="0" smtClean="0"/>
              <a:t>Correlated traits are helpful</a:t>
            </a:r>
          </a:p>
          <a:p>
            <a:pPr>
              <a:spcAft>
                <a:spcPts val="600"/>
              </a:spcAft>
            </a:pPr>
            <a:r>
              <a:rPr lang="en-US" dirty="0" smtClean="0"/>
              <a:t>Apply selection for a </a:t>
            </a:r>
            <a:r>
              <a:rPr lang="en-US" dirty="0" smtClean="0">
                <a:solidFill>
                  <a:srgbClr val="B00000"/>
                </a:solidFill>
              </a:rPr>
              <a:t>long time</a:t>
            </a:r>
          </a:p>
          <a:p>
            <a:pPr lvl="1">
              <a:spcAft>
                <a:spcPts val="3000"/>
              </a:spcAft>
            </a:pPr>
            <a:r>
              <a:rPr lang="en-US" dirty="0" smtClean="0"/>
              <a:t>No shortcuts</a:t>
            </a:r>
          </a:p>
          <a:p>
            <a:pPr>
              <a:spcAft>
                <a:spcPts val="600"/>
              </a:spcAft>
            </a:pPr>
            <a:r>
              <a:rPr lang="en-US" dirty="0" smtClean="0"/>
              <a:t>Collect many </a:t>
            </a:r>
            <a:r>
              <a:rPr lang="en-US" dirty="0" smtClean="0">
                <a:solidFill>
                  <a:srgbClr val="B00000"/>
                </a:solidFill>
              </a:rPr>
              <a:t>phenotypes</a:t>
            </a:r>
          </a:p>
          <a:p>
            <a:pPr lvl="1">
              <a:spcAft>
                <a:spcPts val="600"/>
              </a:spcAft>
            </a:pPr>
            <a:r>
              <a:rPr lang="en-US" dirty="0" smtClean="0"/>
              <a:t>Repeated records of limited value</a:t>
            </a:r>
          </a:p>
          <a:p>
            <a:pPr lvl="1">
              <a:spcAft>
                <a:spcPts val="3000"/>
              </a:spcAft>
            </a:pPr>
            <a:r>
              <a:rPr lang="en-US" dirty="0" smtClean="0"/>
              <a:t>Genomics can increase accuracy</a:t>
            </a:r>
          </a:p>
          <a:p>
            <a:r>
              <a:rPr lang="en-US" dirty="0" smtClean="0"/>
              <a:t>Weigh </a:t>
            </a:r>
            <a:r>
              <a:rPr lang="en-US" dirty="0" smtClean="0">
                <a:solidFill>
                  <a:srgbClr val="B00000"/>
                </a:solidFill>
              </a:rPr>
              <a:t>cost vs. benefit</a:t>
            </a:r>
            <a:endParaRPr lang="en-US" dirty="0">
              <a:solidFill>
                <a:srgbClr val="B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What challenges are on the horizon?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>
              <a:spcAft>
                <a:spcPts val="600"/>
              </a:spcAft>
            </a:pPr>
            <a:r>
              <a:rPr lang="en-GB" dirty="0" smtClean="0"/>
              <a:t>We need </a:t>
            </a:r>
            <a:r>
              <a:rPr lang="en-GB" dirty="0" smtClean="0">
                <a:solidFill>
                  <a:srgbClr val="B00000"/>
                </a:solidFill>
              </a:rPr>
              <a:t>more frequent</a:t>
            </a:r>
            <a:r>
              <a:rPr lang="en-GB" dirty="0" smtClean="0"/>
              <a:t> sampling for modern management</a:t>
            </a:r>
          </a:p>
          <a:p>
            <a:pPr lvl="1">
              <a:spcAft>
                <a:spcPts val="3600"/>
              </a:spcAft>
            </a:pPr>
            <a:r>
              <a:rPr lang="en-GB" dirty="0" smtClean="0"/>
              <a:t>Samples do not need to be evenly spaced across the lactation</a:t>
            </a:r>
          </a:p>
          <a:p>
            <a:pPr>
              <a:spcAft>
                <a:spcPts val="3600"/>
              </a:spcAft>
            </a:pPr>
            <a:r>
              <a:rPr lang="en-GB" dirty="0" smtClean="0"/>
              <a:t>Some large farms do not see a </a:t>
            </a:r>
            <a:r>
              <a:rPr lang="en-GB" dirty="0" smtClean="0">
                <a:solidFill>
                  <a:srgbClr val="B00000"/>
                </a:solidFill>
              </a:rPr>
              <a:t>value proposition</a:t>
            </a:r>
            <a:r>
              <a:rPr lang="en-GB" dirty="0" smtClean="0"/>
              <a:t> in milk recording</a:t>
            </a:r>
          </a:p>
          <a:p>
            <a:r>
              <a:rPr lang="en-GB" dirty="0" smtClean="0"/>
              <a:t>On-farm data are growing but </a:t>
            </a:r>
            <a:r>
              <a:rPr lang="en-GB" dirty="0" smtClean="0">
                <a:solidFill>
                  <a:srgbClr val="B00000"/>
                </a:solidFill>
              </a:rPr>
              <a:t>not collected</a:t>
            </a:r>
            <a:r>
              <a:rPr lang="en-GB" dirty="0" smtClean="0"/>
              <a:t> in a central database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Why do scientists measure things?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is-IS" dirty="0" smtClean="0"/>
              <a:t>Because we can?</a:t>
            </a:r>
          </a:p>
          <a:p>
            <a:pPr lvl="1">
              <a:spcAft>
                <a:spcPts val="3600"/>
              </a:spcAft>
              <a:buClr>
                <a:schemeClr val="tx1"/>
              </a:buClr>
            </a:pPr>
            <a:r>
              <a:rPr lang="is-IS" dirty="0" smtClean="0">
                <a:solidFill>
                  <a:srgbClr val="00503E"/>
                </a:solidFill>
              </a:rPr>
              <a:t>“That’s funny...”</a:t>
            </a:r>
            <a:r>
              <a:rPr lang="is-IS" dirty="0" smtClean="0"/>
              <a:t> are the most interesting words in science</a:t>
            </a:r>
          </a:p>
          <a:p>
            <a:pPr>
              <a:spcAft>
                <a:spcPts val="600"/>
              </a:spcAft>
            </a:pPr>
            <a:r>
              <a:rPr lang="en-US" dirty="0" smtClean="0"/>
              <a:t>To better understand a phenomenon</a:t>
            </a:r>
          </a:p>
          <a:p>
            <a:pPr lvl="1">
              <a:spcAft>
                <a:spcPts val="600"/>
              </a:spcAft>
            </a:pPr>
            <a:r>
              <a:rPr lang="en-US" dirty="0" smtClean="0"/>
              <a:t>How does it work?</a:t>
            </a:r>
          </a:p>
          <a:p>
            <a:pPr lvl="1">
              <a:spcAft>
                <a:spcPts val="600"/>
              </a:spcAft>
            </a:pPr>
            <a:r>
              <a:rPr lang="en-US" dirty="0" smtClean="0"/>
              <a:t>Is it predictable?</a:t>
            </a:r>
          </a:p>
          <a:p>
            <a:pPr lvl="1">
              <a:spcAft>
                <a:spcPts val="3600"/>
              </a:spcAft>
            </a:pPr>
            <a:r>
              <a:rPr lang="en-US" dirty="0" smtClean="0"/>
              <a:t>Can we change it?</a:t>
            </a:r>
          </a:p>
          <a:p>
            <a:r>
              <a:rPr lang="en-US" dirty="0" smtClean="0"/>
              <a:t>My advisor told me to do it, and I want to graduate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Has the DHI system fallen behind?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>
              <a:spcAft>
                <a:spcPts val="3600"/>
              </a:spcAft>
            </a:pPr>
            <a:r>
              <a:rPr lang="en-US" dirty="0" smtClean="0">
                <a:solidFill>
                  <a:srgbClr val="B00000"/>
                </a:solidFill>
              </a:rPr>
              <a:t>Research</a:t>
            </a:r>
            <a:r>
              <a:rPr lang="en-US" dirty="0" smtClean="0"/>
              <a:t> is being done on new traits</a:t>
            </a:r>
          </a:p>
          <a:p>
            <a:pPr>
              <a:spcAft>
                <a:spcPts val="3600"/>
              </a:spcAft>
            </a:pPr>
            <a:r>
              <a:rPr lang="en-US" dirty="0" smtClean="0"/>
              <a:t>Often </a:t>
            </a:r>
            <a:r>
              <a:rPr lang="en-US" dirty="0" smtClean="0">
                <a:solidFill>
                  <a:srgbClr val="B00000"/>
                </a:solidFill>
              </a:rPr>
              <a:t>not turned</a:t>
            </a:r>
            <a:r>
              <a:rPr lang="en-US" dirty="0" smtClean="0"/>
              <a:t> into new products</a:t>
            </a:r>
          </a:p>
          <a:p>
            <a:r>
              <a:rPr lang="en-US" dirty="0" smtClean="0"/>
              <a:t>Collective action problem</a:t>
            </a:r>
          </a:p>
          <a:p>
            <a:pPr lvl="1"/>
            <a:r>
              <a:rPr lang="en-US" dirty="0" smtClean="0">
                <a:solidFill>
                  <a:srgbClr val="B00000"/>
                </a:solidFill>
              </a:rPr>
              <a:t>Disagreement</a:t>
            </a:r>
            <a:r>
              <a:rPr lang="en-US" dirty="0" smtClean="0"/>
              <a:t> on objectives</a:t>
            </a:r>
          </a:p>
          <a:p>
            <a:pPr lvl="1"/>
            <a:r>
              <a:rPr lang="is-IS" dirty="0" smtClean="0">
                <a:solidFill>
                  <a:srgbClr val="B00000"/>
                </a:solidFill>
              </a:rPr>
              <a:t>Lack</a:t>
            </a:r>
            <a:r>
              <a:rPr lang="is-IS" dirty="0" smtClean="0"/>
              <a:t> of commercial incentives</a:t>
            </a:r>
          </a:p>
          <a:p>
            <a:pPr lvl="1">
              <a:spcAft>
                <a:spcPts val="3600"/>
              </a:spcAft>
            </a:pPr>
            <a:r>
              <a:rPr lang="is-IS" dirty="0" smtClean="0">
                <a:solidFill>
                  <a:srgbClr val="B00000"/>
                </a:solidFill>
              </a:rPr>
              <a:t>Infrastructure</a:t>
            </a:r>
            <a:r>
              <a:rPr lang="is-IS" dirty="0" smtClean="0"/>
              <a:t> is not in place</a:t>
            </a:r>
          </a:p>
          <a:p>
            <a:r>
              <a:rPr lang="is-IS" dirty="0" smtClean="0"/>
              <a:t>Opportunity for </a:t>
            </a:r>
            <a:r>
              <a:rPr lang="is-IS" dirty="0" smtClean="0">
                <a:solidFill>
                  <a:srgbClr val="B00000"/>
                </a:solidFill>
              </a:rPr>
              <a:t>new players</a:t>
            </a:r>
            <a:r>
              <a:rPr lang="is-IS" dirty="0" smtClean="0"/>
              <a:t> to enter the market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How do new players fit into the system?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How do we deal with data collected </a:t>
            </a:r>
            <a:r>
              <a:rPr lang="en-US" dirty="0" smtClean="0">
                <a:solidFill>
                  <a:srgbClr val="B00000"/>
                </a:solidFill>
              </a:rPr>
              <a:t>outside</a:t>
            </a:r>
            <a:r>
              <a:rPr lang="en-US" dirty="0" smtClean="0"/>
              <a:t> of the DHI system?</a:t>
            </a:r>
          </a:p>
          <a:p>
            <a:pPr lvl="1"/>
            <a:r>
              <a:rPr lang="en-US" dirty="0" smtClean="0"/>
              <a:t>QC guidelines</a:t>
            </a:r>
          </a:p>
          <a:p>
            <a:pPr lvl="1">
              <a:spcAft>
                <a:spcPts val="3600"/>
              </a:spcAft>
            </a:pPr>
            <a:r>
              <a:rPr lang="en-US" dirty="0" smtClean="0"/>
              <a:t>Standards for data analysis</a:t>
            </a:r>
          </a:p>
          <a:p>
            <a:pPr>
              <a:spcAft>
                <a:spcPts val="3600"/>
              </a:spcAft>
            </a:pPr>
            <a:r>
              <a:rPr lang="en-US" dirty="0" smtClean="0"/>
              <a:t>Is </a:t>
            </a:r>
            <a:r>
              <a:rPr lang="en-US" dirty="0" smtClean="0">
                <a:solidFill>
                  <a:srgbClr val="B00000"/>
                </a:solidFill>
              </a:rPr>
              <a:t>lack of independent validation</a:t>
            </a:r>
            <a:r>
              <a:rPr lang="en-US" dirty="0" smtClean="0"/>
              <a:t> a problem?</a:t>
            </a:r>
          </a:p>
          <a:p>
            <a:r>
              <a:rPr lang="en-US" dirty="0" smtClean="0"/>
              <a:t>How do we </a:t>
            </a:r>
            <a:r>
              <a:rPr lang="en-US" dirty="0" smtClean="0">
                <a:solidFill>
                  <a:srgbClr val="00503E"/>
                </a:solidFill>
              </a:rPr>
              <a:t>combine data</a:t>
            </a:r>
            <a:r>
              <a:rPr lang="en-US" dirty="0" smtClean="0"/>
              <a:t> from old and new data providers?</a:t>
            </a:r>
          </a:p>
          <a:p>
            <a:pPr lvl="1"/>
            <a:r>
              <a:rPr lang="en-US" dirty="0" smtClean="0"/>
              <a:t>Unified national evaluations?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No guarantees with new technologies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>
              <a:spcAft>
                <a:spcPts val="3600"/>
              </a:spcAft>
            </a:pPr>
            <a:r>
              <a:rPr lang="en-US" dirty="0" smtClean="0"/>
              <a:t>New technologies often require considerable </a:t>
            </a:r>
            <a:r>
              <a:rPr lang="en-US" dirty="0" smtClean="0">
                <a:solidFill>
                  <a:srgbClr val="B00000"/>
                </a:solidFill>
              </a:rPr>
              <a:t>capital investment</a:t>
            </a:r>
          </a:p>
          <a:p>
            <a:pPr>
              <a:spcAft>
                <a:spcPts val="3600"/>
              </a:spcAft>
            </a:pPr>
            <a:r>
              <a:rPr lang="en-US" dirty="0" smtClean="0"/>
              <a:t>They sometimes </a:t>
            </a:r>
            <a:r>
              <a:rPr lang="en-US" dirty="0" smtClean="0">
                <a:solidFill>
                  <a:srgbClr val="B00000"/>
                </a:solidFill>
              </a:rPr>
              <a:t>fail to work</a:t>
            </a:r>
            <a:r>
              <a:rPr lang="en-US" dirty="0" smtClean="0"/>
              <a:t> or </a:t>
            </a:r>
            <a:r>
              <a:rPr lang="en-US" dirty="0" smtClean="0">
                <a:solidFill>
                  <a:srgbClr val="B00000"/>
                </a:solidFill>
              </a:rPr>
              <a:t>do not deliver</a:t>
            </a:r>
            <a:r>
              <a:rPr lang="en-US" dirty="0" smtClean="0"/>
              <a:t> the promised gain</a:t>
            </a:r>
          </a:p>
          <a:p>
            <a:pPr>
              <a:spcAft>
                <a:spcPts val="3600"/>
              </a:spcAft>
            </a:pPr>
            <a:r>
              <a:rPr lang="en-US" dirty="0" smtClean="0"/>
              <a:t>Data are most useful when </a:t>
            </a:r>
            <a:r>
              <a:rPr lang="en-US" dirty="0" smtClean="0">
                <a:solidFill>
                  <a:srgbClr val="00503E"/>
                </a:solidFill>
              </a:rPr>
              <a:t>combined</a:t>
            </a:r>
            <a:r>
              <a:rPr lang="en-US" dirty="0" smtClean="0"/>
              <a:t> with observations from </a:t>
            </a:r>
            <a:r>
              <a:rPr lang="en-US" dirty="0" smtClean="0">
                <a:solidFill>
                  <a:srgbClr val="B00000"/>
                </a:solidFill>
              </a:rPr>
              <a:t>many</a:t>
            </a:r>
            <a:r>
              <a:rPr lang="en-US" dirty="0" smtClean="0"/>
              <a:t> farms</a:t>
            </a:r>
          </a:p>
          <a:p>
            <a:r>
              <a:rPr lang="en-US" dirty="0" smtClean="0"/>
              <a:t>This inevitably involves </a:t>
            </a:r>
            <a:r>
              <a:rPr lang="en-US" dirty="0" smtClean="0">
                <a:solidFill>
                  <a:srgbClr val="B00000"/>
                </a:solidFill>
              </a:rPr>
              <a:t>risk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Collaboration is essential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1234440"/>
            <a:ext cx="7883611" cy="5029200"/>
          </a:xfrm>
        </p:spPr>
        <p:txBody>
          <a:bodyPr/>
          <a:lstStyle/>
          <a:p>
            <a:pPr>
              <a:spcAft>
                <a:spcPts val="2400"/>
              </a:spcAft>
            </a:pPr>
            <a:r>
              <a:rPr lang="en-US" dirty="0" smtClean="0"/>
              <a:t>When new traits are expensive, it takes a consortium to collect the data needed for genetic evaluation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944" y="2382798"/>
            <a:ext cx="7589520" cy="276214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Preservation of unique resources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3827417" y="1234440"/>
            <a:ext cx="4859383" cy="5029200"/>
          </a:xfrm>
        </p:spPr>
        <p:txBody>
          <a:bodyPr/>
          <a:lstStyle/>
          <a:p>
            <a:pPr>
              <a:spcAft>
                <a:spcPts val="3600"/>
              </a:spcAft>
            </a:pPr>
            <a:r>
              <a:rPr lang="is-IS" dirty="0" smtClean="0"/>
              <a:t>Many unique resources have been lost </a:t>
            </a:r>
            <a:r>
              <a:rPr lang="is-IS" dirty="0" smtClean="0">
                <a:solidFill>
                  <a:srgbClr val="00503E"/>
                </a:solidFill>
              </a:rPr>
              <a:t>(e.g., selection experiments)</a:t>
            </a:r>
          </a:p>
          <a:p>
            <a:pPr>
              <a:spcAft>
                <a:spcPts val="3600"/>
              </a:spcAft>
            </a:pPr>
            <a:r>
              <a:rPr lang="is-IS" dirty="0" smtClean="0"/>
              <a:t>We need to preserve phenotypes as well as genotypes</a:t>
            </a:r>
          </a:p>
          <a:p>
            <a:r>
              <a:rPr lang="is-IS" dirty="0" smtClean="0"/>
              <a:t>Whose job is this?</a:t>
            </a:r>
          </a:p>
          <a:p>
            <a:pPr lvl="1"/>
            <a:r>
              <a:rPr lang="en-US" dirty="0" smtClean="0">
                <a:solidFill>
                  <a:srgbClr val="00503E"/>
                </a:solidFill>
              </a:rPr>
              <a:t>Perhaps ARS’s National Center for Genetic Resources Preservation</a:t>
            </a:r>
            <a:r>
              <a:rPr lang="en-US" dirty="0" smtClean="0">
                <a:solidFill>
                  <a:srgbClr val="00503E"/>
                </a:solidFill>
              </a:rPr>
              <a:t>? (Ft. Collins, CO)</a:t>
            </a:r>
            <a:endParaRPr lang="en-US" dirty="0" smtClean="0">
              <a:solidFill>
                <a:srgbClr val="00503E"/>
              </a:solidFill>
            </a:endParaRPr>
          </a:p>
          <a:p>
            <a:endParaRPr lang="en-US" dirty="0"/>
          </a:p>
        </p:txBody>
      </p:sp>
      <p:pic>
        <p:nvPicPr>
          <p:cNvPr id="1026" name="Picture 2" descr="http://vet.tufts.edu/wp-content/uploads/002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3762420"/>
            <a:ext cx="2971800" cy="2228851"/>
          </a:xfrm>
          <a:prstGeom prst="rect">
            <a:avLst/>
          </a:prstGeom>
          <a:noFill/>
        </p:spPr>
      </p:pic>
      <p:sp>
        <p:nvSpPr>
          <p:cNvPr id="8" name="Rectangle 7"/>
          <p:cNvSpPr/>
          <p:nvPr/>
        </p:nvSpPr>
        <p:spPr>
          <a:xfrm>
            <a:off x="374468" y="5973577"/>
            <a:ext cx="3043646" cy="4514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1400"/>
              </a:lnSpc>
            </a:pPr>
            <a:r>
              <a:rPr lang="en-US" sz="1200" b="1" i="1" dirty="0" smtClean="0">
                <a:solidFill>
                  <a:srgbClr val="00503E"/>
                </a:solidFill>
              </a:rPr>
              <a:t>Source: </a:t>
            </a:r>
            <a:r>
              <a:rPr lang="en-US" sz="1200" b="1" dirty="0" smtClean="0">
                <a:solidFill>
                  <a:srgbClr val="00503E"/>
                </a:solidFill>
              </a:rPr>
              <a:t>Cummings Veterinary Medical Center, Tufts University</a:t>
            </a:r>
            <a:endParaRPr lang="en-US" sz="1200" b="1" dirty="0">
              <a:solidFill>
                <a:srgbClr val="00503E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57200" y="1234440"/>
            <a:ext cx="2971800" cy="2228850"/>
          </a:xfrm>
          <a:prstGeom prst="rect">
            <a:avLst/>
          </a:prstGeom>
          <a:ln>
            <a:solidFill>
              <a:schemeClr val="bg1">
                <a:lumMod val="95000"/>
              </a:schemeClr>
            </a:solidFill>
          </a:ln>
        </p:spPr>
      </p:pic>
      <p:sp>
        <p:nvSpPr>
          <p:cNvPr id="11" name="Rectangle 10"/>
          <p:cNvSpPr/>
          <p:nvPr/>
        </p:nvSpPr>
        <p:spPr>
          <a:xfrm>
            <a:off x="374468" y="3421967"/>
            <a:ext cx="2499359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b="1" i="1" dirty="0" smtClean="0">
                <a:solidFill>
                  <a:srgbClr val="00503E"/>
                </a:solidFill>
              </a:rPr>
              <a:t>Source: </a:t>
            </a:r>
            <a:r>
              <a:rPr lang="en-US" sz="1200" b="1" dirty="0" smtClean="0">
                <a:solidFill>
                  <a:srgbClr val="00503E"/>
                </a:solidFill>
              </a:rPr>
              <a:t> NAGP, PAGRP, ARS, USDA</a:t>
            </a:r>
            <a:endParaRPr lang="en-US" sz="1200" b="1" dirty="0">
              <a:solidFill>
                <a:srgbClr val="00503E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Conclusions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>
              <a:spcAft>
                <a:spcPts val="3600"/>
              </a:spcAft>
            </a:pPr>
            <a:r>
              <a:rPr lang="en-US" dirty="0" smtClean="0"/>
              <a:t>Phenotypes are the foundation of genetic improvement programs</a:t>
            </a:r>
          </a:p>
          <a:p>
            <a:pPr>
              <a:spcAft>
                <a:spcPts val="3600"/>
              </a:spcAft>
            </a:pPr>
            <a:r>
              <a:rPr lang="en-US" dirty="0" smtClean="0"/>
              <a:t>Modern tools produce </a:t>
            </a:r>
            <a:r>
              <a:rPr lang="en-US" dirty="0" smtClean="0">
                <a:solidFill>
                  <a:srgbClr val="B00000"/>
                </a:solidFill>
              </a:rPr>
              <a:t>lots of data</a:t>
            </a:r>
          </a:p>
          <a:p>
            <a:pPr>
              <a:spcAft>
                <a:spcPts val="3600"/>
              </a:spcAft>
            </a:pPr>
            <a:r>
              <a:rPr lang="en-US" dirty="0" smtClean="0"/>
              <a:t>Those data can be used to improve </a:t>
            </a:r>
            <a:r>
              <a:rPr lang="en-US" dirty="0" smtClean="0">
                <a:solidFill>
                  <a:srgbClr val="B00000"/>
                </a:solidFill>
              </a:rPr>
              <a:t>herd management and profitability</a:t>
            </a:r>
          </a:p>
          <a:p>
            <a:pPr>
              <a:spcAft>
                <a:spcPts val="3600"/>
              </a:spcAft>
            </a:pPr>
            <a:r>
              <a:rPr lang="en-US" dirty="0" smtClean="0"/>
              <a:t>We need to </a:t>
            </a:r>
            <a:r>
              <a:rPr lang="en-US" dirty="0" smtClean="0">
                <a:solidFill>
                  <a:srgbClr val="B00000"/>
                </a:solidFill>
              </a:rPr>
              <a:t>rise to the challenge</a:t>
            </a:r>
            <a:r>
              <a:rPr lang="en-US" dirty="0" smtClean="0"/>
              <a:t> of turning new data into decisions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Acknowledgments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1" y="1234440"/>
            <a:ext cx="7735330" cy="5029200"/>
          </a:xfrm>
        </p:spPr>
        <p:txBody>
          <a:bodyPr/>
          <a:lstStyle/>
          <a:p>
            <a:pPr>
              <a:spcAft>
                <a:spcPts val="3000"/>
              </a:spcAft>
            </a:pPr>
            <a:r>
              <a:rPr lang="en-US" dirty="0" smtClean="0"/>
              <a:t>Appropriated project 8042-31000-101-00, “Improving Genetic Predictions in Dairy Animals Using Phenotypic and Genomic Information,” </a:t>
            </a:r>
            <a:r>
              <a:rPr lang="en-US" dirty="0" smtClean="0">
                <a:solidFill>
                  <a:srgbClr val="00523C"/>
                </a:solidFill>
              </a:rPr>
              <a:t>Agricultural Research Service, USDA</a:t>
            </a:r>
          </a:p>
          <a:p>
            <a:pPr>
              <a:spcAft>
                <a:spcPts val="3000"/>
              </a:spcAft>
            </a:pPr>
            <a:r>
              <a:rPr lang="en-US" dirty="0" smtClean="0"/>
              <a:t>Kristen </a:t>
            </a:r>
            <a:r>
              <a:rPr lang="en-US" dirty="0" smtClean="0"/>
              <a:t>Gaddis, Dan Null, Paul VanRaden, and George Wiggans</a:t>
            </a:r>
          </a:p>
          <a:p>
            <a:pPr>
              <a:spcAft>
                <a:spcPts val="3000"/>
              </a:spcAft>
            </a:pPr>
            <a:r>
              <a:rPr lang="en-US" dirty="0" smtClean="0"/>
              <a:t>Council on Dairy Cattle Breeding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8707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Acknowledgments (cont’d)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1" y="1234440"/>
            <a:ext cx="7735330" cy="5029200"/>
          </a:xfrm>
        </p:spPr>
        <p:txBody>
          <a:bodyPr/>
          <a:lstStyle/>
          <a:p>
            <a:pPr>
              <a:spcAft>
                <a:spcPts val="3000"/>
              </a:spcAft>
            </a:pPr>
            <a:r>
              <a:rPr lang="en-US" dirty="0"/>
              <a:t>Dr. Kirill </a:t>
            </a:r>
            <a:r>
              <a:rPr lang="en-US" dirty="0" err="1"/>
              <a:t>Plemyashov</a:t>
            </a:r>
            <a:r>
              <a:rPr lang="en-US" dirty="0"/>
              <a:t> and Dr. Andrei </a:t>
            </a:r>
            <a:r>
              <a:rPr lang="en-US" dirty="0" err="1"/>
              <a:t>Kudinov</a:t>
            </a:r>
            <a:endParaRPr lang="en-US" dirty="0"/>
          </a:p>
          <a:p>
            <a:pPr>
              <a:spcAft>
                <a:spcPts val="3000"/>
              </a:spcAft>
            </a:pPr>
            <a:r>
              <a:rPr lang="en-US" dirty="0"/>
              <a:t>Department of Animal Husbandry and Breeding of Ministry of Agriculture of the Russian Federation</a:t>
            </a:r>
          </a:p>
          <a:p>
            <a:pPr>
              <a:spcAft>
                <a:spcPts val="3000"/>
              </a:spcAft>
            </a:pPr>
            <a:r>
              <a:rPr lang="en-US" dirty="0"/>
              <a:t>Committee on Agriculture and Fisheries of the Leningrad Region</a:t>
            </a:r>
          </a:p>
          <a:p>
            <a:pPr>
              <a:spcAft>
                <a:spcPts val="3000"/>
              </a:spcAft>
            </a:pPr>
            <a:r>
              <a:rPr lang="en-US" dirty="0"/>
              <a:t>St. Petersburg State Academy of Veterinary Medicine</a:t>
            </a:r>
          </a:p>
          <a:p>
            <a:pPr>
              <a:spcAft>
                <a:spcPts val="3000"/>
              </a:spcAft>
            </a:pPr>
            <a:r>
              <a:rPr lang="en-US" dirty="0"/>
              <a:t>JSC "Neva for breeding"</a:t>
            </a:r>
          </a:p>
        </p:txBody>
      </p:sp>
    </p:spTree>
    <p:extLst>
      <p:ext uri="{BB962C8B-B14F-4D97-AF65-F5344CB8AC3E}">
        <p14:creationId xmlns:p14="http://schemas.microsoft.com/office/powerpoint/2010/main" val="13868886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Disclaimer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lnSpc>
                <a:spcPts val="3200"/>
              </a:lnSpc>
              <a:buNone/>
            </a:pPr>
            <a:r>
              <a:rPr lang="en-US" dirty="0" smtClean="0"/>
              <a:t>Mention of trade names or commercial products in this presentation is solely for the purpose of providing specific information and does not imply recommendation or endorsement by the </a:t>
            </a:r>
            <a:r>
              <a:rPr lang="en-US" dirty="0" smtClean="0">
                <a:solidFill>
                  <a:srgbClr val="00523C"/>
                </a:solidFill>
              </a:rPr>
              <a:t>United States Department of Agriculture</a:t>
            </a:r>
            <a:r>
              <a:rPr lang="en-US" dirty="0" smtClean="0"/>
              <a:t>.</a:t>
            </a:r>
          </a:p>
          <a:p>
            <a:pPr>
              <a:lnSpc>
                <a:spcPts val="3200"/>
              </a:lnSpc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crossbred.jpg"/>
          <p:cNvPicPr>
            <a:picLocks noChangeAspect="1"/>
          </p:cNvPicPr>
          <p:nvPr/>
        </p:nvPicPr>
        <p:blipFill>
          <a:blip r:embed="rId3" cstate="print"/>
          <a:srcRect t="8701" b="1690"/>
          <a:stretch>
            <a:fillRect/>
          </a:stretch>
        </p:blipFill>
        <p:spPr>
          <a:xfrm>
            <a:off x="0" y="898071"/>
            <a:ext cx="9144000" cy="5410517"/>
          </a:xfrm>
          <a:prstGeom prst="rect">
            <a:avLst/>
          </a:prstGeom>
          <a:effectLst/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Questions?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0" y="5522536"/>
            <a:ext cx="9144000" cy="769441"/>
          </a:xfrm>
          <a:prstGeom prst="rect">
            <a:avLst/>
          </a:prstGeom>
          <a:solidFill>
            <a:srgbClr val="CCFFCC">
              <a:alpha val="35294"/>
            </a:srgbClr>
          </a:solidFill>
          <a:effectLst>
            <a:softEdge rad="127000"/>
          </a:effectLst>
        </p:spPr>
        <p:txBody>
          <a:bodyPr wrap="square" lIns="182880" tIns="137160" rIns="137160" bIns="91440" rtlCol="0">
            <a:spAutoFit/>
          </a:bodyPr>
          <a:lstStyle/>
          <a:p>
            <a:pPr marL="803275">
              <a:lnSpc>
                <a:spcPts val="2200"/>
              </a:lnSpc>
            </a:pPr>
            <a:r>
              <a:rPr lang="en-US" sz="2000" b="1" dirty="0" smtClean="0">
                <a:solidFill>
                  <a:srgbClr val="244270"/>
                </a:solidFill>
                <a:cs typeface="Calibri" pitchFamily="34" charset="0"/>
              </a:rPr>
              <a:t>Holstein and Jersey crossbreds graze on American Farm Land Trust’s</a:t>
            </a:r>
          </a:p>
          <a:p>
            <a:pPr marL="803275">
              <a:lnSpc>
                <a:spcPts val="2000"/>
              </a:lnSpc>
              <a:spcAft>
                <a:spcPts val="600"/>
              </a:spcAft>
            </a:pPr>
            <a:r>
              <a:rPr lang="en-US" sz="2000" b="1" dirty="0" smtClean="0">
                <a:solidFill>
                  <a:srgbClr val="244270"/>
                </a:solidFill>
                <a:cs typeface="Calibri" pitchFamily="34" charset="0"/>
              </a:rPr>
              <a:t>Cove Mountain Farm in south-central Pennsylvania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810001" y="3705315"/>
            <a:ext cx="5105400" cy="1405513"/>
          </a:xfrm>
          <a:prstGeom prst="rect">
            <a:avLst/>
          </a:prstGeom>
          <a:solidFill>
            <a:srgbClr val="8AAE72">
              <a:alpha val="40000"/>
            </a:srgbClr>
          </a:solidFill>
          <a:effectLst>
            <a:softEdge rad="317500"/>
          </a:effectLst>
        </p:spPr>
        <p:txBody>
          <a:bodyPr wrap="square" lIns="182880" tIns="137160" rIns="182880" bIns="137160" rtlCol="0">
            <a:spAutoFit/>
          </a:bodyPr>
          <a:lstStyle/>
          <a:p>
            <a:pPr algn="ctr">
              <a:lnSpc>
                <a:spcPts val="4200"/>
              </a:lnSpc>
            </a:pPr>
            <a:r>
              <a:rPr lang="en-US" sz="3500" b="1" dirty="0" smtClean="0">
                <a:ln w="12700">
                  <a:noFill/>
                  <a:prstDash val="solid"/>
                </a:ln>
                <a:solidFill>
                  <a:srgbClr val="55FDFF"/>
                </a:solidFill>
                <a:effectLst>
                  <a:glow rad="139700">
                    <a:srgbClr val="003200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cs typeface="Calibri" pitchFamily="34" charset="0"/>
              </a:rPr>
              <a:t>AIP web site:</a:t>
            </a:r>
          </a:p>
          <a:p>
            <a:pPr algn="ctr">
              <a:lnSpc>
                <a:spcPts val="4400"/>
              </a:lnSpc>
            </a:pPr>
            <a:r>
              <a:rPr lang="en-US" sz="3500" b="1" dirty="0" smtClean="0">
                <a:ln w="12700">
                  <a:noFill/>
                  <a:prstDash val="solid"/>
                </a:ln>
                <a:solidFill>
                  <a:srgbClr val="55FDFF"/>
                </a:solidFill>
                <a:effectLst>
                  <a:glow rad="139700">
                    <a:srgbClr val="003200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cs typeface="Calibri" pitchFamily="34" charset="0"/>
              </a:rPr>
              <a:t>http</a:t>
            </a:r>
            <a:r>
              <a:rPr lang="en-US" sz="3500" b="1" spc="100" dirty="0" smtClean="0">
                <a:ln w="12700">
                  <a:noFill/>
                  <a:prstDash val="solid"/>
                </a:ln>
                <a:solidFill>
                  <a:srgbClr val="55FDFF"/>
                </a:solidFill>
                <a:effectLst>
                  <a:glow rad="139700">
                    <a:srgbClr val="003200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cs typeface="Calibri" pitchFamily="34" charset="0"/>
              </a:rPr>
              <a:t>:</a:t>
            </a:r>
            <a:r>
              <a:rPr lang="en-US" sz="3500" b="1" spc="-150" dirty="0" smtClean="0">
                <a:ln w="12700">
                  <a:noFill/>
                  <a:prstDash val="solid"/>
                </a:ln>
                <a:solidFill>
                  <a:srgbClr val="55FDFF"/>
                </a:solidFill>
                <a:effectLst>
                  <a:glow rad="139700">
                    <a:srgbClr val="003200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cs typeface="Calibri" pitchFamily="34" charset="0"/>
              </a:rPr>
              <a:t>/</a:t>
            </a:r>
            <a:r>
              <a:rPr lang="en-US" sz="3500" b="1" dirty="0" smtClean="0">
                <a:ln w="12700">
                  <a:noFill/>
                  <a:prstDash val="solid"/>
                </a:ln>
                <a:solidFill>
                  <a:srgbClr val="55FDFF"/>
                </a:solidFill>
                <a:effectLst>
                  <a:glow rad="139700">
                    <a:srgbClr val="003200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cs typeface="Calibri" pitchFamily="34" charset="0"/>
              </a:rPr>
              <a:t>/aipl.arsusda.gov</a:t>
            </a:r>
            <a:endParaRPr lang="en-US" sz="3500" b="1" dirty="0">
              <a:ln w="12700">
                <a:noFill/>
                <a:prstDash val="solid"/>
              </a:ln>
              <a:solidFill>
                <a:srgbClr val="55FDFF"/>
              </a:solidFill>
              <a:effectLst>
                <a:glow rad="139700">
                  <a:srgbClr val="003200"/>
                </a:glow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cs typeface="Calibri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97974" y="6309643"/>
            <a:ext cx="7658099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03275"/>
            <a:r>
              <a:rPr lang="en-US" sz="1400" b="1" i="1" dirty="0" smtClean="0">
                <a:solidFill>
                  <a:srgbClr val="00523C"/>
                </a:solidFill>
                <a:effectLst/>
                <a:cs typeface="Calibri" pitchFamily="34" charset="0"/>
              </a:rPr>
              <a:t>Source: ARS Image Gallery, image #K8587-14; photo by Bob Nichols</a:t>
            </a:r>
            <a:endParaRPr lang="en-US" sz="1400" b="1" i="1" dirty="0">
              <a:solidFill>
                <a:srgbClr val="00523C"/>
              </a:solidFill>
              <a:effectLst/>
              <a:cs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Why do farmers measure things?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is-IS" dirty="0" smtClean="0"/>
              <a:t>To make </a:t>
            </a:r>
            <a:r>
              <a:rPr lang="is-IS" dirty="0" smtClean="0">
                <a:solidFill>
                  <a:srgbClr val="00503E"/>
                </a:solidFill>
              </a:rPr>
              <a:t>better decisions</a:t>
            </a:r>
          </a:p>
          <a:p>
            <a:pPr lvl="1"/>
            <a:r>
              <a:rPr lang="is-IS" dirty="0" smtClean="0"/>
              <a:t>Must be perceived value</a:t>
            </a:r>
          </a:p>
          <a:p>
            <a:pPr lvl="1">
              <a:spcAft>
                <a:spcPts val="3600"/>
              </a:spcAft>
            </a:pPr>
            <a:r>
              <a:rPr lang="is-IS" dirty="0" smtClean="0"/>
              <a:t>Not everyone agrees on value (e.g., animal ID)</a:t>
            </a:r>
          </a:p>
          <a:p>
            <a:r>
              <a:rPr lang="is-IS" dirty="0" smtClean="0"/>
              <a:t>Direct </a:t>
            </a:r>
            <a:r>
              <a:rPr lang="is-IS" dirty="0" smtClean="0">
                <a:solidFill>
                  <a:srgbClr val="00503E"/>
                </a:solidFill>
              </a:rPr>
              <a:t>financial incentive</a:t>
            </a:r>
          </a:p>
          <a:p>
            <a:pPr lvl="1">
              <a:spcAft>
                <a:spcPts val="3600"/>
              </a:spcAft>
            </a:pPr>
            <a:r>
              <a:rPr lang="en-US" dirty="0" smtClean="0"/>
              <a:t>E</a:t>
            </a:r>
            <a:r>
              <a:rPr lang="is-IS" dirty="0" smtClean="0"/>
              <a:t>.g., progeny-test herds</a:t>
            </a:r>
          </a:p>
          <a:p>
            <a:r>
              <a:rPr lang="is-IS" dirty="0" smtClean="0"/>
              <a:t>Because scientists ask them to</a:t>
            </a:r>
          </a:p>
          <a:p>
            <a:pPr lvl="1"/>
            <a:r>
              <a:rPr lang="is-IS" dirty="0" smtClean="0"/>
              <a:t>May be narrow limits on what farmers will do out of </a:t>
            </a:r>
            <a:r>
              <a:rPr lang="is-IS" dirty="0" smtClean="0"/>
              <a:t>generosity</a:t>
            </a:r>
            <a:endParaRPr lang="is-I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Sources of new phenotypes</a:t>
            </a:r>
            <a:endParaRPr lang="en-US" dirty="0"/>
          </a:p>
        </p:txBody>
      </p:sp>
      <p:pic>
        <p:nvPicPr>
          <p:cNvPr id="9" name="Picture 8" descr="Amish_dairy_farm_3.jpg"/>
          <p:cNvPicPr>
            <a:picLocks noChangeAspect="1"/>
          </p:cNvPicPr>
          <p:nvPr/>
        </p:nvPicPr>
        <p:blipFill>
          <a:blip r:embed="rId3" cstate="print">
            <a:lum bright="-1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99" b="9702"/>
          <a:stretch>
            <a:fillRect/>
          </a:stretch>
        </p:blipFill>
        <p:spPr>
          <a:xfrm>
            <a:off x="0" y="913095"/>
            <a:ext cx="9162288" cy="5431436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Rectangle 9"/>
          <p:cNvSpPr/>
          <p:nvPr/>
        </p:nvSpPr>
        <p:spPr>
          <a:xfrm>
            <a:off x="146787" y="6330169"/>
            <a:ext cx="7024753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b="1" i="1" dirty="0" smtClean="0">
                <a:solidFill>
                  <a:srgbClr val="00503E"/>
                </a:solidFill>
              </a:rPr>
              <a:t>Source: </a:t>
            </a:r>
            <a:r>
              <a:rPr lang="en-US" sz="1200" b="1" dirty="0" smtClean="0">
                <a:solidFill>
                  <a:srgbClr val="00503E"/>
                </a:solidFill>
              </a:rPr>
              <a:t>http://</a:t>
            </a:r>
            <a:r>
              <a:rPr lang="en-US" sz="1200" b="1" dirty="0">
                <a:solidFill>
                  <a:srgbClr val="00503E"/>
                </a:solidFill>
              </a:rPr>
              <a:t>commons.wikimedia.org/wiki/File:Amish_dairy_farm_3.jpg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27383" y="4270512"/>
            <a:ext cx="3886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 smtClean="0">
                <a:solidFill>
                  <a:srgbClr val="FFFF00"/>
                </a:solidFill>
              </a:rPr>
              <a:t>Parlor:</a:t>
            </a:r>
            <a:r>
              <a:rPr lang="en-US" sz="1800" b="1" dirty="0" smtClean="0"/>
              <a:t> </a:t>
            </a:r>
            <a:r>
              <a:rPr lang="en-US" sz="1800" b="1" dirty="0" smtClean="0">
                <a:solidFill>
                  <a:schemeClr val="bg1"/>
                </a:solidFill>
              </a:rPr>
              <a:t>yield, composition, milking speed, conductivity, progesterone, temperature</a:t>
            </a:r>
            <a:endParaRPr lang="en-US" sz="1800" b="1" dirty="0">
              <a:solidFill>
                <a:schemeClr val="bg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322444" y="5383408"/>
            <a:ext cx="3886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 smtClean="0">
                <a:solidFill>
                  <a:srgbClr val="FFFF00"/>
                </a:solidFill>
              </a:rPr>
              <a:t>Pasture:</a:t>
            </a:r>
            <a:r>
              <a:rPr lang="en-US" sz="1800" b="1" dirty="0" smtClean="0"/>
              <a:t> </a:t>
            </a:r>
            <a:r>
              <a:rPr lang="en-US" sz="1800" b="1" dirty="0" smtClean="0">
                <a:solidFill>
                  <a:srgbClr val="FFFFFF"/>
                </a:solidFill>
              </a:rPr>
              <a:t>soil type/composition, nutrient composition</a:t>
            </a:r>
            <a:endParaRPr lang="en-US" sz="1800" b="1" dirty="0">
              <a:solidFill>
                <a:srgbClr val="FFFFFF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257800" y="4598499"/>
            <a:ext cx="3886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 smtClean="0">
                <a:solidFill>
                  <a:srgbClr val="FFFF00"/>
                </a:solidFill>
              </a:rPr>
              <a:t>Silo/bunker:</a:t>
            </a:r>
            <a:r>
              <a:rPr lang="en-US" sz="1800" b="1" dirty="0" smtClean="0"/>
              <a:t> </a:t>
            </a:r>
            <a:r>
              <a:rPr lang="en-US" sz="1800" b="1" dirty="0" smtClean="0">
                <a:solidFill>
                  <a:srgbClr val="FFFFFF"/>
                </a:solidFill>
              </a:rPr>
              <a:t>ration composition, nutrient profiles</a:t>
            </a:r>
            <a:endParaRPr lang="en-US" sz="1800" b="1" dirty="0">
              <a:solidFill>
                <a:srgbClr val="FFFFFF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27383" y="2028589"/>
            <a:ext cx="3886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 smtClean="0">
                <a:solidFill>
                  <a:srgbClr val="FFFF00"/>
                </a:solidFill>
              </a:rPr>
              <a:t>Cow: </a:t>
            </a:r>
            <a:r>
              <a:rPr lang="en-US" sz="1800" b="1" dirty="0" smtClean="0">
                <a:solidFill>
                  <a:schemeClr val="bg1"/>
                </a:solidFill>
              </a:rPr>
              <a:t>Body temperature, activity, rumination time, feed &amp; water intake</a:t>
            </a:r>
            <a:endParaRPr lang="en-US" sz="1800" b="1" dirty="0">
              <a:solidFill>
                <a:schemeClr val="bg1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969565" y="2316823"/>
            <a:ext cx="3886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 smtClean="0">
                <a:solidFill>
                  <a:srgbClr val="FFFF00"/>
                </a:solidFill>
              </a:rPr>
              <a:t>Herdsmen/consultants: </a:t>
            </a:r>
            <a:r>
              <a:rPr lang="en-US" sz="1800" b="1" dirty="0" smtClean="0">
                <a:solidFill>
                  <a:schemeClr val="bg1"/>
                </a:solidFill>
              </a:rPr>
              <a:t>Health events, foot/claw health, veterinary treatments</a:t>
            </a:r>
            <a:endParaRPr lang="en-US" sz="1800" b="1" dirty="0">
              <a:solidFill>
                <a:schemeClr val="bg1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048000" y="1143000"/>
            <a:ext cx="3886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 smtClean="0">
                <a:solidFill>
                  <a:srgbClr val="FFFF00"/>
                </a:solidFill>
              </a:rPr>
              <a:t>Barn: </a:t>
            </a:r>
            <a:r>
              <a:rPr lang="en-US" sz="1800" b="1" dirty="0" smtClean="0">
                <a:solidFill>
                  <a:schemeClr val="bg1"/>
                </a:solidFill>
              </a:rPr>
              <a:t>Flooring type, bedding materials, density, weather data</a:t>
            </a:r>
            <a:endParaRPr lang="en-US" sz="1800" b="1" dirty="0">
              <a:solidFill>
                <a:schemeClr val="bg1"/>
              </a:solidFill>
            </a:endParaRPr>
          </a:p>
        </p:txBody>
      </p:sp>
      <p:grpSp>
        <p:nvGrpSpPr>
          <p:cNvPr id="22" name="Group 21"/>
          <p:cNvGrpSpPr/>
          <p:nvPr/>
        </p:nvGrpSpPr>
        <p:grpSpPr>
          <a:xfrm>
            <a:off x="2584775" y="408503"/>
            <a:ext cx="960120" cy="274320"/>
            <a:chOff x="2564220" y="384545"/>
            <a:chExt cx="829339" cy="318977"/>
          </a:xfrm>
        </p:grpSpPr>
        <p:cxnSp>
          <p:nvCxnSpPr>
            <p:cNvPr id="19" name="Straight Connector 18"/>
            <p:cNvCxnSpPr/>
            <p:nvPr/>
          </p:nvCxnSpPr>
          <p:spPr>
            <a:xfrm>
              <a:off x="2564220" y="384545"/>
              <a:ext cx="829339" cy="318977"/>
            </a:xfrm>
            <a:prstGeom prst="line">
              <a:avLst/>
            </a:prstGeom>
            <a:ln w="25400">
              <a:solidFill>
                <a:srgbClr val="B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2564220" y="384545"/>
              <a:ext cx="829339" cy="318977"/>
            </a:xfrm>
            <a:prstGeom prst="line">
              <a:avLst/>
            </a:prstGeom>
            <a:ln w="25400">
              <a:solidFill>
                <a:srgbClr val="B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What influences a phenotype?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2531615"/>
            <a:ext cx="3886200" cy="3474720"/>
          </a:xfrm>
          <a:ln w="63500" cap="sq">
            <a:solidFill>
              <a:srgbClr val="244270"/>
            </a:solidFill>
            <a:miter lim="800000"/>
          </a:ln>
        </p:spPr>
        <p:txBody>
          <a:bodyPr lIns="228600" tIns="91440" rIns="228600" bIns="91440"/>
          <a:lstStyle/>
          <a:p>
            <a:pPr marL="0" indent="0">
              <a:lnSpc>
                <a:spcPts val="2900"/>
              </a:lnSpc>
              <a:buNone/>
            </a:pPr>
            <a:r>
              <a:rPr lang="en-US" dirty="0" smtClean="0"/>
              <a:t>Percentage of total  variation attributable to </a:t>
            </a:r>
            <a:r>
              <a:rPr lang="en-US" dirty="0" smtClean="0">
                <a:solidFill>
                  <a:srgbClr val="244270"/>
                </a:solidFill>
              </a:rPr>
              <a:t>genetics</a:t>
            </a:r>
            <a:r>
              <a:rPr lang="en-US" dirty="0" smtClean="0"/>
              <a:t> is </a:t>
            </a:r>
            <a:r>
              <a:rPr lang="en-US" dirty="0" smtClean="0">
                <a:solidFill>
                  <a:srgbClr val="B00000"/>
                </a:solidFill>
              </a:rPr>
              <a:t>small</a:t>
            </a:r>
            <a:endParaRPr lang="en-US" dirty="0" smtClean="0"/>
          </a:p>
          <a:p>
            <a:pPr>
              <a:lnSpc>
                <a:spcPts val="2900"/>
              </a:lnSpc>
              <a:spcAft>
                <a:spcPts val="600"/>
              </a:spcAft>
              <a:tabLst>
                <a:tab pos="1382713" algn="l"/>
              </a:tabLst>
            </a:pPr>
            <a:r>
              <a:rPr lang="en-US" dirty="0" smtClean="0"/>
              <a:t>CA$:	0.07</a:t>
            </a:r>
          </a:p>
          <a:p>
            <a:pPr>
              <a:lnSpc>
                <a:spcPts val="2900"/>
              </a:lnSpc>
              <a:spcAft>
                <a:spcPts val="600"/>
              </a:spcAft>
              <a:tabLst>
                <a:tab pos="1382713" algn="l"/>
              </a:tabLst>
            </a:pPr>
            <a:r>
              <a:rPr lang="en-US" dirty="0" smtClean="0"/>
              <a:t>DPR:	0.04</a:t>
            </a:r>
          </a:p>
          <a:p>
            <a:pPr>
              <a:lnSpc>
                <a:spcPts val="2900"/>
              </a:lnSpc>
              <a:spcAft>
                <a:spcPts val="600"/>
              </a:spcAft>
              <a:tabLst>
                <a:tab pos="1382713" algn="l"/>
              </a:tabLst>
            </a:pPr>
            <a:r>
              <a:rPr lang="en-US" dirty="0" smtClean="0"/>
              <a:t>PL:	0.08</a:t>
            </a:r>
          </a:p>
          <a:p>
            <a:pPr>
              <a:lnSpc>
                <a:spcPts val="2900"/>
              </a:lnSpc>
              <a:spcAft>
                <a:spcPts val="600"/>
              </a:spcAft>
              <a:tabLst>
                <a:tab pos="1382713" algn="l"/>
              </a:tabLst>
            </a:pPr>
            <a:r>
              <a:rPr lang="en-US" dirty="0" smtClean="0"/>
              <a:t>SCS: 	0.12</a:t>
            </a:r>
          </a:p>
          <a:p>
            <a:pPr>
              <a:lnSpc>
                <a:spcPts val="2900"/>
              </a:lnSpc>
            </a:pP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4648200" y="2531615"/>
            <a:ext cx="3886200" cy="3429000"/>
          </a:xfrm>
          <a:ln w="63500" cap="sq">
            <a:solidFill>
              <a:srgbClr val="00503E"/>
            </a:solidFill>
            <a:miter lim="800000"/>
          </a:ln>
        </p:spPr>
        <p:txBody>
          <a:bodyPr lIns="228600" tIns="91440" rIns="228600" bIns="91440"/>
          <a:lstStyle/>
          <a:p>
            <a:pPr marL="0" indent="0">
              <a:lnSpc>
                <a:spcPts val="2900"/>
              </a:lnSpc>
              <a:buNone/>
            </a:pPr>
            <a:r>
              <a:rPr lang="en-US" dirty="0" smtClean="0"/>
              <a:t>Percentage of total variation attributable to </a:t>
            </a:r>
            <a:r>
              <a:rPr lang="en-US" dirty="0" smtClean="0">
                <a:solidFill>
                  <a:srgbClr val="244270"/>
                </a:solidFill>
              </a:rPr>
              <a:t>environmental factors </a:t>
            </a:r>
            <a:r>
              <a:rPr lang="en-US" dirty="0" smtClean="0"/>
              <a:t>is </a:t>
            </a:r>
            <a:r>
              <a:rPr lang="en-US" dirty="0" smtClean="0">
                <a:solidFill>
                  <a:srgbClr val="B00000"/>
                </a:solidFill>
              </a:rPr>
              <a:t>large</a:t>
            </a:r>
            <a:endParaRPr lang="en-US" dirty="0" smtClean="0"/>
          </a:p>
          <a:p>
            <a:pPr>
              <a:lnSpc>
                <a:spcPts val="2900"/>
              </a:lnSpc>
              <a:spcAft>
                <a:spcPts val="600"/>
              </a:spcAft>
            </a:pPr>
            <a:r>
              <a:rPr lang="en-US" dirty="0" smtClean="0"/>
              <a:t>Feeding/nutrition</a:t>
            </a:r>
          </a:p>
          <a:p>
            <a:pPr>
              <a:lnSpc>
                <a:spcPts val="2900"/>
              </a:lnSpc>
              <a:spcAft>
                <a:spcPts val="600"/>
              </a:spcAft>
            </a:pPr>
            <a:r>
              <a:rPr lang="en-US" dirty="0" smtClean="0"/>
              <a:t>Housing</a:t>
            </a:r>
          </a:p>
          <a:p>
            <a:pPr>
              <a:lnSpc>
                <a:spcPts val="2700"/>
              </a:lnSpc>
              <a:spcAft>
                <a:spcPts val="600"/>
              </a:spcAft>
            </a:pPr>
            <a:r>
              <a:rPr lang="en-US" dirty="0" smtClean="0"/>
              <a:t>Reproductive  management</a:t>
            </a:r>
          </a:p>
          <a:p>
            <a:pPr>
              <a:lnSpc>
                <a:spcPts val="2900"/>
              </a:lnSpc>
            </a:pPr>
            <a:endParaRPr lang="en-US" dirty="0"/>
          </a:p>
        </p:txBody>
      </p:sp>
      <p:sp>
        <p:nvSpPr>
          <p:cNvPr id="9" name="Text Box 2"/>
          <p:cNvSpPr txBox="1">
            <a:spLocks noChangeArrowheads="1"/>
          </p:cNvSpPr>
          <p:nvPr/>
        </p:nvSpPr>
        <p:spPr bwMode="auto">
          <a:xfrm>
            <a:off x="457200" y="1250950"/>
            <a:ext cx="8153400" cy="859204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/>
          <a:lstStyle/>
          <a:p>
            <a:pPr>
              <a:lnSpc>
                <a:spcPct val="100000"/>
              </a:lnSpc>
              <a:spcBef>
                <a:spcPts val="1588"/>
              </a:spcBef>
              <a:spcAft>
                <a:spcPts val="1438"/>
              </a:spcAft>
              <a:buClr>
                <a:srgbClr val="00FF00"/>
              </a:buClr>
              <a:buSzPct val="45000"/>
              <a:tabLst>
                <a:tab pos="273050" algn="l"/>
                <a:tab pos="730250" algn="l"/>
                <a:tab pos="1187450" algn="l"/>
                <a:tab pos="1644650" algn="l"/>
                <a:tab pos="2101850" algn="l"/>
                <a:tab pos="2559050" algn="l"/>
                <a:tab pos="3016250" algn="l"/>
                <a:tab pos="3473450" algn="l"/>
                <a:tab pos="3930650" algn="l"/>
                <a:tab pos="4387850" algn="l"/>
                <a:tab pos="4845050" algn="l"/>
                <a:tab pos="5302250" algn="l"/>
                <a:tab pos="5759450" algn="l"/>
                <a:tab pos="6216650" algn="l"/>
                <a:tab pos="6673850" algn="l"/>
                <a:tab pos="7131050" algn="l"/>
                <a:tab pos="7588250" algn="l"/>
                <a:tab pos="8045450" algn="l"/>
                <a:tab pos="8502650" algn="l"/>
                <a:tab pos="8959850" algn="l"/>
                <a:tab pos="9417050" algn="l"/>
              </a:tabLst>
            </a:pPr>
            <a:r>
              <a:rPr lang="en-GB" sz="4800" b="1" dirty="0" smtClean="0">
                <a:solidFill>
                  <a:srgbClr val="000000"/>
                </a:solidFill>
              </a:rPr>
              <a:t>                 </a:t>
            </a:r>
            <a:r>
              <a:rPr lang="en-GB" sz="2000" b="1" dirty="0" smtClean="0">
                <a:solidFill>
                  <a:srgbClr val="000000"/>
                </a:solidFill>
              </a:rPr>
              <a:t> </a:t>
            </a:r>
            <a:r>
              <a:rPr lang="en-GB" sz="4800" b="1" dirty="0" smtClean="0">
                <a:solidFill>
                  <a:srgbClr val="000000"/>
                </a:solidFill>
              </a:rPr>
              <a:t>P = </a:t>
            </a:r>
            <a:r>
              <a:rPr lang="en-GB" sz="4800" b="1" dirty="0" smtClean="0">
                <a:solidFill>
                  <a:srgbClr val="244270"/>
                </a:solidFill>
              </a:rPr>
              <a:t>G</a:t>
            </a:r>
            <a:r>
              <a:rPr lang="en-GB" sz="4800" b="1" dirty="0" smtClean="0">
                <a:solidFill>
                  <a:srgbClr val="000000"/>
                </a:solidFill>
              </a:rPr>
              <a:t> + </a:t>
            </a:r>
            <a:r>
              <a:rPr lang="en-GB" sz="4800" b="1" dirty="0" smtClean="0">
                <a:solidFill>
                  <a:srgbClr val="00503E"/>
                </a:solidFill>
              </a:rPr>
              <a:t>E</a:t>
            </a:r>
            <a:r>
              <a:rPr lang="en-GB" sz="4800" b="1" dirty="0" smtClean="0">
                <a:solidFill>
                  <a:srgbClr val="000000"/>
                </a:solidFill>
              </a:rPr>
              <a:t>       </a:t>
            </a:r>
            <a:endParaRPr lang="en-GB" sz="4800" b="1" dirty="0">
              <a:solidFill>
                <a:srgbClr val="000000"/>
              </a:solidFill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 flipH="1">
            <a:off x="2400300" y="1913860"/>
            <a:ext cx="1469951" cy="617755"/>
          </a:xfrm>
          <a:prstGeom prst="line">
            <a:avLst/>
          </a:prstGeom>
          <a:ln w="63500">
            <a:solidFill>
              <a:srgbClr val="24427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5125779" y="1913860"/>
            <a:ext cx="1469951" cy="617755"/>
          </a:xfrm>
          <a:prstGeom prst="line">
            <a:avLst/>
          </a:prstGeom>
          <a:ln w="63500">
            <a:solidFill>
              <a:srgbClr val="00503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Mendel wanted to understand</a:t>
            </a:r>
            <a:endParaRPr lang="en-US" dirty="0"/>
          </a:p>
        </p:txBody>
      </p:sp>
      <p:pic>
        <p:nvPicPr>
          <p:cNvPr id="5" name="Picture 2" descr="able of pea plant traits Mendel studied.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" y="1674572"/>
            <a:ext cx="8412480" cy="36594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426720" y="5285600"/>
            <a:ext cx="841248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i="1" dirty="0" smtClean="0">
                <a:solidFill>
                  <a:srgbClr val="00503E"/>
                </a:solidFill>
              </a:rPr>
              <a:t>Source:</a:t>
            </a:r>
            <a:r>
              <a:rPr lang="en-US" sz="1400" b="1" dirty="0" smtClean="0">
                <a:solidFill>
                  <a:srgbClr val="00503E"/>
                </a:solidFill>
              </a:rPr>
              <a:t> https</a:t>
            </a:r>
            <a:r>
              <a:rPr lang="en-US" sz="1400" b="1" dirty="0">
                <a:solidFill>
                  <a:srgbClr val="00503E"/>
                </a:solidFill>
              </a:rPr>
              <a:t>://</a:t>
            </a:r>
            <a:r>
              <a:rPr lang="en-US" sz="1400" b="1" dirty="0" smtClean="0">
                <a:solidFill>
                  <a:srgbClr val="00503E"/>
                </a:solidFill>
              </a:rPr>
              <a:t>adapaproject.org/bbk_temp/tiki-index.php?page=Leaf%3A+Who+was+Gregor+Mendel%3F</a:t>
            </a:r>
            <a:endParaRPr lang="en-US" sz="1400" b="1" dirty="0">
              <a:solidFill>
                <a:srgbClr val="00503E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 descr="https://scontent-iad3-1.xx.fbcdn.net/v/t1.0-9/284993_10151205085954274_1514695762_n.jpg?oh=a2e6ba8269e16eb97977977439c4bd35&amp;oe=57AC5ED0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975"/>
          <a:stretch>
            <a:fillRect/>
          </a:stretch>
        </p:blipFill>
        <p:spPr bwMode="auto">
          <a:xfrm>
            <a:off x="0" y="0"/>
            <a:ext cx="9144000" cy="63582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AIP-2017 Slide Master">
  <a:themeElements>
    <a:clrScheme name="Custom 22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244270"/>
      </a:hlink>
      <a:folHlink>
        <a:srgbClr val="24427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14418</TotalTime>
  <Words>2089</Words>
  <Application>Microsoft Macintosh PowerPoint</Application>
  <PresentationFormat>On-screen Show (4:3)</PresentationFormat>
  <Paragraphs>553</Paragraphs>
  <Slides>49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49</vt:i4>
      </vt:variant>
    </vt:vector>
  </HeadingPairs>
  <TitlesOfParts>
    <vt:vector size="59" baseType="lpstr">
      <vt:lpstr>Wingdings</vt:lpstr>
      <vt:lpstr>Arial</vt:lpstr>
      <vt:lpstr>Trebuchet MS</vt:lpstr>
      <vt:lpstr>Calibri</vt:lpstr>
      <vt:lpstr>Comic Sans MS</vt:lpstr>
      <vt:lpstr>Monotype Sorts</vt:lpstr>
      <vt:lpstr>Cooper BlkItHd BT</vt:lpstr>
      <vt:lpstr>Symbol</vt:lpstr>
      <vt:lpstr>Arial Unicode MS</vt:lpstr>
      <vt:lpstr>AIP-2017 Slide Master</vt:lpstr>
      <vt:lpstr>The role of phenotyping in dairy cattle improvement in the genomic era</vt:lpstr>
      <vt:lpstr>What is a phenotype?</vt:lpstr>
      <vt:lpstr>What do we routinely measure today?</vt:lpstr>
      <vt:lpstr>Why do scientists measure things?</vt:lpstr>
      <vt:lpstr>Why do farmers measure things?</vt:lpstr>
      <vt:lpstr>Sources of new phenotypes</vt:lpstr>
      <vt:lpstr>What influences a phenotype?</vt:lpstr>
      <vt:lpstr>Mendel wanted to understand</vt:lpstr>
      <vt:lpstr>PowerPoint Presentation</vt:lpstr>
      <vt:lpstr>Morgan et al. said, “That’s interesting …”</vt:lpstr>
      <vt:lpstr>Genetic diversity in livestock species</vt:lpstr>
      <vt:lpstr>Mendelian recessives are not unusual</vt:lpstr>
      <vt:lpstr>Many genes affect quantitative traits</vt:lpstr>
      <vt:lpstr>Pleiotropy is not unusual</vt:lpstr>
      <vt:lpstr>How do we choose what to measure?</vt:lpstr>
      <vt:lpstr>How carefully should we measure?</vt:lpstr>
      <vt:lpstr>Are we talking about the same thing?</vt:lpstr>
      <vt:lpstr>Context matters</vt:lpstr>
      <vt:lpstr>Selection indices include many traits …</vt:lpstr>
      <vt:lpstr>… and we keep adding new ones</vt:lpstr>
      <vt:lpstr>Some recent new dairy phenotypes</vt:lpstr>
      <vt:lpstr>When is enough enough?</vt:lpstr>
      <vt:lpstr>Digression – how many QTLs, did you say?</vt:lpstr>
      <vt:lpstr>Making sense of 505 cattle traits</vt:lpstr>
      <vt:lpstr>Example ontology (milk SCC)</vt:lpstr>
      <vt:lpstr>Who gets to define phenotypes?</vt:lpstr>
      <vt:lpstr>Formal definitions exist for recessives</vt:lpstr>
      <vt:lpstr>Why do we need new traits?</vt:lpstr>
      <vt:lpstr>What do current phenotypes look like?</vt:lpstr>
      <vt:lpstr>What do new phenotypes look like?</vt:lpstr>
      <vt:lpstr>New traits should add information</vt:lpstr>
      <vt:lpstr>New traits should have value</vt:lpstr>
      <vt:lpstr>Does  P  matter in the genomics era?</vt:lpstr>
      <vt:lpstr>Genotypes are abundant</vt:lpstr>
      <vt:lpstr>What’s a SNP genotype worth?</vt:lpstr>
      <vt:lpstr>What’s a SNP genotype worth?</vt:lpstr>
      <vt:lpstr>We can construct  P  from  G</vt:lpstr>
      <vt:lpstr>What do we do with new traits?</vt:lpstr>
      <vt:lpstr>What challenges are on the horizon?</vt:lpstr>
      <vt:lpstr>Has the DHI system fallen behind?</vt:lpstr>
      <vt:lpstr>How do new players fit into the system?</vt:lpstr>
      <vt:lpstr>No guarantees with new technologies</vt:lpstr>
      <vt:lpstr>Collaboration is essential</vt:lpstr>
      <vt:lpstr>Preservation of unique resources</vt:lpstr>
      <vt:lpstr>Conclusions</vt:lpstr>
      <vt:lpstr>Acknowledgments</vt:lpstr>
      <vt:lpstr>Acknowledgments (cont’d)</vt:lpstr>
      <vt:lpstr>Disclaimer</vt:lpstr>
      <vt:lpstr>Questions?</vt:lpstr>
    </vt:vector>
  </TitlesOfParts>
  <LinksUpToDate>false</LinksUpToDate>
  <SharedDoc>false</SharedDoc>
  <HyperlinksChanged>false</HyperlinksChanged>
  <AppVersion>15.0033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Suzanne Hubbard</dc:creator>
  <cp:lastModifiedBy>John B. Cole</cp:lastModifiedBy>
  <cp:revision>938</cp:revision>
  <dcterms:created xsi:type="dcterms:W3CDTF">2017-04-14T13:19:57Z</dcterms:created>
  <dcterms:modified xsi:type="dcterms:W3CDTF">2017-05-15T14:50:07Z</dcterms:modified>
</cp:coreProperties>
</file>