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6" r:id="rId1"/>
  </p:sldMasterIdLst>
  <p:notesMasterIdLst>
    <p:notesMasterId r:id="rId29"/>
  </p:notesMasterIdLst>
  <p:handoutMasterIdLst>
    <p:handoutMasterId r:id="rId30"/>
  </p:handoutMasterIdLst>
  <p:sldIdLst>
    <p:sldId id="258" r:id="rId2"/>
    <p:sldId id="282" r:id="rId3"/>
    <p:sldId id="257" r:id="rId4"/>
    <p:sldId id="259" r:id="rId5"/>
    <p:sldId id="279" r:id="rId6"/>
    <p:sldId id="280" r:id="rId7"/>
    <p:sldId id="277" r:id="rId8"/>
    <p:sldId id="281" r:id="rId9"/>
    <p:sldId id="260" r:id="rId10"/>
    <p:sldId id="261" r:id="rId11"/>
    <p:sldId id="275" r:id="rId12"/>
    <p:sldId id="263" r:id="rId13"/>
    <p:sldId id="264" r:id="rId14"/>
    <p:sldId id="283" r:id="rId15"/>
    <p:sldId id="271" r:id="rId16"/>
    <p:sldId id="284" r:id="rId17"/>
    <p:sldId id="265" r:id="rId18"/>
    <p:sldId id="266" r:id="rId19"/>
    <p:sldId id="267" r:id="rId20"/>
    <p:sldId id="287" r:id="rId21"/>
    <p:sldId id="268" r:id="rId22"/>
    <p:sldId id="286" r:id="rId23"/>
    <p:sldId id="270" r:id="rId24"/>
    <p:sldId id="272" r:id="rId25"/>
    <p:sldId id="276" r:id="rId26"/>
    <p:sldId id="273" r:id="rId27"/>
    <p:sldId id="274" r:id="rId28"/>
  </p:sldIdLst>
  <p:sldSz cx="9144000" cy="5143500" type="screen16x9"/>
  <p:notesSz cx="6881813" cy="9296400"/>
  <p:embeddedFontLs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Trebuchet MS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270"/>
    <a:srgbClr val="008C00"/>
    <a:srgbClr val="B00000"/>
    <a:srgbClr val="00523C"/>
    <a:srgbClr val="C0C0C0"/>
    <a:srgbClr val="0066FF"/>
    <a:srgbClr val="003C52"/>
    <a:srgbClr val="F68100"/>
    <a:srgbClr val="F68D00"/>
    <a:srgbClr val="FD740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0385" autoAdjust="0"/>
    <p:restoredTop sz="86410" autoAdjust="0"/>
  </p:normalViewPr>
  <p:slideViewPr>
    <p:cSldViewPr snapToGrid="0">
      <p:cViewPr>
        <p:scale>
          <a:sx n="110" d="100"/>
          <a:sy n="110" d="100"/>
        </p:scale>
        <p:origin x="-1632" y="-82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ubbard\Desktop\inbreeding_all%20breed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53.11\data-M\PAUL\GRAPHICS\inbreedin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53.11\data-M\PAUL\GRAPHICS\inbreedin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53.11\data-M\PAUL\GRAPHICS\inbreedin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53.11\data-M\PAUL\GRAPHICS\inbreed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144427892459394"/>
          <c:y val="2.1238679454881688E-2"/>
          <c:w val="0.84911127663096164"/>
          <c:h val="0.75861424056431781"/>
        </c:manualLayout>
      </c:layout>
      <c:lineChart>
        <c:grouping val="standard"/>
        <c:ser>
          <c:idx val="1"/>
          <c:order val="0"/>
          <c:tx>
            <c:strRef>
              <c:f>Sheet1!$B$1</c:f>
              <c:strCache>
                <c:ptCount val="1"/>
                <c:pt idx="0">
                  <c:v> Ayrshire</c:v>
                </c:pt>
              </c:strCache>
            </c:strRef>
          </c:tx>
          <c:spPr>
            <a:ln w="38100" cap="rnd">
              <a:solidFill>
                <a:srgbClr val="F68D00"/>
              </a:solidFill>
              <a:round/>
            </a:ln>
          </c:spPr>
          <c:marker>
            <c:symbol val="none"/>
          </c:marker>
          <c:cat>
            <c:numRef>
              <c:f>Sheet1!$A$2:$A$59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Sheet1!$B$2:$B$59</c:f>
              <c:numCache>
                <c:formatCode>0.00</c:formatCode>
                <c:ptCount val="58"/>
                <c:pt idx="0">
                  <c:v>0</c:v>
                </c:pt>
                <c:pt idx="1">
                  <c:v>0</c:v>
                </c:pt>
                <c:pt idx="2">
                  <c:v>3.0000000000000072E-2</c:v>
                </c:pt>
                <c:pt idx="3">
                  <c:v>0.12000000000000002</c:v>
                </c:pt>
                <c:pt idx="4">
                  <c:v>0.19000000000000031</c:v>
                </c:pt>
                <c:pt idx="5">
                  <c:v>0.32000000000000095</c:v>
                </c:pt>
                <c:pt idx="6">
                  <c:v>0.46</c:v>
                </c:pt>
                <c:pt idx="7">
                  <c:v>0.46</c:v>
                </c:pt>
                <c:pt idx="8">
                  <c:v>0.59000000000000064</c:v>
                </c:pt>
                <c:pt idx="9">
                  <c:v>0.79</c:v>
                </c:pt>
                <c:pt idx="10">
                  <c:v>0.89000000000000123</c:v>
                </c:pt>
                <c:pt idx="11">
                  <c:v>1.04</c:v>
                </c:pt>
                <c:pt idx="12">
                  <c:v>1.21</c:v>
                </c:pt>
                <c:pt idx="13">
                  <c:v>1.47</c:v>
                </c:pt>
                <c:pt idx="14">
                  <c:v>1.8</c:v>
                </c:pt>
                <c:pt idx="15">
                  <c:v>1.9700000000000011</c:v>
                </c:pt>
                <c:pt idx="16">
                  <c:v>2.2200000000000002</c:v>
                </c:pt>
                <c:pt idx="17">
                  <c:v>2.5</c:v>
                </c:pt>
                <c:pt idx="18">
                  <c:v>2.7600000000000002</c:v>
                </c:pt>
                <c:pt idx="19">
                  <c:v>2.8899999999999997</c:v>
                </c:pt>
                <c:pt idx="20">
                  <c:v>3.02</c:v>
                </c:pt>
                <c:pt idx="21">
                  <c:v>3.18</c:v>
                </c:pt>
                <c:pt idx="22">
                  <c:v>3.2600000000000002</c:v>
                </c:pt>
                <c:pt idx="23">
                  <c:v>3.4099999999999997</c:v>
                </c:pt>
                <c:pt idx="24">
                  <c:v>3.52</c:v>
                </c:pt>
                <c:pt idx="25">
                  <c:v>3.5</c:v>
                </c:pt>
                <c:pt idx="26">
                  <c:v>3.74</c:v>
                </c:pt>
                <c:pt idx="27">
                  <c:v>4.04</c:v>
                </c:pt>
                <c:pt idx="28">
                  <c:v>4.21</c:v>
                </c:pt>
                <c:pt idx="29">
                  <c:v>4.1599999999999975</c:v>
                </c:pt>
                <c:pt idx="30">
                  <c:v>4.3</c:v>
                </c:pt>
                <c:pt idx="31">
                  <c:v>4.37</c:v>
                </c:pt>
                <c:pt idx="32">
                  <c:v>4.54</c:v>
                </c:pt>
                <c:pt idx="33">
                  <c:v>4.8199999999999985</c:v>
                </c:pt>
                <c:pt idx="34">
                  <c:v>4.8199999999999985</c:v>
                </c:pt>
                <c:pt idx="35">
                  <c:v>4.91</c:v>
                </c:pt>
                <c:pt idx="36">
                  <c:v>5.05</c:v>
                </c:pt>
                <c:pt idx="37">
                  <c:v>5.18</c:v>
                </c:pt>
                <c:pt idx="38">
                  <c:v>5.14</c:v>
                </c:pt>
                <c:pt idx="39">
                  <c:v>5.26</c:v>
                </c:pt>
                <c:pt idx="40">
                  <c:v>5.33</c:v>
                </c:pt>
                <c:pt idx="41">
                  <c:v>5.42</c:v>
                </c:pt>
                <c:pt idx="42">
                  <c:v>5.42</c:v>
                </c:pt>
                <c:pt idx="43">
                  <c:v>5.54</c:v>
                </c:pt>
                <c:pt idx="44">
                  <c:v>5.6099999999999985</c:v>
                </c:pt>
                <c:pt idx="45">
                  <c:v>5.79</c:v>
                </c:pt>
                <c:pt idx="46">
                  <c:v>5.73</c:v>
                </c:pt>
                <c:pt idx="47">
                  <c:v>5.7700000000000014</c:v>
                </c:pt>
                <c:pt idx="48">
                  <c:v>5.79</c:v>
                </c:pt>
                <c:pt idx="49">
                  <c:v>5.7</c:v>
                </c:pt>
                <c:pt idx="50">
                  <c:v>5.88</c:v>
                </c:pt>
                <c:pt idx="51">
                  <c:v>5.92</c:v>
                </c:pt>
                <c:pt idx="52">
                  <c:v>5.98</c:v>
                </c:pt>
                <c:pt idx="53">
                  <c:v>6.1499999999999995</c:v>
                </c:pt>
                <c:pt idx="54">
                  <c:v>6.31</c:v>
                </c:pt>
                <c:pt idx="55">
                  <c:v>6.4300000000000024</c:v>
                </c:pt>
                <c:pt idx="56">
                  <c:v>6.63</c:v>
                </c:pt>
                <c:pt idx="57">
                  <c:v>6.88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 Brown Swiss</c:v>
                </c:pt>
              </c:strCache>
            </c:strRef>
          </c:tx>
          <c:spPr>
            <a:ln w="38100" cap="rnd">
              <a:solidFill>
                <a:srgbClr val="008C00"/>
              </a:solidFill>
              <a:round/>
            </a:ln>
          </c:spPr>
          <c:marker>
            <c:symbol val="none"/>
          </c:marker>
          <c:cat>
            <c:numRef>
              <c:f>Sheet1!$A$2:$A$59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Sheet1!$C$2:$C$59</c:f>
              <c:numCache>
                <c:formatCode>0.00</c:formatCode>
                <c:ptCount val="58"/>
                <c:pt idx="0">
                  <c:v>0</c:v>
                </c:pt>
                <c:pt idx="1">
                  <c:v>0</c:v>
                </c:pt>
                <c:pt idx="2">
                  <c:v>5.0000000000000107E-2</c:v>
                </c:pt>
                <c:pt idx="3">
                  <c:v>0.15000000000000024</c:v>
                </c:pt>
                <c:pt idx="4">
                  <c:v>0.22000000000000031</c:v>
                </c:pt>
                <c:pt idx="5">
                  <c:v>0.22000000000000031</c:v>
                </c:pt>
                <c:pt idx="6">
                  <c:v>0.39000000000000096</c:v>
                </c:pt>
                <c:pt idx="7">
                  <c:v>0.46</c:v>
                </c:pt>
                <c:pt idx="8">
                  <c:v>0.51</c:v>
                </c:pt>
                <c:pt idx="9">
                  <c:v>0.52</c:v>
                </c:pt>
                <c:pt idx="10">
                  <c:v>0.6400000000000019</c:v>
                </c:pt>
                <c:pt idx="11">
                  <c:v>0.75000000000000178</c:v>
                </c:pt>
                <c:pt idx="12">
                  <c:v>0.75000000000000178</c:v>
                </c:pt>
                <c:pt idx="13">
                  <c:v>0.77000000000000079</c:v>
                </c:pt>
                <c:pt idx="14">
                  <c:v>0.81</c:v>
                </c:pt>
                <c:pt idx="15">
                  <c:v>0.82000000000000062</c:v>
                </c:pt>
                <c:pt idx="16">
                  <c:v>0.93</c:v>
                </c:pt>
                <c:pt idx="17">
                  <c:v>1.02</c:v>
                </c:pt>
                <c:pt idx="18">
                  <c:v>1.02</c:v>
                </c:pt>
                <c:pt idx="19">
                  <c:v>1.1200000000000001</c:v>
                </c:pt>
                <c:pt idx="20">
                  <c:v>1.3</c:v>
                </c:pt>
                <c:pt idx="21">
                  <c:v>1.44</c:v>
                </c:pt>
                <c:pt idx="22">
                  <c:v>1.54</c:v>
                </c:pt>
                <c:pt idx="23">
                  <c:v>1.6700000000000021</c:v>
                </c:pt>
                <c:pt idx="24">
                  <c:v>1.82</c:v>
                </c:pt>
                <c:pt idx="25">
                  <c:v>1.9900000000000011</c:v>
                </c:pt>
                <c:pt idx="26">
                  <c:v>2.09</c:v>
                </c:pt>
                <c:pt idx="27">
                  <c:v>2.25</c:v>
                </c:pt>
                <c:pt idx="28">
                  <c:v>2.3099999999999987</c:v>
                </c:pt>
                <c:pt idx="29">
                  <c:v>2.5299999999999998</c:v>
                </c:pt>
                <c:pt idx="30">
                  <c:v>2.71</c:v>
                </c:pt>
                <c:pt idx="31">
                  <c:v>2.8499999999999988</c:v>
                </c:pt>
                <c:pt idx="32">
                  <c:v>3</c:v>
                </c:pt>
                <c:pt idx="33">
                  <c:v>3.09</c:v>
                </c:pt>
                <c:pt idx="34">
                  <c:v>3.2</c:v>
                </c:pt>
                <c:pt idx="35">
                  <c:v>3.32</c:v>
                </c:pt>
                <c:pt idx="36">
                  <c:v>3.53</c:v>
                </c:pt>
                <c:pt idx="37">
                  <c:v>3.73</c:v>
                </c:pt>
                <c:pt idx="38">
                  <c:v>3.8899999999999997</c:v>
                </c:pt>
                <c:pt idx="39">
                  <c:v>4.07</c:v>
                </c:pt>
                <c:pt idx="40">
                  <c:v>4.29</c:v>
                </c:pt>
                <c:pt idx="41">
                  <c:v>4.38</c:v>
                </c:pt>
                <c:pt idx="42">
                  <c:v>4.6399999999999997</c:v>
                </c:pt>
                <c:pt idx="43">
                  <c:v>4.79</c:v>
                </c:pt>
                <c:pt idx="44">
                  <c:v>4.9800000000000004</c:v>
                </c:pt>
                <c:pt idx="45">
                  <c:v>5.1899999999999995</c:v>
                </c:pt>
                <c:pt idx="46">
                  <c:v>5.26</c:v>
                </c:pt>
                <c:pt idx="47">
                  <c:v>5.4700000000000024</c:v>
                </c:pt>
                <c:pt idx="48">
                  <c:v>5.6599999999999975</c:v>
                </c:pt>
                <c:pt idx="49">
                  <c:v>5.74</c:v>
                </c:pt>
                <c:pt idx="50">
                  <c:v>5.87</c:v>
                </c:pt>
                <c:pt idx="51">
                  <c:v>6.05</c:v>
                </c:pt>
                <c:pt idx="52">
                  <c:v>6.1599999999999975</c:v>
                </c:pt>
                <c:pt idx="53">
                  <c:v>6.25</c:v>
                </c:pt>
                <c:pt idx="54">
                  <c:v>6.3199999999999985</c:v>
                </c:pt>
                <c:pt idx="55">
                  <c:v>6.45</c:v>
                </c:pt>
                <c:pt idx="56">
                  <c:v>6.79</c:v>
                </c:pt>
                <c:pt idx="57">
                  <c:v>6.63</c:v>
                </c:pt>
              </c:numCache>
            </c:numRef>
          </c: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 Guernsey</c:v>
                </c:pt>
              </c:strCache>
            </c:strRef>
          </c:tx>
          <c:spPr>
            <a:ln w="38100" cap="rnd">
              <a:solidFill>
                <a:srgbClr val="F00000"/>
              </a:solidFill>
              <a:round/>
            </a:ln>
          </c:spPr>
          <c:marker>
            <c:symbol val="none"/>
          </c:marker>
          <c:cat>
            <c:numRef>
              <c:f>Sheet1!$A$2:$A$59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Sheet1!$D$2:$D$59</c:f>
              <c:numCache>
                <c:formatCode>0.00</c:formatCode>
                <c:ptCount val="58"/>
                <c:pt idx="0">
                  <c:v>0</c:v>
                </c:pt>
                <c:pt idx="1">
                  <c:v>0</c:v>
                </c:pt>
                <c:pt idx="2">
                  <c:v>9.0000000000000066E-2</c:v>
                </c:pt>
                <c:pt idx="3">
                  <c:v>0.21000000000000021</c:v>
                </c:pt>
                <c:pt idx="4">
                  <c:v>0.29000000000000031</c:v>
                </c:pt>
                <c:pt idx="5">
                  <c:v>0.39000000000000096</c:v>
                </c:pt>
                <c:pt idx="6">
                  <c:v>0.46</c:v>
                </c:pt>
                <c:pt idx="7">
                  <c:v>0.53</c:v>
                </c:pt>
                <c:pt idx="8">
                  <c:v>0.63000000000000189</c:v>
                </c:pt>
                <c:pt idx="9">
                  <c:v>0.73000000000000065</c:v>
                </c:pt>
                <c:pt idx="10">
                  <c:v>0.7600000000000019</c:v>
                </c:pt>
                <c:pt idx="11">
                  <c:v>0.83000000000000063</c:v>
                </c:pt>
                <c:pt idx="12">
                  <c:v>0.87000000000000166</c:v>
                </c:pt>
                <c:pt idx="13">
                  <c:v>1.03</c:v>
                </c:pt>
                <c:pt idx="14">
                  <c:v>1.1000000000000001</c:v>
                </c:pt>
                <c:pt idx="15">
                  <c:v>1.1700000000000021</c:v>
                </c:pt>
                <c:pt idx="16">
                  <c:v>1.26</c:v>
                </c:pt>
                <c:pt idx="17">
                  <c:v>1.26</c:v>
                </c:pt>
                <c:pt idx="18">
                  <c:v>1.35</c:v>
                </c:pt>
                <c:pt idx="19">
                  <c:v>1.3900000000000001</c:v>
                </c:pt>
                <c:pt idx="20">
                  <c:v>1.47</c:v>
                </c:pt>
                <c:pt idx="21">
                  <c:v>1.55</c:v>
                </c:pt>
                <c:pt idx="22">
                  <c:v>1.6800000000000033</c:v>
                </c:pt>
                <c:pt idx="23">
                  <c:v>1.8800000000000001</c:v>
                </c:pt>
                <c:pt idx="24">
                  <c:v>2.14</c:v>
                </c:pt>
                <c:pt idx="25">
                  <c:v>2.3199999999999967</c:v>
                </c:pt>
                <c:pt idx="26">
                  <c:v>2.5</c:v>
                </c:pt>
                <c:pt idx="27">
                  <c:v>2.79</c:v>
                </c:pt>
                <c:pt idx="28">
                  <c:v>3.02</c:v>
                </c:pt>
                <c:pt idx="29">
                  <c:v>3.16</c:v>
                </c:pt>
                <c:pt idx="30">
                  <c:v>3.3899999999999997</c:v>
                </c:pt>
                <c:pt idx="31">
                  <c:v>3.57</c:v>
                </c:pt>
                <c:pt idx="32">
                  <c:v>3.7600000000000002</c:v>
                </c:pt>
                <c:pt idx="33">
                  <c:v>4</c:v>
                </c:pt>
                <c:pt idx="34">
                  <c:v>4.03</c:v>
                </c:pt>
                <c:pt idx="35">
                  <c:v>4.2300000000000004</c:v>
                </c:pt>
                <c:pt idx="36">
                  <c:v>4.7699999999999996</c:v>
                </c:pt>
                <c:pt idx="37">
                  <c:v>4.7699999999999996</c:v>
                </c:pt>
                <c:pt idx="38">
                  <c:v>4.9400000000000004</c:v>
                </c:pt>
                <c:pt idx="39">
                  <c:v>5.1499999999999995</c:v>
                </c:pt>
                <c:pt idx="40">
                  <c:v>4.99</c:v>
                </c:pt>
                <c:pt idx="41">
                  <c:v>5.1899999999999995</c:v>
                </c:pt>
                <c:pt idx="42">
                  <c:v>5.33</c:v>
                </c:pt>
                <c:pt idx="43">
                  <c:v>5.51</c:v>
                </c:pt>
                <c:pt idx="44">
                  <c:v>5.6099999999999985</c:v>
                </c:pt>
                <c:pt idx="45">
                  <c:v>5.8599999999999985</c:v>
                </c:pt>
                <c:pt idx="46">
                  <c:v>6</c:v>
                </c:pt>
                <c:pt idx="47">
                  <c:v>6.24</c:v>
                </c:pt>
                <c:pt idx="48">
                  <c:v>6.31</c:v>
                </c:pt>
                <c:pt idx="49">
                  <c:v>6.5</c:v>
                </c:pt>
                <c:pt idx="50">
                  <c:v>6.6899999999999995</c:v>
                </c:pt>
                <c:pt idx="51">
                  <c:v>6.87</c:v>
                </c:pt>
                <c:pt idx="52">
                  <c:v>6.96</c:v>
                </c:pt>
                <c:pt idx="53">
                  <c:v>7.03</c:v>
                </c:pt>
                <c:pt idx="54">
                  <c:v>7.25</c:v>
                </c:pt>
                <c:pt idx="55">
                  <c:v>7.3599999999999985</c:v>
                </c:pt>
                <c:pt idx="56">
                  <c:v>7.4300000000000024</c:v>
                </c:pt>
                <c:pt idx="57">
                  <c:v>7.83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 Holstein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</c:spPr>
          <c:marker>
            <c:symbol val="none"/>
          </c:marker>
          <c:cat>
            <c:numRef>
              <c:f>Sheet1!$A$2:$A$59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Sheet1!$E$2:$E$59</c:f>
              <c:numCache>
                <c:formatCode>0.00</c:formatCode>
                <c:ptCount val="58"/>
                <c:pt idx="0">
                  <c:v>0</c:v>
                </c:pt>
                <c:pt idx="1">
                  <c:v>0</c:v>
                </c:pt>
                <c:pt idx="2">
                  <c:v>6.0000000000000116E-2</c:v>
                </c:pt>
                <c:pt idx="3">
                  <c:v>0.13</c:v>
                </c:pt>
                <c:pt idx="4">
                  <c:v>0.18000000000000024</c:v>
                </c:pt>
                <c:pt idx="5">
                  <c:v>0.22000000000000031</c:v>
                </c:pt>
                <c:pt idx="6">
                  <c:v>0.26</c:v>
                </c:pt>
                <c:pt idx="7">
                  <c:v>0.29000000000000031</c:v>
                </c:pt>
                <c:pt idx="8">
                  <c:v>0.33000000000000107</c:v>
                </c:pt>
                <c:pt idx="9">
                  <c:v>0.38000000000000095</c:v>
                </c:pt>
                <c:pt idx="10">
                  <c:v>0.41000000000000031</c:v>
                </c:pt>
                <c:pt idx="11">
                  <c:v>0.46</c:v>
                </c:pt>
                <c:pt idx="12">
                  <c:v>0.5</c:v>
                </c:pt>
                <c:pt idx="13">
                  <c:v>0.53</c:v>
                </c:pt>
                <c:pt idx="14">
                  <c:v>0.58000000000000063</c:v>
                </c:pt>
                <c:pt idx="15">
                  <c:v>0.63000000000000189</c:v>
                </c:pt>
                <c:pt idx="16">
                  <c:v>0.68000000000000171</c:v>
                </c:pt>
                <c:pt idx="17">
                  <c:v>0.70000000000000062</c:v>
                </c:pt>
                <c:pt idx="18">
                  <c:v>0.75000000000000178</c:v>
                </c:pt>
                <c:pt idx="19">
                  <c:v>0.81</c:v>
                </c:pt>
                <c:pt idx="20">
                  <c:v>0.87000000000000166</c:v>
                </c:pt>
                <c:pt idx="21">
                  <c:v>0.96000000000000063</c:v>
                </c:pt>
                <c:pt idx="22">
                  <c:v>1.06</c:v>
                </c:pt>
                <c:pt idx="23">
                  <c:v>1.2</c:v>
                </c:pt>
                <c:pt idx="24">
                  <c:v>1.34</c:v>
                </c:pt>
                <c:pt idx="25">
                  <c:v>1.51</c:v>
                </c:pt>
                <c:pt idx="26">
                  <c:v>1.6800000000000033</c:v>
                </c:pt>
                <c:pt idx="27">
                  <c:v>1.86</c:v>
                </c:pt>
                <c:pt idx="28">
                  <c:v>2.02</c:v>
                </c:pt>
                <c:pt idx="29">
                  <c:v>2.27</c:v>
                </c:pt>
                <c:pt idx="30">
                  <c:v>2.52</c:v>
                </c:pt>
                <c:pt idx="31">
                  <c:v>2.82</c:v>
                </c:pt>
                <c:pt idx="32">
                  <c:v>3.04</c:v>
                </c:pt>
                <c:pt idx="33">
                  <c:v>3.27</c:v>
                </c:pt>
                <c:pt idx="34">
                  <c:v>3.4899999999999998</c:v>
                </c:pt>
                <c:pt idx="35">
                  <c:v>3.72</c:v>
                </c:pt>
                <c:pt idx="36">
                  <c:v>3.9299999999999997</c:v>
                </c:pt>
                <c:pt idx="37">
                  <c:v>4.1199999999999966</c:v>
                </c:pt>
                <c:pt idx="38">
                  <c:v>4.2699999999999996</c:v>
                </c:pt>
                <c:pt idx="39">
                  <c:v>4.4000000000000004</c:v>
                </c:pt>
                <c:pt idx="40">
                  <c:v>4.55</c:v>
                </c:pt>
                <c:pt idx="41">
                  <c:v>4.68</c:v>
                </c:pt>
                <c:pt idx="42">
                  <c:v>4.8199999999999985</c:v>
                </c:pt>
                <c:pt idx="43">
                  <c:v>4.9400000000000004</c:v>
                </c:pt>
                <c:pt idx="44">
                  <c:v>5.05</c:v>
                </c:pt>
                <c:pt idx="45">
                  <c:v>5.1499999999999995</c:v>
                </c:pt>
                <c:pt idx="46">
                  <c:v>5.26</c:v>
                </c:pt>
                <c:pt idx="47">
                  <c:v>5.34</c:v>
                </c:pt>
                <c:pt idx="48">
                  <c:v>5.45</c:v>
                </c:pt>
                <c:pt idx="49">
                  <c:v>5.58</c:v>
                </c:pt>
                <c:pt idx="50">
                  <c:v>5.6899999999999995</c:v>
                </c:pt>
                <c:pt idx="51">
                  <c:v>5.79</c:v>
                </c:pt>
                <c:pt idx="52">
                  <c:v>5.91</c:v>
                </c:pt>
                <c:pt idx="53">
                  <c:v>6.13</c:v>
                </c:pt>
                <c:pt idx="54">
                  <c:v>6.35</c:v>
                </c:pt>
                <c:pt idx="55">
                  <c:v>6.59</c:v>
                </c:pt>
                <c:pt idx="56">
                  <c:v>6.89</c:v>
                </c:pt>
                <c:pt idx="57">
                  <c:v>7.1099999999999985</c:v>
                </c:pt>
              </c:numCache>
            </c:numRef>
          </c:val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 Jersey</c:v>
                </c:pt>
              </c:strCache>
            </c:strRef>
          </c:tx>
          <c:spPr>
            <a:ln w="38100" cap="rnd">
              <a:solidFill>
                <a:srgbClr val="0000FF"/>
              </a:solidFill>
              <a:round/>
            </a:ln>
          </c:spPr>
          <c:marker>
            <c:symbol val="none"/>
          </c:marker>
          <c:cat>
            <c:numRef>
              <c:f>Sheet1!$A$2:$A$59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Sheet1!$F$2:$F$59</c:f>
              <c:numCache>
                <c:formatCode>0.00</c:formatCode>
                <c:ptCount val="58"/>
                <c:pt idx="0">
                  <c:v>0</c:v>
                </c:pt>
                <c:pt idx="1">
                  <c:v>0</c:v>
                </c:pt>
                <c:pt idx="2">
                  <c:v>0.13</c:v>
                </c:pt>
                <c:pt idx="3">
                  <c:v>0.27</c:v>
                </c:pt>
                <c:pt idx="4">
                  <c:v>0.37000000000000038</c:v>
                </c:pt>
                <c:pt idx="5">
                  <c:v>0.49000000000000032</c:v>
                </c:pt>
                <c:pt idx="6">
                  <c:v>0.55000000000000004</c:v>
                </c:pt>
                <c:pt idx="7">
                  <c:v>0.66000000000000214</c:v>
                </c:pt>
                <c:pt idx="8">
                  <c:v>0.71000000000000063</c:v>
                </c:pt>
                <c:pt idx="9">
                  <c:v>0.81</c:v>
                </c:pt>
                <c:pt idx="10">
                  <c:v>0.82000000000000062</c:v>
                </c:pt>
                <c:pt idx="11">
                  <c:v>0.8</c:v>
                </c:pt>
                <c:pt idx="12">
                  <c:v>0.9</c:v>
                </c:pt>
                <c:pt idx="13">
                  <c:v>0.97000000000000053</c:v>
                </c:pt>
                <c:pt idx="14">
                  <c:v>1.0900000000000001</c:v>
                </c:pt>
                <c:pt idx="15">
                  <c:v>1.1700000000000021</c:v>
                </c:pt>
                <c:pt idx="16">
                  <c:v>1.25</c:v>
                </c:pt>
                <c:pt idx="17">
                  <c:v>1.31</c:v>
                </c:pt>
                <c:pt idx="18">
                  <c:v>1.34</c:v>
                </c:pt>
                <c:pt idx="19">
                  <c:v>1.43</c:v>
                </c:pt>
                <c:pt idx="20">
                  <c:v>1.42</c:v>
                </c:pt>
                <c:pt idx="21">
                  <c:v>1.49</c:v>
                </c:pt>
                <c:pt idx="22">
                  <c:v>1.56</c:v>
                </c:pt>
                <c:pt idx="23">
                  <c:v>1.7300000000000024</c:v>
                </c:pt>
                <c:pt idx="24">
                  <c:v>1.8800000000000001</c:v>
                </c:pt>
                <c:pt idx="25">
                  <c:v>2.04</c:v>
                </c:pt>
                <c:pt idx="26">
                  <c:v>2.3099999999999987</c:v>
                </c:pt>
                <c:pt idx="27">
                  <c:v>2.56</c:v>
                </c:pt>
                <c:pt idx="28">
                  <c:v>2.7800000000000002</c:v>
                </c:pt>
                <c:pt idx="29">
                  <c:v>3.01</c:v>
                </c:pt>
                <c:pt idx="30">
                  <c:v>3.38</c:v>
                </c:pt>
                <c:pt idx="31">
                  <c:v>3.62</c:v>
                </c:pt>
                <c:pt idx="32">
                  <c:v>3.9499999999999997</c:v>
                </c:pt>
                <c:pt idx="33">
                  <c:v>4.3499999999999996</c:v>
                </c:pt>
                <c:pt idx="34">
                  <c:v>4.6099999999999985</c:v>
                </c:pt>
                <c:pt idx="35">
                  <c:v>4.79</c:v>
                </c:pt>
                <c:pt idx="36">
                  <c:v>5.0199999999999996</c:v>
                </c:pt>
                <c:pt idx="37">
                  <c:v>5.3199999999999985</c:v>
                </c:pt>
                <c:pt idx="38">
                  <c:v>5.6199999999999966</c:v>
                </c:pt>
                <c:pt idx="39">
                  <c:v>5.88</c:v>
                </c:pt>
                <c:pt idx="40">
                  <c:v>6.08</c:v>
                </c:pt>
                <c:pt idx="41">
                  <c:v>6.26</c:v>
                </c:pt>
                <c:pt idx="42">
                  <c:v>6.41</c:v>
                </c:pt>
                <c:pt idx="43">
                  <c:v>6.76</c:v>
                </c:pt>
                <c:pt idx="44">
                  <c:v>6.8</c:v>
                </c:pt>
                <c:pt idx="45">
                  <c:v>6.73</c:v>
                </c:pt>
                <c:pt idx="46">
                  <c:v>6.7700000000000014</c:v>
                </c:pt>
                <c:pt idx="47">
                  <c:v>6.79</c:v>
                </c:pt>
                <c:pt idx="48">
                  <c:v>6.71</c:v>
                </c:pt>
                <c:pt idx="49">
                  <c:v>6.87</c:v>
                </c:pt>
                <c:pt idx="50">
                  <c:v>6.9</c:v>
                </c:pt>
                <c:pt idx="51">
                  <c:v>6.8599999999999985</c:v>
                </c:pt>
                <c:pt idx="52">
                  <c:v>6.87</c:v>
                </c:pt>
                <c:pt idx="53">
                  <c:v>7.01</c:v>
                </c:pt>
                <c:pt idx="54">
                  <c:v>7.07</c:v>
                </c:pt>
                <c:pt idx="55">
                  <c:v>7.41</c:v>
                </c:pt>
                <c:pt idx="56">
                  <c:v>7.67</c:v>
                </c:pt>
                <c:pt idx="57">
                  <c:v>7.79</c:v>
                </c:pt>
              </c:numCache>
            </c:numRef>
          </c:val>
        </c:ser>
        <c:marker val="1"/>
        <c:axId val="59339136"/>
        <c:axId val="59341056"/>
      </c:lineChart>
      <c:catAx>
        <c:axId val="593391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Birth year</a:t>
                </a:r>
              </a:p>
            </c:rich>
          </c:tx>
          <c:layout>
            <c:manualLayout>
              <c:xMode val="edge"/>
              <c:yMode val="edge"/>
              <c:x val="0.44747491122433419"/>
              <c:y val="0.92887613582018169"/>
            </c:manualLayout>
          </c:layout>
        </c:title>
        <c:numFmt formatCode="General" sourceLinked="1"/>
        <c:tickLblPos val="nextTo"/>
        <c:spPr>
          <a:ln w="3175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59341056"/>
        <c:crosses val="autoZero"/>
        <c:auto val="1"/>
        <c:lblAlgn val="ctr"/>
        <c:lblOffset val="50"/>
        <c:tickLblSkip val="5"/>
        <c:tickMarkSkip val="5"/>
      </c:catAx>
      <c:valAx>
        <c:axId val="59341056"/>
        <c:scaling>
          <c:orientation val="minMax"/>
          <c:max val="8"/>
        </c:scaling>
        <c:axPos val="l"/>
        <c:majorGridlines>
          <c:spPr>
            <a:ln w="15875" cap="rnd">
              <a:solidFill>
                <a:srgbClr val="C0C0C0"/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/>
                  <a:t>Inbreeding (%)</a:t>
                </a:r>
              </a:p>
            </c:rich>
          </c:tx>
          <c:layout>
            <c:manualLayout>
              <c:xMode val="edge"/>
              <c:yMode val="edge"/>
              <c:x val="8.6389539145444681E-4"/>
              <c:y val="0.17939977511794214"/>
            </c:manualLayout>
          </c:layout>
        </c:title>
        <c:numFmt formatCode="0" sourceLinked="0"/>
        <c:tickLblPos val="nextTo"/>
        <c:spPr>
          <a:ln w="31750" cap="sq">
            <a:solidFill>
              <a:sysClr val="windowText" lastClr="000000"/>
            </a:solidFill>
            <a:miter lim="800000"/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59339136"/>
        <c:crosses val="autoZero"/>
        <c:crossBetween val="midCat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17463254593175837"/>
          <c:y val="4.5201495281686072E-2"/>
          <c:w val="0.26647868340781877"/>
          <c:h val="0.36164598946467141"/>
        </c:manualLayout>
      </c:layout>
      <c:spPr>
        <a:solidFill>
          <a:sysClr val="window" lastClr="FFFFFF"/>
        </a:solidFill>
      </c:spPr>
      <c:txPr>
        <a:bodyPr/>
        <a:lstStyle/>
        <a:p>
          <a:pPr>
            <a:defRPr sz="2400"/>
          </a:pPr>
          <a:endParaRPr lang="en-US"/>
        </a:p>
      </c:txPr>
    </c:legend>
    <c:plotVisOnly val="1"/>
  </c:chart>
  <c:spPr>
    <a:noFill/>
    <a:ln>
      <a:noFill/>
    </a:ln>
  </c:spPr>
  <c:txPr>
    <a:bodyPr/>
    <a:lstStyle/>
    <a:p>
      <a:pPr>
        <a:defRPr sz="2400" b="1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426450072119372"/>
          <c:y val="3.7317146014440056E-2"/>
          <c:w val="0.82629105483436194"/>
          <c:h val="0.76946707484787968"/>
        </c:manualLayout>
      </c:layout>
      <c:lineChart>
        <c:grouping val="standard"/>
        <c:ser>
          <c:idx val="3"/>
          <c:order val="0"/>
          <c:tx>
            <c:strRef>
              <c:f>'Daughter inbreeding'!$E$1</c:f>
              <c:strCache>
                <c:ptCount val="1"/>
                <c:pt idx="0">
                  <c:v>  Goldwyn</c:v>
                </c:pt>
              </c:strCache>
            </c:strRef>
          </c:tx>
          <c:spPr>
            <a:ln w="38100" cap="sq">
              <a:solidFill>
                <a:srgbClr val="6600CC"/>
              </a:solidFill>
              <a:miter lim="800000"/>
            </a:ln>
          </c:spPr>
          <c:marker>
            <c:symbol val="none"/>
          </c:marker>
          <c:cat>
            <c:numRef>
              <c:f>'Daughter inbreeding'!$A$2:$A$20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'Daughter inbreeding'!$E$2:$E$20</c:f>
              <c:numCache>
                <c:formatCode>General</c:formatCode>
                <c:ptCount val="19"/>
                <c:pt idx="9" formatCode="0.0">
                  <c:v>5.4</c:v>
                </c:pt>
                <c:pt idx="10" formatCode="0.0">
                  <c:v>5.8</c:v>
                </c:pt>
                <c:pt idx="11" formatCode="0.0">
                  <c:v>5.8</c:v>
                </c:pt>
                <c:pt idx="12" formatCode="0.0">
                  <c:v>5.8</c:v>
                </c:pt>
                <c:pt idx="13" formatCode="0.0">
                  <c:v>5.9</c:v>
                </c:pt>
                <c:pt idx="14" formatCode="0.0">
                  <c:v>5.9</c:v>
                </c:pt>
                <c:pt idx="15" formatCode="0.0">
                  <c:v>5.9</c:v>
                </c:pt>
                <c:pt idx="16" formatCode="0.0">
                  <c:v>6</c:v>
                </c:pt>
                <c:pt idx="17" formatCode="0.0">
                  <c:v>6</c:v>
                </c:pt>
                <c:pt idx="18" formatCode="0.0">
                  <c:v>6.1</c:v>
                </c:pt>
              </c:numCache>
            </c:numRef>
          </c:val>
        </c:ser>
        <c:ser>
          <c:idx val="6"/>
          <c:order val="1"/>
          <c:tx>
            <c:strRef>
              <c:f>'Daughter inbreeding'!$H$1</c:f>
              <c:strCache>
                <c:ptCount val="1"/>
                <c:pt idx="0">
                  <c:v>  Man-O-Man</c:v>
                </c:pt>
              </c:strCache>
            </c:strRef>
          </c:tx>
          <c:spPr>
            <a:ln w="38100" cap="sq">
              <a:solidFill>
                <a:srgbClr val="008000"/>
              </a:solidFill>
              <a:miter lim="800000"/>
            </a:ln>
          </c:spPr>
          <c:marker>
            <c:symbol val="none"/>
          </c:marker>
          <c:cat>
            <c:numRef>
              <c:f>'Daughter inbreeding'!$A$2:$A$20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'Daughter inbreeding'!$H$2:$H$20</c:f>
              <c:numCache>
                <c:formatCode>General</c:formatCode>
                <c:ptCount val="19"/>
                <c:pt idx="13" formatCode="0.0">
                  <c:v>5.7</c:v>
                </c:pt>
                <c:pt idx="14" formatCode="0.0">
                  <c:v>5.7</c:v>
                </c:pt>
                <c:pt idx="15" formatCode="0.0">
                  <c:v>5.7</c:v>
                </c:pt>
                <c:pt idx="16" formatCode="0.0">
                  <c:v>5.7</c:v>
                </c:pt>
                <c:pt idx="17" formatCode="0.0">
                  <c:v>5.6</c:v>
                </c:pt>
                <c:pt idx="18" formatCode="0.0">
                  <c:v>5.7</c:v>
                </c:pt>
              </c:numCache>
            </c:numRef>
          </c:val>
        </c:ser>
        <c:ser>
          <c:idx val="2"/>
          <c:order val="2"/>
          <c:tx>
            <c:strRef>
              <c:f>'Daughter inbreeding'!$D$1</c:f>
              <c:strCache>
                <c:ptCount val="1"/>
                <c:pt idx="0">
                  <c:v>  Mtoto</c:v>
                </c:pt>
              </c:strCache>
            </c:strRef>
          </c:tx>
          <c:spPr>
            <a:ln w="38100" cap="sq">
              <a:solidFill>
                <a:srgbClr val="CC0000"/>
              </a:solidFill>
              <a:miter lim="800000"/>
            </a:ln>
          </c:spPr>
          <c:marker>
            <c:symbol val="none"/>
          </c:marker>
          <c:cat>
            <c:numRef>
              <c:f>'Daughter inbreeding'!$A$2:$A$20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'Daughter inbreeding'!$D$2:$D$20</c:f>
              <c:numCache>
                <c:formatCode>General</c:formatCode>
                <c:ptCount val="19"/>
                <c:pt idx="3" formatCode="0.0">
                  <c:v>5.8</c:v>
                </c:pt>
                <c:pt idx="4" formatCode="0.0">
                  <c:v>5.6</c:v>
                </c:pt>
                <c:pt idx="5" formatCode="0.0">
                  <c:v>5.7</c:v>
                </c:pt>
                <c:pt idx="6" formatCode="0.0">
                  <c:v>5.7</c:v>
                </c:pt>
                <c:pt idx="7" formatCode="0.0">
                  <c:v>5.8</c:v>
                </c:pt>
                <c:pt idx="8" formatCode="0.0">
                  <c:v>5.9</c:v>
                </c:pt>
                <c:pt idx="9" formatCode="0.0">
                  <c:v>5.9</c:v>
                </c:pt>
                <c:pt idx="10" formatCode="0.0">
                  <c:v>5.9</c:v>
                </c:pt>
                <c:pt idx="11" formatCode="0.0">
                  <c:v>5.9</c:v>
                </c:pt>
                <c:pt idx="12" formatCode="0.0">
                  <c:v>5.9</c:v>
                </c:pt>
                <c:pt idx="13" formatCode="0.0">
                  <c:v>5.9</c:v>
                </c:pt>
                <c:pt idx="14" formatCode="0.0">
                  <c:v>5.9</c:v>
                </c:pt>
                <c:pt idx="15" formatCode="0.0">
                  <c:v>5.9</c:v>
                </c:pt>
                <c:pt idx="16" formatCode="0.0">
                  <c:v>5.9</c:v>
                </c:pt>
                <c:pt idx="17" formatCode="0.0">
                  <c:v>5.9</c:v>
                </c:pt>
                <c:pt idx="18" formatCode="0.0">
                  <c:v>5.9</c:v>
                </c:pt>
              </c:numCache>
            </c:numRef>
          </c:val>
        </c:ser>
        <c:ser>
          <c:idx val="1"/>
          <c:order val="3"/>
          <c:tx>
            <c:strRef>
              <c:f>'Daughter inbreeding'!$C$1</c:f>
              <c:strCache>
                <c:ptCount val="1"/>
                <c:pt idx="0">
                  <c:v>  O Man</c:v>
                </c:pt>
              </c:strCache>
            </c:strRef>
          </c:tx>
          <c:spPr>
            <a:ln w="38100" cap="sq">
              <a:solidFill>
                <a:srgbClr val="0066FF"/>
              </a:solidFill>
              <a:miter lim="800000"/>
            </a:ln>
          </c:spPr>
          <c:marker>
            <c:symbol val="none"/>
          </c:marker>
          <c:cat>
            <c:numRef>
              <c:f>'Daughter inbreeding'!$A$2:$A$20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'Daughter inbreeding'!$C$2:$C$20</c:f>
              <c:numCache>
                <c:formatCode>General</c:formatCode>
                <c:ptCount val="19"/>
                <c:pt idx="8" formatCode="0.0">
                  <c:v>5.2</c:v>
                </c:pt>
                <c:pt idx="9" formatCode="0.0">
                  <c:v>5.2</c:v>
                </c:pt>
                <c:pt idx="10" formatCode="0.0">
                  <c:v>5.2</c:v>
                </c:pt>
                <c:pt idx="11" formatCode="0.0">
                  <c:v>5.2</c:v>
                </c:pt>
                <c:pt idx="12" formatCode="0.0">
                  <c:v>5.3</c:v>
                </c:pt>
                <c:pt idx="13" formatCode="0.0">
                  <c:v>5.3</c:v>
                </c:pt>
                <c:pt idx="14" formatCode="0.0">
                  <c:v>5.4</c:v>
                </c:pt>
                <c:pt idx="15" formatCode="0.0">
                  <c:v>5.4</c:v>
                </c:pt>
                <c:pt idx="16" formatCode="0.0">
                  <c:v>5.4</c:v>
                </c:pt>
                <c:pt idx="17" formatCode="0.0">
                  <c:v>5.4</c:v>
                </c:pt>
                <c:pt idx="18" formatCode="0.0">
                  <c:v>5.4</c:v>
                </c:pt>
              </c:numCache>
            </c:numRef>
          </c:val>
        </c:ser>
        <c:ser>
          <c:idx val="5"/>
          <c:order val="4"/>
          <c:tx>
            <c:strRef>
              <c:f>'Daughter inbreeding'!$G$1</c:f>
              <c:strCache>
                <c:ptCount val="1"/>
                <c:pt idx="0">
                  <c:v>  Planet</c:v>
                </c:pt>
              </c:strCache>
            </c:strRef>
          </c:tx>
          <c:spPr>
            <a:ln w="38100" cap="sq">
              <a:solidFill>
                <a:schemeClr val="accent6">
                  <a:lumMod val="75000"/>
                </a:schemeClr>
              </a:solidFill>
              <a:miter lim="800000"/>
            </a:ln>
          </c:spPr>
          <c:marker>
            <c:symbol val="none"/>
          </c:marker>
          <c:cat>
            <c:numRef>
              <c:f>'Daughter inbreeding'!$A$2:$A$20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'Daughter inbreeding'!$G$2:$G$20</c:f>
              <c:numCache>
                <c:formatCode>General</c:formatCode>
                <c:ptCount val="19"/>
                <c:pt idx="12" formatCode="0.0">
                  <c:v>5.6</c:v>
                </c:pt>
                <c:pt idx="13" formatCode="0.0">
                  <c:v>5.6</c:v>
                </c:pt>
                <c:pt idx="14" formatCode="0.0">
                  <c:v>5.6</c:v>
                </c:pt>
                <c:pt idx="15" formatCode="0.0">
                  <c:v>5.6</c:v>
                </c:pt>
                <c:pt idx="16" formatCode="0.0">
                  <c:v>5.6</c:v>
                </c:pt>
                <c:pt idx="17" formatCode="0.0">
                  <c:v>5.5</c:v>
                </c:pt>
                <c:pt idx="18" formatCode="0.0">
                  <c:v>5.4</c:v>
                </c:pt>
              </c:numCache>
            </c:numRef>
          </c:val>
        </c:ser>
        <c:ser>
          <c:idx val="4"/>
          <c:order val="5"/>
          <c:tx>
            <c:strRef>
              <c:f>'Daughter inbreeding'!$F$1</c:f>
              <c:strCache>
                <c:ptCount val="1"/>
                <c:pt idx="0">
                  <c:v>  Shottle</c:v>
                </c:pt>
              </c:strCache>
            </c:strRef>
          </c:tx>
          <c:spPr>
            <a:ln w="38100" cap="sq">
              <a:solidFill>
                <a:srgbClr val="0D474F"/>
              </a:solidFill>
              <a:miter lim="800000"/>
            </a:ln>
          </c:spPr>
          <c:marker>
            <c:symbol val="none"/>
          </c:marker>
          <c:cat>
            <c:numRef>
              <c:f>'Daughter inbreeding'!$A$2:$A$20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'Daughter inbreeding'!$F$2:$F$20</c:f>
              <c:numCache>
                <c:formatCode>General</c:formatCode>
                <c:ptCount val="19"/>
                <c:pt idx="9" formatCode="0.0">
                  <c:v>5.4</c:v>
                </c:pt>
                <c:pt idx="10" formatCode="0.0">
                  <c:v>5.6</c:v>
                </c:pt>
                <c:pt idx="11" formatCode="0.0">
                  <c:v>5.6</c:v>
                </c:pt>
                <c:pt idx="12" formatCode="0.0">
                  <c:v>5.7</c:v>
                </c:pt>
                <c:pt idx="13" formatCode="0.0">
                  <c:v>5.8</c:v>
                </c:pt>
                <c:pt idx="14" formatCode="0.0">
                  <c:v>5.9</c:v>
                </c:pt>
                <c:pt idx="15" formatCode="0.0">
                  <c:v>5.9</c:v>
                </c:pt>
                <c:pt idx="16" formatCode="0.0">
                  <c:v>6</c:v>
                </c:pt>
                <c:pt idx="17" formatCode="0.0">
                  <c:v>6</c:v>
                </c:pt>
                <c:pt idx="18" formatCode="0.0">
                  <c:v>6</c:v>
                </c:pt>
              </c:numCache>
            </c:numRef>
          </c:val>
        </c:ser>
        <c:ser>
          <c:idx val="0"/>
          <c:order val="6"/>
          <c:tx>
            <c:strRef>
              <c:f>'Daughter inbreeding'!$B$1</c:f>
              <c:strCache>
                <c:ptCount val="1"/>
                <c:pt idx="0">
                  <c:v>  Breed average</c:v>
                </c:pt>
              </c:strCache>
            </c:strRef>
          </c:tx>
          <c:spPr>
            <a:ln w="38100" cap="sq">
              <a:solidFill>
                <a:schemeClr val="tx1"/>
              </a:solidFill>
              <a:prstDash val="sysDash"/>
              <a:miter lim="800000"/>
            </a:ln>
          </c:spPr>
          <c:marker>
            <c:symbol val="none"/>
          </c:marker>
          <c:cat>
            <c:numRef>
              <c:f>'Daughter inbreeding'!$A$2:$A$20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'Daughter inbreeding'!$B$2:$B$20</c:f>
              <c:numCache>
                <c:formatCode>0.0</c:formatCode>
                <c:ptCount val="19"/>
                <c:pt idx="0">
                  <c:v>4.4000000000000004</c:v>
                </c:pt>
                <c:pt idx="1">
                  <c:v>4.5</c:v>
                </c:pt>
                <c:pt idx="2">
                  <c:v>4.7</c:v>
                </c:pt>
                <c:pt idx="3">
                  <c:v>4.8</c:v>
                </c:pt>
                <c:pt idx="4">
                  <c:v>4.9000000000000004</c:v>
                </c:pt>
                <c:pt idx="5">
                  <c:v>5.0999999999999996</c:v>
                </c:pt>
                <c:pt idx="6">
                  <c:v>5.2</c:v>
                </c:pt>
                <c:pt idx="7">
                  <c:v>5.3</c:v>
                </c:pt>
                <c:pt idx="8">
                  <c:v>5.4</c:v>
                </c:pt>
                <c:pt idx="9">
                  <c:v>5.5</c:v>
                </c:pt>
                <c:pt idx="10">
                  <c:v>5.6</c:v>
                </c:pt>
                <c:pt idx="11">
                  <c:v>5.7</c:v>
                </c:pt>
                <c:pt idx="12">
                  <c:v>5.8</c:v>
                </c:pt>
                <c:pt idx="13">
                  <c:v>5.9</c:v>
                </c:pt>
                <c:pt idx="14">
                  <c:v>6.1</c:v>
                </c:pt>
                <c:pt idx="15">
                  <c:v>6.3</c:v>
                </c:pt>
                <c:pt idx="16">
                  <c:v>6.4</c:v>
                </c:pt>
              </c:numCache>
            </c:numRef>
          </c:val>
        </c:ser>
        <c:marker val="1"/>
        <c:axId val="61101568"/>
        <c:axId val="61103488"/>
      </c:lineChart>
      <c:catAx>
        <c:axId val="611015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 smtClean="0"/>
                  <a:t>Evaluation </a:t>
                </a:r>
                <a:r>
                  <a:rPr lang="en-US" sz="2400" dirty="0"/>
                  <a:t>year</a:t>
                </a:r>
              </a:p>
            </c:rich>
          </c:tx>
          <c:layout/>
        </c:title>
        <c:numFmt formatCode="General" sourceLinked="1"/>
        <c:tickLblPos val="nextTo"/>
        <c:spPr>
          <a:ln w="31750" cap="sq">
            <a:solidFill>
              <a:sysClr val="windowText" lastClr="000000"/>
            </a:solidFill>
            <a:miter lim="800000"/>
          </a:ln>
        </c:spPr>
        <c:crossAx val="61103488"/>
        <c:crosses val="autoZero"/>
        <c:auto val="1"/>
        <c:lblAlgn val="ctr"/>
        <c:lblOffset val="50"/>
        <c:tickLblSkip val="2"/>
      </c:catAx>
      <c:valAx>
        <c:axId val="61103488"/>
        <c:scaling>
          <c:orientation val="minMax"/>
          <c:max val="9"/>
          <c:min val="4"/>
        </c:scaling>
        <c:axPos val="l"/>
        <c:majorGridlines>
          <c:spPr>
            <a:ln w="15875" cap="rnd">
              <a:solidFill>
                <a:srgbClr val="C0C0C0"/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/>
                  <a:t>Daughter inbreeding (%)</a:t>
                </a:r>
              </a:p>
            </c:rich>
          </c:tx>
          <c:layout>
            <c:manualLayout>
              <c:xMode val="edge"/>
              <c:yMode val="edge"/>
              <c:x val="1.0039961221063583E-3"/>
              <c:y val="2.8236577302476147E-2"/>
            </c:manualLayout>
          </c:layout>
        </c:title>
        <c:numFmt formatCode="0.0" sourceLinked="0"/>
        <c:tickLblPos val="nextTo"/>
        <c:spPr>
          <a:ln w="31750" cap="sq">
            <a:solidFill>
              <a:schemeClr val="tx1"/>
            </a:solidFill>
            <a:miter lim="800000"/>
          </a:ln>
        </c:spPr>
        <c:crossAx val="61101568"/>
        <c:crosses val="autoZero"/>
        <c:crossBetween val="midCat"/>
        <c:majorUnit val="0.5"/>
      </c:valAx>
    </c:plotArea>
    <c:legend>
      <c:legendPos val="r"/>
      <c:layout>
        <c:manualLayout>
          <c:xMode val="edge"/>
          <c:yMode val="edge"/>
          <c:x val="0.16498309332955002"/>
          <c:y val="4.0920469863277485E-2"/>
          <c:w val="0.2871998770423968"/>
          <c:h val="0.45378848874393307"/>
        </c:manualLayout>
      </c:layout>
      <c:spPr>
        <a:solidFill>
          <a:sysClr val="window" lastClr="FFFFFF"/>
        </a:solidFill>
        <a:ln>
          <a:noFill/>
        </a:ln>
      </c:spPr>
      <c:txPr>
        <a:bodyPr/>
        <a:lstStyle/>
        <a:p>
          <a:pPr>
            <a:defRPr sz="2400"/>
          </a:pPr>
          <a:endParaRPr lang="en-US"/>
        </a:p>
      </c:txPr>
    </c:legend>
    <c:plotVisOnly val="1"/>
  </c:chart>
  <c:spPr>
    <a:noFill/>
    <a:ln>
      <a:noFill/>
    </a:ln>
  </c:spPr>
  <c:txPr>
    <a:bodyPr/>
    <a:lstStyle/>
    <a:p>
      <a:pPr>
        <a:defRPr sz="2000" b="1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426450072119372"/>
          <c:y val="3.7317146014440056E-2"/>
          <c:w val="0.82629105483436194"/>
          <c:h val="0.76946707484787968"/>
        </c:manualLayout>
      </c:layout>
      <c:lineChart>
        <c:grouping val="standard"/>
        <c:ser>
          <c:idx val="3"/>
          <c:order val="0"/>
          <c:tx>
            <c:strRef>
              <c:f>'Daughter EFI'!$E$1</c:f>
              <c:strCache>
                <c:ptCount val="1"/>
                <c:pt idx="0">
                  <c:v>  Goldwyn</c:v>
                </c:pt>
              </c:strCache>
            </c:strRef>
          </c:tx>
          <c:spPr>
            <a:ln w="38100" cap="sq">
              <a:solidFill>
                <a:srgbClr val="6600CC"/>
              </a:solidFill>
              <a:miter lim="800000"/>
            </a:ln>
          </c:spPr>
          <c:marker>
            <c:symbol val="none"/>
          </c:marker>
          <c:cat>
            <c:strRef>
              <c:f>'Daughter EFI'!$A$2:$A$20</c:f>
              <c:strCach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strCache>
            </c:strRef>
          </c:cat>
          <c:val>
            <c:numRef>
              <c:f>'Daughter EFI'!$E$2:$E$20</c:f>
              <c:numCache>
                <c:formatCode>General</c:formatCode>
                <c:ptCount val="19"/>
                <c:pt idx="5" formatCode="0.0">
                  <c:v>4.8</c:v>
                </c:pt>
                <c:pt idx="6" formatCode="0.0">
                  <c:v>4.9000000000000004</c:v>
                </c:pt>
                <c:pt idx="7" formatCode="0.0">
                  <c:v>5.0999999999999996</c:v>
                </c:pt>
                <c:pt idx="8" formatCode="0.0">
                  <c:v>5.2</c:v>
                </c:pt>
                <c:pt idx="9" formatCode="0.0">
                  <c:v>5.3</c:v>
                </c:pt>
                <c:pt idx="10" formatCode="0.0">
                  <c:v>5.4</c:v>
                </c:pt>
                <c:pt idx="11" formatCode="0.0">
                  <c:v>5.5</c:v>
                </c:pt>
                <c:pt idx="12" formatCode="0.0">
                  <c:v>5.7</c:v>
                </c:pt>
                <c:pt idx="13" formatCode="0.0">
                  <c:v>5.9</c:v>
                </c:pt>
                <c:pt idx="14" formatCode="0.0">
                  <c:v>6.4</c:v>
                </c:pt>
                <c:pt idx="15" formatCode="0.0">
                  <c:v>7</c:v>
                </c:pt>
                <c:pt idx="16" formatCode="0.0">
                  <c:v>7.2</c:v>
                </c:pt>
                <c:pt idx="17" formatCode="0.0">
                  <c:v>7.8</c:v>
                </c:pt>
                <c:pt idx="18" formatCode="0.0">
                  <c:v>7.9</c:v>
                </c:pt>
              </c:numCache>
            </c:numRef>
          </c:val>
        </c:ser>
        <c:ser>
          <c:idx val="6"/>
          <c:order val="1"/>
          <c:tx>
            <c:strRef>
              <c:f>'Daughter EFI'!$H$1</c:f>
              <c:strCache>
                <c:ptCount val="1"/>
                <c:pt idx="0">
                  <c:v>  Man-O-Man</c:v>
                </c:pt>
              </c:strCache>
            </c:strRef>
          </c:tx>
          <c:spPr>
            <a:ln w="38100" cap="sq">
              <a:solidFill>
                <a:srgbClr val="008000"/>
              </a:solidFill>
              <a:miter lim="800000"/>
            </a:ln>
          </c:spPr>
          <c:marker>
            <c:symbol val="none"/>
          </c:marker>
          <c:cat>
            <c:strRef>
              <c:f>'Daughter EFI'!$A$2:$A$20</c:f>
              <c:strCach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strCache>
            </c:strRef>
          </c:cat>
          <c:val>
            <c:numRef>
              <c:f>'Daughter EFI'!$H$2:$H$20</c:f>
              <c:numCache>
                <c:formatCode>General</c:formatCode>
                <c:ptCount val="19"/>
                <c:pt idx="13" formatCode="0.0">
                  <c:v>6.3</c:v>
                </c:pt>
                <c:pt idx="14" formatCode="0.0">
                  <c:v>6.6</c:v>
                </c:pt>
                <c:pt idx="15" formatCode="0.0">
                  <c:v>6.7</c:v>
                </c:pt>
                <c:pt idx="16" formatCode="0.0">
                  <c:v>6.8</c:v>
                </c:pt>
                <c:pt idx="17" formatCode="0.0">
                  <c:v>7.2</c:v>
                </c:pt>
                <c:pt idx="18" formatCode="0.0">
                  <c:v>8</c:v>
                </c:pt>
              </c:numCache>
            </c:numRef>
          </c:val>
        </c:ser>
        <c:ser>
          <c:idx val="2"/>
          <c:order val="2"/>
          <c:tx>
            <c:strRef>
              <c:f>'Daughter EFI'!$D$1</c:f>
              <c:strCache>
                <c:ptCount val="1"/>
                <c:pt idx="0">
                  <c:v>  Mtoto</c:v>
                </c:pt>
              </c:strCache>
            </c:strRef>
          </c:tx>
          <c:spPr>
            <a:ln w="38100" cap="sq">
              <a:solidFill>
                <a:srgbClr val="CC0000"/>
              </a:solidFill>
              <a:miter lim="800000"/>
            </a:ln>
          </c:spPr>
          <c:marker>
            <c:symbol val="none"/>
          </c:marker>
          <c:cat>
            <c:strRef>
              <c:f>'Daughter EFI'!$A$2:$A$20</c:f>
              <c:strCach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strCache>
            </c:strRef>
          </c:cat>
          <c:val>
            <c:numRef>
              <c:f>'Daughter EFI'!$D$2:$D$20</c:f>
              <c:numCache>
                <c:formatCode>0.0</c:formatCode>
                <c:ptCount val="19"/>
                <c:pt idx="0">
                  <c:v>4.9000000000000004</c:v>
                </c:pt>
                <c:pt idx="1">
                  <c:v>5.6</c:v>
                </c:pt>
                <c:pt idx="2">
                  <c:v>5.5</c:v>
                </c:pt>
                <c:pt idx="3">
                  <c:v>5.7</c:v>
                </c:pt>
                <c:pt idx="4">
                  <c:v>5.7</c:v>
                </c:pt>
                <c:pt idx="5">
                  <c:v>5.8</c:v>
                </c:pt>
                <c:pt idx="6">
                  <c:v>6</c:v>
                </c:pt>
                <c:pt idx="7">
                  <c:v>5.9</c:v>
                </c:pt>
                <c:pt idx="8">
                  <c:v>6.1</c:v>
                </c:pt>
                <c:pt idx="9">
                  <c:v>6.3</c:v>
                </c:pt>
                <c:pt idx="10">
                  <c:v>6.6</c:v>
                </c:pt>
                <c:pt idx="11">
                  <c:v>6.8</c:v>
                </c:pt>
                <c:pt idx="12">
                  <c:v>7.1</c:v>
                </c:pt>
                <c:pt idx="13">
                  <c:v>7.5</c:v>
                </c:pt>
                <c:pt idx="14">
                  <c:v>7.5</c:v>
                </c:pt>
                <c:pt idx="15">
                  <c:v>7.8</c:v>
                </c:pt>
                <c:pt idx="16">
                  <c:v>8.3000000000000007</c:v>
                </c:pt>
                <c:pt idx="17">
                  <c:v>8.4</c:v>
                </c:pt>
                <c:pt idx="18">
                  <c:v>8.4</c:v>
                </c:pt>
              </c:numCache>
            </c:numRef>
          </c:val>
        </c:ser>
        <c:ser>
          <c:idx val="1"/>
          <c:order val="3"/>
          <c:tx>
            <c:strRef>
              <c:f>'Daughter EFI'!$C$1</c:f>
              <c:strCache>
                <c:ptCount val="1"/>
                <c:pt idx="0">
                  <c:v>  O Man</c:v>
                </c:pt>
              </c:strCache>
            </c:strRef>
          </c:tx>
          <c:spPr>
            <a:ln w="38100" cap="sq">
              <a:solidFill>
                <a:srgbClr val="0066FF"/>
              </a:solidFill>
              <a:miter lim="800000"/>
            </a:ln>
          </c:spPr>
          <c:marker>
            <c:symbol val="none"/>
          </c:marker>
          <c:cat>
            <c:strRef>
              <c:f>'Daughter EFI'!$A$2:$A$20</c:f>
              <c:strCach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strCache>
            </c:strRef>
          </c:cat>
          <c:val>
            <c:numRef>
              <c:f>'Daughter EFI'!$C$2:$C$20</c:f>
              <c:numCache>
                <c:formatCode>General</c:formatCode>
                <c:ptCount val="19"/>
                <c:pt idx="8" formatCode="0.0">
                  <c:v>5.6</c:v>
                </c:pt>
                <c:pt idx="9" formatCode="0.0">
                  <c:v>5.9</c:v>
                </c:pt>
                <c:pt idx="10" formatCode="0.0">
                  <c:v>6</c:v>
                </c:pt>
                <c:pt idx="11" formatCode="0.0">
                  <c:v>6.2</c:v>
                </c:pt>
                <c:pt idx="12" formatCode="0.0">
                  <c:v>6.2</c:v>
                </c:pt>
                <c:pt idx="13" formatCode="0.0">
                  <c:v>6.7</c:v>
                </c:pt>
                <c:pt idx="14" formatCode="0.0">
                  <c:v>7.3</c:v>
                </c:pt>
                <c:pt idx="15" formatCode="0.0">
                  <c:v>7.7</c:v>
                </c:pt>
                <c:pt idx="16" formatCode="0.0">
                  <c:v>7.7</c:v>
                </c:pt>
                <c:pt idx="17" formatCode="0.0">
                  <c:v>8.5</c:v>
                </c:pt>
                <c:pt idx="18" formatCode="0.0">
                  <c:v>9</c:v>
                </c:pt>
              </c:numCache>
            </c:numRef>
          </c:val>
        </c:ser>
        <c:ser>
          <c:idx val="5"/>
          <c:order val="4"/>
          <c:tx>
            <c:strRef>
              <c:f>'Daughter EFI'!$G$1</c:f>
              <c:strCache>
                <c:ptCount val="1"/>
                <c:pt idx="0">
                  <c:v>  Planet</c:v>
                </c:pt>
              </c:strCache>
            </c:strRef>
          </c:tx>
          <c:spPr>
            <a:ln w="38100" cap="sq">
              <a:solidFill>
                <a:schemeClr val="accent6">
                  <a:lumMod val="75000"/>
                </a:schemeClr>
              </a:solidFill>
              <a:miter lim="800000"/>
            </a:ln>
          </c:spPr>
          <c:marker>
            <c:symbol val="none"/>
          </c:marker>
          <c:cat>
            <c:strRef>
              <c:f>'Daughter EFI'!$A$2:$A$20</c:f>
              <c:strCach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strCache>
            </c:strRef>
          </c:cat>
          <c:val>
            <c:numRef>
              <c:f>'Daughter EFI'!$G$2:$G$20</c:f>
              <c:numCache>
                <c:formatCode>General</c:formatCode>
                <c:ptCount val="19"/>
                <c:pt idx="12" formatCode="0.0">
                  <c:v>5.8</c:v>
                </c:pt>
                <c:pt idx="13" formatCode="0.0">
                  <c:v>6</c:v>
                </c:pt>
                <c:pt idx="14" formatCode="0.0">
                  <c:v>6.1</c:v>
                </c:pt>
                <c:pt idx="15" formatCode="0.0">
                  <c:v>6.6</c:v>
                </c:pt>
                <c:pt idx="16" formatCode="0.0">
                  <c:v>6.7</c:v>
                </c:pt>
                <c:pt idx="17" formatCode="0.0">
                  <c:v>7.5</c:v>
                </c:pt>
                <c:pt idx="18" formatCode="0.0">
                  <c:v>8.1</c:v>
                </c:pt>
              </c:numCache>
            </c:numRef>
          </c:val>
        </c:ser>
        <c:ser>
          <c:idx val="4"/>
          <c:order val="5"/>
          <c:tx>
            <c:strRef>
              <c:f>'Daughter EFI'!$F$1</c:f>
              <c:strCache>
                <c:ptCount val="1"/>
                <c:pt idx="0">
                  <c:v>  Shottle</c:v>
                </c:pt>
              </c:strCache>
            </c:strRef>
          </c:tx>
          <c:spPr>
            <a:ln w="38100" cap="sq">
              <a:solidFill>
                <a:srgbClr val="0D474F"/>
              </a:solidFill>
              <a:miter lim="800000"/>
            </a:ln>
          </c:spPr>
          <c:marker>
            <c:symbol val="none"/>
          </c:marker>
          <c:cat>
            <c:strRef>
              <c:f>'Daughter EFI'!$A$2:$A$20</c:f>
              <c:strCach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strCache>
            </c:strRef>
          </c:cat>
          <c:val>
            <c:numRef>
              <c:f>'Daughter EFI'!$F$2:$F$20</c:f>
              <c:numCache>
                <c:formatCode>General</c:formatCode>
                <c:ptCount val="19"/>
                <c:pt idx="5" formatCode="0.0">
                  <c:v>4.9000000000000004</c:v>
                </c:pt>
                <c:pt idx="6" formatCode="0.0">
                  <c:v>5.0999999999999996</c:v>
                </c:pt>
                <c:pt idx="7" formatCode="0.0">
                  <c:v>5</c:v>
                </c:pt>
                <c:pt idx="8" formatCode="0.0">
                  <c:v>5.2</c:v>
                </c:pt>
                <c:pt idx="9" formatCode="0.0">
                  <c:v>5.4</c:v>
                </c:pt>
                <c:pt idx="10" formatCode="0.0">
                  <c:v>5.6</c:v>
                </c:pt>
                <c:pt idx="11" formatCode="0.0">
                  <c:v>5.8</c:v>
                </c:pt>
                <c:pt idx="12" formatCode="0.0">
                  <c:v>6.2</c:v>
                </c:pt>
                <c:pt idx="13" formatCode="0.0">
                  <c:v>6.7</c:v>
                </c:pt>
                <c:pt idx="14" formatCode="0.0">
                  <c:v>7.2</c:v>
                </c:pt>
                <c:pt idx="15" formatCode="0.0">
                  <c:v>7.9</c:v>
                </c:pt>
                <c:pt idx="16" formatCode="0.0">
                  <c:v>8.2000000000000011</c:v>
                </c:pt>
                <c:pt idx="17" formatCode="0.0">
                  <c:v>8.8000000000000007</c:v>
                </c:pt>
                <c:pt idx="18" formatCode="0.0">
                  <c:v>8.9</c:v>
                </c:pt>
              </c:numCache>
            </c:numRef>
          </c:val>
        </c:ser>
        <c:ser>
          <c:idx val="0"/>
          <c:order val="6"/>
          <c:tx>
            <c:strRef>
              <c:f>'Daughter EFI'!$B$1</c:f>
              <c:strCache>
                <c:ptCount val="1"/>
                <c:pt idx="0">
                  <c:v>  Breed average</c:v>
                </c:pt>
              </c:strCache>
            </c:strRef>
          </c:tx>
          <c:spPr>
            <a:ln w="38100" cap="sq">
              <a:solidFill>
                <a:schemeClr val="tx1"/>
              </a:solidFill>
              <a:prstDash val="sysDash"/>
              <a:miter lim="800000"/>
            </a:ln>
          </c:spPr>
          <c:marker>
            <c:symbol val="none"/>
          </c:marker>
          <c:cat>
            <c:strRef>
              <c:f>'Daughter EFI'!$A$2:$A$20</c:f>
              <c:strCach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strCache>
            </c:strRef>
          </c:cat>
          <c:val>
            <c:numRef>
              <c:f>'Daughter EFI'!$B$2:$B$20</c:f>
              <c:numCache>
                <c:formatCode>0.0</c:formatCode>
                <c:ptCount val="19"/>
                <c:pt idx="0">
                  <c:v>5</c:v>
                </c:pt>
                <c:pt idx="1">
                  <c:v>5</c:v>
                </c:pt>
                <c:pt idx="2">
                  <c:v>5.2</c:v>
                </c:pt>
                <c:pt idx="3">
                  <c:v>5.2</c:v>
                </c:pt>
                <c:pt idx="4">
                  <c:v>5.3</c:v>
                </c:pt>
                <c:pt idx="5">
                  <c:v>5.4</c:v>
                </c:pt>
                <c:pt idx="6">
                  <c:v>5.5</c:v>
                </c:pt>
                <c:pt idx="7">
                  <c:v>5.6</c:v>
                </c:pt>
                <c:pt idx="8">
                  <c:v>5.7</c:v>
                </c:pt>
                <c:pt idx="9">
                  <c:v>5.8</c:v>
                </c:pt>
                <c:pt idx="10">
                  <c:v>5.9</c:v>
                </c:pt>
                <c:pt idx="11">
                  <c:v>6.1</c:v>
                </c:pt>
                <c:pt idx="12">
                  <c:v>6.2</c:v>
                </c:pt>
                <c:pt idx="13">
                  <c:v>6.3</c:v>
                </c:pt>
                <c:pt idx="14">
                  <c:v>6.5</c:v>
                </c:pt>
                <c:pt idx="15">
                  <c:v>6.6</c:v>
                </c:pt>
                <c:pt idx="16">
                  <c:v>6.7</c:v>
                </c:pt>
              </c:numCache>
            </c:numRef>
          </c:val>
        </c:ser>
        <c:marker val="1"/>
        <c:axId val="66610688"/>
        <c:axId val="66612608"/>
      </c:lineChart>
      <c:catAx>
        <c:axId val="666106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 smtClean="0"/>
                  <a:t>Evaluation </a:t>
                </a:r>
                <a:r>
                  <a:rPr lang="en-US" sz="2400" dirty="0"/>
                  <a:t>year</a:t>
                </a:r>
              </a:p>
            </c:rich>
          </c:tx>
          <c:layout/>
        </c:title>
        <c:numFmt formatCode="@" sourceLinked="1"/>
        <c:tickLblPos val="nextTo"/>
        <c:spPr>
          <a:ln w="31750" cap="sq">
            <a:solidFill>
              <a:sysClr val="windowText" lastClr="000000"/>
            </a:solidFill>
            <a:miter lim="800000"/>
          </a:ln>
        </c:spPr>
        <c:crossAx val="66612608"/>
        <c:crosses val="autoZero"/>
        <c:auto val="1"/>
        <c:lblAlgn val="ctr"/>
        <c:lblOffset val="50"/>
        <c:tickLblSkip val="2"/>
      </c:catAx>
      <c:valAx>
        <c:axId val="66612608"/>
        <c:scaling>
          <c:orientation val="minMax"/>
          <c:max val="9"/>
          <c:min val="4"/>
        </c:scaling>
        <c:axPos val="l"/>
        <c:majorGridlines>
          <c:spPr>
            <a:ln w="15875" cap="rnd">
              <a:solidFill>
                <a:srgbClr val="C0C0C0"/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Daughter EFI (%)</a:t>
                </a:r>
              </a:p>
            </c:rich>
          </c:tx>
          <c:layout>
            <c:manualLayout>
              <c:xMode val="edge"/>
              <c:yMode val="edge"/>
              <c:x val="1.0039961221063583E-3"/>
              <c:y val="0.12413742909519328"/>
            </c:manualLayout>
          </c:layout>
        </c:title>
        <c:numFmt formatCode="0.0" sourceLinked="0"/>
        <c:tickLblPos val="nextTo"/>
        <c:spPr>
          <a:ln w="31750" cap="sq">
            <a:solidFill>
              <a:schemeClr val="tx1"/>
            </a:solidFill>
            <a:miter lim="800000"/>
          </a:ln>
        </c:spPr>
        <c:crossAx val="66610688"/>
        <c:crosses val="autoZero"/>
        <c:crossBetween val="midCat"/>
        <c:majorUnit val="0.5"/>
      </c:valAx>
    </c:plotArea>
    <c:legend>
      <c:legendPos val="r"/>
      <c:layout>
        <c:manualLayout>
          <c:xMode val="edge"/>
          <c:yMode val="edge"/>
          <c:x val="0.15345510865195924"/>
          <c:y val="4.2887583881593104E-2"/>
          <c:w val="0.30947010002128156"/>
          <c:h val="0.4505790401272054"/>
        </c:manualLayout>
      </c:layout>
      <c:spPr>
        <a:solidFill>
          <a:sysClr val="window" lastClr="FFFFFF"/>
        </a:solidFill>
        <a:ln>
          <a:noFill/>
        </a:ln>
      </c:spPr>
      <c:txPr>
        <a:bodyPr/>
        <a:lstStyle/>
        <a:p>
          <a:pPr>
            <a:defRPr sz="2400"/>
          </a:pPr>
          <a:endParaRPr lang="en-US"/>
        </a:p>
      </c:txPr>
    </c:legend>
    <c:plotVisOnly val="1"/>
  </c:chart>
  <c:spPr>
    <a:noFill/>
    <a:ln>
      <a:noFill/>
    </a:ln>
  </c:spPr>
  <c:txPr>
    <a:bodyPr/>
    <a:lstStyle/>
    <a:p>
      <a:pPr>
        <a:defRPr sz="2000" b="1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045328793360294"/>
          <c:y val="2.1238679454881632E-2"/>
          <c:w val="0.8401022676219525"/>
          <c:h val="0.76858182051874668"/>
        </c:manualLayout>
      </c:layout>
      <c:lineChart>
        <c:grouping val="standard"/>
        <c:ser>
          <c:idx val="4"/>
          <c:order val="0"/>
          <c:tx>
            <c:strRef>
              <c:f>'Holstein genomic'!$B$1</c:f>
              <c:strCache>
                <c:ptCount val="1"/>
                <c:pt idx="0">
                  <c:v> Pedigree inbreeding</c:v>
                </c:pt>
              </c:strCache>
            </c:strRef>
          </c:tx>
          <c:spPr>
            <a:ln w="38100" cap="rnd">
              <a:solidFill>
                <a:srgbClr val="0066FF"/>
              </a:solidFill>
              <a:round/>
            </a:ln>
          </c:spPr>
          <c:marker>
            <c:symbol val="none"/>
          </c:marker>
          <c:cat>
            <c:numRef>
              <c:f>'Holstein genomic'!$A$2:$A$8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'Holstein genomic'!$B$2:$B$8</c:f>
              <c:numCache>
                <c:formatCode>General</c:formatCode>
                <c:ptCount val="7"/>
                <c:pt idx="0">
                  <c:v>6.21</c:v>
                </c:pt>
                <c:pt idx="1">
                  <c:v>6.48</c:v>
                </c:pt>
                <c:pt idx="2">
                  <c:v>7.07</c:v>
                </c:pt>
                <c:pt idx="3">
                  <c:v>7.46</c:v>
                </c:pt>
                <c:pt idx="4">
                  <c:v>7.64</c:v>
                </c:pt>
                <c:pt idx="5">
                  <c:v>7.98</c:v>
                </c:pt>
                <c:pt idx="6">
                  <c:v>7.56</c:v>
                </c:pt>
              </c:numCache>
            </c:numRef>
          </c:val>
        </c:ser>
        <c:ser>
          <c:idx val="5"/>
          <c:order val="1"/>
          <c:tx>
            <c:strRef>
              <c:f>'Holstein genomic'!$C$1</c:f>
              <c:strCache>
                <c:ptCount val="1"/>
                <c:pt idx="0">
                  <c:v> Genomic inbreeding</c:v>
                </c:pt>
              </c:strCache>
            </c:strRef>
          </c:tx>
          <c:spPr>
            <a:ln w="38100" cap="rnd">
              <a:solidFill>
                <a:srgbClr val="008C00"/>
              </a:solidFill>
              <a:round/>
            </a:ln>
          </c:spPr>
          <c:marker>
            <c:symbol val="none"/>
          </c:marker>
          <c:cat>
            <c:numRef>
              <c:f>'Holstein genomic'!$A$2:$A$8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'Holstein genomic'!$C$2:$C$8</c:f>
              <c:numCache>
                <c:formatCode>General</c:formatCode>
                <c:ptCount val="7"/>
                <c:pt idx="0">
                  <c:v>6.83</c:v>
                </c:pt>
                <c:pt idx="1">
                  <c:v>7.29</c:v>
                </c:pt>
                <c:pt idx="2">
                  <c:v>7.94</c:v>
                </c:pt>
                <c:pt idx="3">
                  <c:v>8.8000000000000007</c:v>
                </c:pt>
                <c:pt idx="4">
                  <c:v>9.2900000000000009</c:v>
                </c:pt>
                <c:pt idx="5">
                  <c:v>10.040000000000001</c:v>
                </c:pt>
                <c:pt idx="6">
                  <c:v>10.210000000000001</c:v>
                </c:pt>
              </c:numCache>
            </c:numRef>
          </c:val>
        </c:ser>
        <c:ser>
          <c:idx val="0"/>
          <c:order val="2"/>
          <c:tx>
            <c:strRef>
              <c:f>'Holstein genomic'!$D$1</c:f>
              <c:strCache>
                <c:ptCount val="1"/>
                <c:pt idx="0">
                  <c:v> Genomic future inbreeding</c:v>
                </c:pt>
              </c:strCache>
            </c:strRef>
          </c:tx>
          <c:spPr>
            <a:ln w="38100">
              <a:solidFill>
                <a:srgbClr val="CC0000"/>
              </a:solidFill>
            </a:ln>
          </c:spPr>
          <c:marker>
            <c:symbol val="none"/>
          </c:marker>
          <c:cat>
            <c:numRef>
              <c:f>'Holstein genomic'!$A$2:$A$8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'Holstein genomic'!$D$2:$D$8</c:f>
              <c:numCache>
                <c:formatCode>General</c:formatCode>
                <c:ptCount val="7"/>
                <c:pt idx="0">
                  <c:v>7.48</c:v>
                </c:pt>
                <c:pt idx="1">
                  <c:v>7.6199999999999966</c:v>
                </c:pt>
                <c:pt idx="2">
                  <c:v>7.73</c:v>
                </c:pt>
                <c:pt idx="3">
                  <c:v>7.8199999999999985</c:v>
                </c:pt>
                <c:pt idx="4">
                  <c:v>7.8599999999999985</c:v>
                </c:pt>
                <c:pt idx="5">
                  <c:v>7.99</c:v>
                </c:pt>
                <c:pt idx="6">
                  <c:v>7.76</c:v>
                </c:pt>
              </c:numCache>
            </c:numRef>
          </c:val>
        </c:ser>
        <c:marker val="1"/>
        <c:axId val="66679936"/>
        <c:axId val="66681856"/>
      </c:lineChart>
      <c:catAx>
        <c:axId val="666799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/>
                  <a:t>Birth year</a:t>
                </a:r>
              </a:p>
            </c:rich>
          </c:tx>
          <c:layout>
            <c:manualLayout>
              <c:xMode val="edge"/>
              <c:yMode val="edge"/>
              <c:x val="0.46218079357727493"/>
              <c:y val="0.92887613582018169"/>
            </c:manualLayout>
          </c:layout>
        </c:title>
        <c:numFmt formatCode="General" sourceLinked="1"/>
        <c:tickLblPos val="nextTo"/>
        <c:spPr>
          <a:ln w="3175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66681856"/>
        <c:crosses val="autoZero"/>
        <c:auto val="1"/>
        <c:lblAlgn val="ctr"/>
        <c:lblOffset val="50"/>
        <c:tickLblSkip val="1"/>
        <c:tickMarkSkip val="1"/>
      </c:catAx>
      <c:valAx>
        <c:axId val="66681856"/>
        <c:scaling>
          <c:orientation val="minMax"/>
          <c:max val="11"/>
          <c:min val="6"/>
        </c:scaling>
        <c:axPos val="l"/>
        <c:majorGridlines>
          <c:spPr>
            <a:ln w="25400" cap="rnd"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Inbreeding (%)</a:t>
                </a:r>
              </a:p>
            </c:rich>
          </c:tx>
          <c:layout>
            <c:manualLayout>
              <c:xMode val="edge"/>
              <c:yMode val="edge"/>
              <c:x val="8.638953914544466E-4"/>
              <c:y val="0.19144131507038933"/>
            </c:manualLayout>
          </c:layout>
        </c:title>
        <c:numFmt formatCode="0" sourceLinked="0"/>
        <c:tickLblPos val="nextTo"/>
        <c:spPr>
          <a:ln w="31750" cap="sq">
            <a:solidFill>
              <a:sysClr val="windowText" lastClr="000000"/>
            </a:solidFill>
            <a:miter lim="800000"/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66679936"/>
        <c:crosses val="autoZero"/>
        <c:crossBetween val="midCat"/>
        <c:majorUnit val="1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13964543283440992"/>
          <c:y val="5.3344340864346598E-2"/>
          <c:w val="0.45232129767562845"/>
          <c:h val="0.27728670951858941"/>
        </c:manualLayout>
      </c:layout>
      <c:spPr>
        <a:solidFill>
          <a:sysClr val="window" lastClr="FFFFFF"/>
        </a:solidFill>
      </c:spPr>
      <c:txPr>
        <a:bodyPr/>
        <a:lstStyle/>
        <a:p>
          <a:pPr>
            <a:defRPr sz="2400"/>
          </a:pPr>
          <a:endParaRPr lang="en-US"/>
        </a:p>
      </c:txPr>
    </c:legend>
    <c:plotVisOnly val="1"/>
  </c:chart>
  <c:spPr>
    <a:noFill/>
    <a:ln>
      <a:noFill/>
    </a:ln>
  </c:spPr>
  <c:txPr>
    <a:bodyPr/>
    <a:lstStyle/>
    <a:p>
      <a:pPr>
        <a:defRPr sz="2400" b="1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045328793360294"/>
          <c:y val="2.1238679454881632E-2"/>
          <c:w val="0.8401022676219525"/>
          <c:h val="0.76797154520276389"/>
        </c:manualLayout>
      </c:layout>
      <c:lineChart>
        <c:grouping val="standard"/>
        <c:ser>
          <c:idx val="4"/>
          <c:order val="0"/>
          <c:tx>
            <c:strRef>
              <c:f>'Jersey genomic'!$B$1</c:f>
              <c:strCache>
                <c:ptCount val="1"/>
                <c:pt idx="0">
                  <c:v> Pedigree inbreeding</c:v>
                </c:pt>
              </c:strCache>
            </c:strRef>
          </c:tx>
          <c:spPr>
            <a:ln w="38100" cap="rnd">
              <a:solidFill>
                <a:srgbClr val="0066FF"/>
              </a:solidFill>
              <a:round/>
            </a:ln>
          </c:spPr>
          <c:marker>
            <c:symbol val="none"/>
          </c:marker>
          <c:cat>
            <c:numRef>
              <c:f>'Jersey genomic'!$A$2:$A$8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'Jersey genomic'!$B$2:$B$8</c:f>
              <c:numCache>
                <c:formatCode>General</c:formatCode>
                <c:ptCount val="7"/>
                <c:pt idx="0">
                  <c:v>6.51</c:v>
                </c:pt>
                <c:pt idx="1">
                  <c:v>6.56</c:v>
                </c:pt>
                <c:pt idx="2">
                  <c:v>6.54</c:v>
                </c:pt>
                <c:pt idx="3">
                  <c:v>6.85</c:v>
                </c:pt>
                <c:pt idx="4">
                  <c:v>7.1499999999999995</c:v>
                </c:pt>
                <c:pt idx="5">
                  <c:v>7.8199999999999985</c:v>
                </c:pt>
                <c:pt idx="6">
                  <c:v>7.84</c:v>
                </c:pt>
              </c:numCache>
            </c:numRef>
          </c:val>
        </c:ser>
        <c:ser>
          <c:idx val="5"/>
          <c:order val="1"/>
          <c:tx>
            <c:strRef>
              <c:f>'Jersey genomic'!$C$1</c:f>
              <c:strCache>
                <c:ptCount val="1"/>
                <c:pt idx="0">
                  <c:v> Genomic inbreeding</c:v>
                </c:pt>
              </c:strCache>
            </c:strRef>
          </c:tx>
          <c:spPr>
            <a:ln w="38100" cap="rnd">
              <a:solidFill>
                <a:srgbClr val="008C00"/>
              </a:solidFill>
              <a:round/>
            </a:ln>
          </c:spPr>
          <c:marker>
            <c:symbol val="none"/>
          </c:marker>
          <c:cat>
            <c:numRef>
              <c:f>'Jersey genomic'!$A$2:$A$8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'Jersey genomic'!$C$2:$C$8</c:f>
              <c:numCache>
                <c:formatCode>General</c:formatCode>
                <c:ptCount val="7"/>
                <c:pt idx="0">
                  <c:v>8.7800000000000011</c:v>
                </c:pt>
                <c:pt idx="1">
                  <c:v>8.68</c:v>
                </c:pt>
                <c:pt idx="2">
                  <c:v>8.620000000000001</c:v>
                </c:pt>
                <c:pt idx="3">
                  <c:v>8.8700000000000028</c:v>
                </c:pt>
                <c:pt idx="4">
                  <c:v>9.33</c:v>
                </c:pt>
                <c:pt idx="5">
                  <c:v>9.69</c:v>
                </c:pt>
                <c:pt idx="6">
                  <c:v>9.31</c:v>
                </c:pt>
              </c:numCache>
            </c:numRef>
          </c:val>
        </c:ser>
        <c:ser>
          <c:idx val="0"/>
          <c:order val="2"/>
          <c:tx>
            <c:strRef>
              <c:f>'Jersey genomic'!$D$1</c:f>
              <c:strCache>
                <c:ptCount val="1"/>
                <c:pt idx="0">
                  <c:v> Genomic future inbreeding</c:v>
                </c:pt>
              </c:strCache>
            </c:strRef>
          </c:tx>
          <c:spPr>
            <a:ln w="38100">
              <a:solidFill>
                <a:srgbClr val="CC0000"/>
              </a:solidFill>
            </a:ln>
          </c:spPr>
          <c:marker>
            <c:symbol val="none"/>
          </c:marker>
          <c:cat>
            <c:numRef>
              <c:f>'Jersey genomic'!$A$2:$A$8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'Jersey genomic'!$D$2:$D$8</c:f>
              <c:numCache>
                <c:formatCode>General</c:formatCode>
                <c:ptCount val="7"/>
                <c:pt idx="0">
                  <c:v>7.37</c:v>
                </c:pt>
                <c:pt idx="1">
                  <c:v>7.29</c:v>
                </c:pt>
                <c:pt idx="2">
                  <c:v>7.31</c:v>
                </c:pt>
                <c:pt idx="3">
                  <c:v>7.41</c:v>
                </c:pt>
                <c:pt idx="4">
                  <c:v>7.48</c:v>
                </c:pt>
                <c:pt idx="5">
                  <c:v>7.49</c:v>
                </c:pt>
                <c:pt idx="6">
                  <c:v>7.17</c:v>
                </c:pt>
              </c:numCache>
            </c:numRef>
          </c:val>
        </c:ser>
        <c:marker val="1"/>
        <c:axId val="59732736"/>
        <c:axId val="59734656"/>
      </c:lineChart>
      <c:catAx>
        <c:axId val="597327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/>
                  <a:t>Birth year</a:t>
                </a:r>
              </a:p>
            </c:rich>
          </c:tx>
          <c:layout>
            <c:manualLayout>
              <c:xMode val="edge"/>
              <c:yMode val="edge"/>
              <c:x val="0.46218079357727515"/>
              <c:y val="0.92887613582018169"/>
            </c:manualLayout>
          </c:layout>
        </c:title>
        <c:numFmt formatCode="General" sourceLinked="1"/>
        <c:tickLblPos val="nextTo"/>
        <c:spPr>
          <a:ln w="3175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59734656"/>
        <c:crosses val="autoZero"/>
        <c:auto val="1"/>
        <c:lblAlgn val="ctr"/>
        <c:lblOffset val="50"/>
        <c:tickLblSkip val="1"/>
        <c:tickMarkSkip val="1"/>
      </c:catAx>
      <c:valAx>
        <c:axId val="59734656"/>
        <c:scaling>
          <c:orientation val="minMax"/>
          <c:max val="11"/>
          <c:min val="6"/>
        </c:scaling>
        <c:axPos val="l"/>
        <c:majorGridlines>
          <c:spPr>
            <a:ln w="25400" cap="rnd"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Inbreeding (%)</a:t>
                </a:r>
              </a:p>
            </c:rich>
          </c:tx>
          <c:layout>
            <c:manualLayout>
              <c:xMode val="edge"/>
              <c:yMode val="edge"/>
              <c:x val="8.638953914544466E-4"/>
              <c:y val="0.18880346242876728"/>
            </c:manualLayout>
          </c:layout>
        </c:title>
        <c:numFmt formatCode="0" sourceLinked="0"/>
        <c:tickLblPos val="nextTo"/>
        <c:spPr>
          <a:ln w="31750" cap="sq">
            <a:solidFill>
              <a:sysClr val="windowText" lastClr="000000"/>
            </a:solidFill>
            <a:miter lim="800000"/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59732736"/>
        <c:crosses val="autoZero"/>
        <c:crossBetween val="midCat"/>
        <c:majorUnit val="1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13964543283441003"/>
          <c:y val="5.0205217124785109E-2"/>
          <c:w val="0.45081979617412682"/>
          <c:h val="0.2835649569977125"/>
        </c:manualLayout>
      </c:layout>
      <c:spPr>
        <a:solidFill>
          <a:sysClr val="window" lastClr="FFFFFF"/>
        </a:solidFill>
      </c:spPr>
      <c:txPr>
        <a:bodyPr/>
        <a:lstStyle/>
        <a:p>
          <a:pPr>
            <a:defRPr sz="2400"/>
          </a:pPr>
          <a:endParaRPr lang="en-US"/>
        </a:p>
      </c:txPr>
    </c:legend>
    <c:plotVisOnly val="1"/>
  </c:chart>
  <c:spPr>
    <a:noFill/>
    <a:ln>
      <a:noFill/>
    </a:ln>
  </c:spPr>
  <c:txPr>
    <a:bodyPr/>
    <a:lstStyle/>
    <a:p>
      <a:pPr>
        <a:defRPr sz="2400" b="1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14BC2-5702-48E6-AEB6-E755F42887A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5B0E7-E26F-4A91-A272-B6216ED5C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49A253B-BAD6-408A-8656-02CAF4824A5C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01ED6AB-7B83-40F6-8D46-7688D2253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ED6AB-7B83-40F6-8D46-7688D22532B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ED6AB-7B83-40F6-8D46-7688D22532B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ED6AB-7B83-40F6-8D46-7688D22532B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ED6AB-7B83-40F6-8D46-7688D22532B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ED6AB-7B83-40F6-8D46-7688D22532B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Causal variant found in 10 of 13 haplotypes</a:t>
            </a:r>
          </a:p>
          <a:p>
            <a:endParaRPr lang="en-US" dirty="0" smtClean="0"/>
          </a:p>
          <a:p>
            <a:r>
              <a:rPr lang="en-US" dirty="0" smtClean="0"/>
              <a:t>BH1, HH2 and JH2 still left to find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ED6AB-7B83-40F6-8D46-7688D22532B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ED6AB-7B83-40F6-8D46-7688D22532B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91441"/>
            <a:ext cx="8412480" cy="47982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8412480" cy="36576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2057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66751"/>
            <a:ext cx="7772400" cy="479822"/>
          </a:xfrm>
        </p:spPr>
        <p:txBody>
          <a:bodyPr/>
          <a:lstStyle>
            <a:lvl1pPr algn="l">
              <a:lnSpc>
                <a:spcPts val="4600"/>
              </a:lnSpc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12670"/>
            <a:ext cx="7772400" cy="2468880"/>
          </a:xfrm>
        </p:spPr>
        <p:txBody>
          <a:bodyPr/>
          <a:lstStyle>
            <a:lvl1pPr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91441"/>
            <a:ext cx="8412480" cy="47982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914400"/>
            <a:ext cx="4023360" cy="384048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914400"/>
            <a:ext cx="4023360" cy="384048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 userDrawn="1"/>
        </p:nvPicPr>
        <p:blipFill>
          <a:blip r:embed="rId6" cstate="print"/>
          <a:srcRect r="1468"/>
          <a:stretch>
            <a:fillRect/>
          </a:stretch>
        </p:blipFill>
        <p:spPr>
          <a:xfrm>
            <a:off x="8631936" y="4807330"/>
            <a:ext cx="512064" cy="3552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979670"/>
            <a:ext cx="8659368" cy="18288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91441"/>
            <a:ext cx="8412480" cy="4798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05840"/>
            <a:ext cx="8412480" cy="365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37160" y="4979670"/>
            <a:ext cx="5943600" cy="18288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Joint Interbull–EAAP meeting, Session 1,  Tallinn, Estonia, Aug. 2017 (</a:t>
            </a:r>
            <a:fld id="{15B3028D-9398-4C32-B664-7BB0AE0371BF}" type="slidenum">
              <a:rPr lang="en-US" sz="8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800" b="1" dirty="0" smtClean="0">
                <a:solidFill>
                  <a:schemeClr val="bg1"/>
                </a:solidFill>
              </a:rPr>
              <a:t>)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583680" y="5004983"/>
            <a:ext cx="2011680" cy="123111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VanRaden</a:t>
            </a:r>
            <a:endParaRPr lang="en-US" sz="8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914400" rtl="0" eaLnBrk="1" latinLnBrk="0" hangingPunct="1">
        <a:lnSpc>
          <a:spcPts val="2500"/>
        </a:lnSpc>
        <a:spcBef>
          <a:spcPts val="0"/>
        </a:spcBef>
        <a:spcAft>
          <a:spcPts val="1200"/>
        </a:spcAft>
        <a:buFont typeface="Symbol" pitchFamily="18" charset="2"/>
        <a:buChar char="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5750" algn="l" defTabSz="914400" rtl="0" eaLnBrk="1" latinLnBrk="0" hangingPunct="1">
        <a:lnSpc>
          <a:spcPts val="2500"/>
        </a:lnSpc>
        <a:spcBef>
          <a:spcPts val="0"/>
        </a:spcBef>
        <a:spcAft>
          <a:spcPts val="1200"/>
        </a:spcAft>
        <a:buFont typeface="Arial" pitchFamily="34" charset="0"/>
        <a:buChar char="–"/>
        <a:tabLst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54075" indent="-223838" algn="l" defTabSz="914400" rtl="0" eaLnBrk="1" latinLnBrk="0" hangingPunct="1">
        <a:lnSpc>
          <a:spcPts val="2500"/>
        </a:lnSpc>
        <a:spcBef>
          <a:spcPts val="0"/>
        </a:spcBef>
        <a:spcAft>
          <a:spcPts val="1200"/>
        </a:spcAft>
        <a:buFont typeface="Calibri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hn.cole@ars.usda.gov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holsteinusa.com/services?action=HBK_GetInbreedSpec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ipl.arsusda.gov/publish/presentations/IB13/Chuanyu_Interbull2013.ppt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ipl.arsusda.gov/publish/other/2014/PLoSONE_9_e88510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ipl.arsusda.gov/publish/presentations/IB13/Chuanyu_Interbull2013.ppt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ipl.arsusda.gov/publish/other/2014/PLoSONE_9_e88510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urnalofdairyscience.org/article/S0022-0302(17)30581-7/abstract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57784"/>
            <a:ext cx="7772400" cy="1077218"/>
          </a:xfrm>
        </p:spPr>
        <p:txBody>
          <a:bodyPr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 dirty="0" smtClean="0"/>
              <a:t>Genomic tools to improve progress and preserve variation for future generations</a:t>
            </a:r>
            <a:endParaRPr lang="en-US" sz="35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03759" y="2121167"/>
            <a:ext cx="2755232" cy="321691"/>
          </a:xfr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smtClean="0">
                <a:solidFill>
                  <a:srgbClr val="244270"/>
                </a:solidFill>
              </a:rPr>
              <a:t>EAAP abstract 26496</a:t>
            </a:r>
            <a:endParaRPr lang="en-US" dirty="0">
              <a:solidFill>
                <a:srgbClr val="24427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85800" y="2313432"/>
            <a:ext cx="7772400" cy="24688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4163" marR="0" lvl="0" indent="-284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523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4163" marR="0" lvl="0" indent="-284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2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Paul VanRaden</a:t>
            </a:r>
          </a:p>
          <a:p>
            <a:pPr marL="284163" marR="0" lvl="0" indent="-284163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Animal Genomics and Improvement Laboratory</a:t>
            </a:r>
          </a:p>
          <a:p>
            <a:pPr marL="284163" marR="0" lvl="0" indent="-284163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Agricultural Research Service, USDA, Beltsville, MD, USA</a:t>
            </a:r>
          </a:p>
          <a:p>
            <a:pPr marL="284163" marR="0" lvl="0" indent="-284163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427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paul.vanraden@ars.usda.gov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4427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>
            <a:hlinkClick r:id="rId2"/>
          </p:cNvPr>
          <p:cNvSpPr/>
          <p:nvPr/>
        </p:nvSpPr>
        <p:spPr>
          <a:xfrm>
            <a:off x="505326" y="4200465"/>
            <a:ext cx="3048000" cy="7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50" dirty="0" smtClean="0"/>
              <a:t>Bull inbreeding vs. relationship to population </a:t>
            </a:r>
            <a:r>
              <a:rPr lang="en-US" sz="2850" dirty="0" smtClean="0">
                <a:solidFill>
                  <a:srgbClr val="FFFF00"/>
                </a:solidFill>
              </a:rPr>
              <a:t>(Holstein)</a:t>
            </a:r>
            <a:endParaRPr lang="en-US" sz="2850" dirty="0">
              <a:solidFill>
                <a:srgbClr val="FFFF0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42900" y="827073"/>
          <a:ext cx="8458200" cy="4045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50" dirty="0" smtClean="0"/>
              <a:t>Bull inbreeding vs. relationship to population </a:t>
            </a:r>
            <a:r>
              <a:rPr lang="en-US" sz="2850" dirty="0" smtClean="0">
                <a:solidFill>
                  <a:srgbClr val="FFFF00"/>
                </a:solidFill>
              </a:rPr>
              <a:t>(Jersey)</a:t>
            </a:r>
            <a:endParaRPr lang="en-US" sz="2850" dirty="0">
              <a:solidFill>
                <a:srgbClr val="FFFF0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42900" y="827074"/>
          <a:ext cx="8458200" cy="4045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Mating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en-US" dirty="0" smtClean="0"/>
              <a:t>Pedigree and “corrective” mating programs popular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Since 2015, the G matrix is provided in a bulk file for &gt;1.5 million females 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 3,000 marketed males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Relationships </a:t>
            </a:r>
            <a:r>
              <a:rPr lang="en-US" dirty="0" smtClean="0">
                <a:solidFill>
                  <a:srgbClr val="00523C"/>
                </a:solidFill>
              </a:rPr>
              <a:t>(G and A)</a:t>
            </a:r>
            <a:r>
              <a:rPr lang="en-US" dirty="0" smtClean="0"/>
              <a:t> are displayed on web for about 100,000 animal requests per year via free public query:</a:t>
            </a:r>
          </a:p>
          <a:p>
            <a:pPr>
              <a:spcAft>
                <a:spcPts val="3000"/>
              </a:spcAft>
              <a:buNone/>
            </a:pPr>
            <a:r>
              <a:rPr lang="en-US" dirty="0" smtClean="0"/>
              <a:t>	</a:t>
            </a:r>
            <a:r>
              <a:rPr lang="en-US" sz="2200" dirty="0" smtClean="0">
                <a:solidFill>
                  <a:srgbClr val="244270"/>
                </a:solidFill>
              </a:rPr>
              <a:t>http://www.holsteinusa.com/services?action=HBK_GetInbreedSpecs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Reports economic loss and inbreeding depression per trait</a:t>
            </a:r>
            <a:endParaRPr lang="en-US" dirty="0"/>
          </a:p>
        </p:txBody>
      </p:sp>
      <p:pic>
        <p:nvPicPr>
          <p:cNvPr id="5" name="Picture 4" descr="Supersire.jpg"/>
          <p:cNvPicPr>
            <a:picLocks noChangeAspect="1"/>
          </p:cNvPicPr>
          <p:nvPr/>
        </p:nvPicPr>
        <p:blipFill>
          <a:blip r:embed="rId3" cstate="print"/>
          <a:srcRect l="5434" r="5434"/>
          <a:stretch>
            <a:fillRect/>
          </a:stretch>
        </p:blipFill>
        <p:spPr>
          <a:xfrm>
            <a:off x="6865749" y="2"/>
            <a:ext cx="1136754" cy="914400"/>
          </a:xfrm>
          <a:prstGeom prst="rect">
            <a:avLst/>
          </a:prstGeom>
        </p:spPr>
      </p:pic>
      <p:sp>
        <p:nvSpPr>
          <p:cNvPr id="10" name="Rectangle 9">
            <a:hlinkClick r:id="rId4"/>
          </p:cNvPr>
          <p:cNvSpPr/>
          <p:nvPr/>
        </p:nvSpPr>
        <p:spPr>
          <a:xfrm>
            <a:off x="661737" y="3525253"/>
            <a:ext cx="7952874" cy="132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hubbard\Desktop\Graphics\Animals\Cows\Ladys-Manor PL Shakira_heifer.jpg"/>
          <p:cNvPicPr>
            <a:picLocks noChangeAspect="1" noChangeArrowheads="1"/>
          </p:cNvPicPr>
          <p:nvPr/>
        </p:nvPicPr>
        <p:blipFill>
          <a:blip r:embed="rId5" cstate="print"/>
          <a:srcRect l="5414" r="5414"/>
          <a:stretch>
            <a:fillRect/>
          </a:stretch>
        </p:blipFill>
        <p:spPr bwMode="auto">
          <a:xfrm>
            <a:off x="8000568" y="0"/>
            <a:ext cx="1141397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Recessive defects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Lethal recessives contribute only a small fraction of the additive genetic variance for fertility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Many were detected by lack of homozygous haplotypes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Further DNA sequencing revealed the exact mutations for many of these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Defects common in one breed are often absent or rare in other breeds (recent mutations within a breed)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 variants for recently discovered haplotypes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64688" y="870288"/>
          <a:ext cx="8229600" cy="3809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655"/>
                <a:gridCol w="313331"/>
                <a:gridCol w="1388081"/>
                <a:gridCol w="1403245"/>
                <a:gridCol w="2923674"/>
                <a:gridCol w="99861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dirty="0" smtClean="0">
                          <a:solidFill>
                            <a:srgbClr val="244270"/>
                          </a:solidFill>
                        </a:rPr>
                        <a:t>Haplotype</a:t>
                      </a:r>
                      <a:endParaRPr lang="en-US" sz="185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25"/>
                        </a:lnSpc>
                      </a:pPr>
                      <a:endParaRPr lang="en-US" sz="185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25"/>
                        </a:lnSpc>
                      </a:pPr>
                      <a:r>
                        <a:rPr lang="en-US" sz="1850" b="1" dirty="0" smtClean="0">
                          <a:solidFill>
                            <a:srgbClr val="244270"/>
                          </a:solidFill>
                        </a:rPr>
                        <a:t>Breed</a:t>
                      </a:r>
                      <a:endParaRPr lang="en-US" sz="185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dirty="0" smtClean="0">
                          <a:solidFill>
                            <a:srgbClr val="244270"/>
                          </a:solidFill>
                        </a:rPr>
                        <a:t>Chromosome</a:t>
                      </a:r>
                      <a:endParaRPr lang="en-US" sz="185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dirty="0" smtClean="0">
                          <a:solidFill>
                            <a:srgbClr val="244270"/>
                          </a:solidFill>
                        </a:rPr>
                        <a:t>Location</a:t>
                      </a:r>
                    </a:p>
                  </a:txBody>
                  <a:tcPr marL="0" marR="0" marT="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dirty="0" smtClean="0">
                          <a:solidFill>
                            <a:srgbClr val="244270"/>
                          </a:solidFill>
                        </a:rPr>
                        <a:t>Gene</a:t>
                      </a:r>
                    </a:p>
                  </a:txBody>
                  <a:tcPr marL="0" marR="0" marT="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AH1</a:t>
                      </a: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25"/>
                        </a:lnSpc>
                      </a:pP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25"/>
                        </a:lnSpc>
                      </a:pPr>
                      <a:r>
                        <a:rPr lang="en-US" sz="1850" b="1" dirty="0" err="1" smtClean="0"/>
                        <a:t>Ayrshire</a:t>
                      </a: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17</a:t>
                      </a:r>
                      <a:endParaRPr lang="en-US" sz="1850" b="1" dirty="0"/>
                    </a:p>
                  </a:txBody>
                  <a:tcPr marL="0" marR="5943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65,921,497</a:t>
                      </a: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UBE3B</a:t>
                      </a:r>
                      <a:endParaRPr lang="en-US" sz="1850" b="1" i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dirty="0" smtClean="0">
                          <a:solidFill>
                            <a:schemeClr val="tx1"/>
                          </a:solidFill>
                        </a:rPr>
                        <a:t>AH2</a:t>
                      </a:r>
                      <a:endParaRPr lang="en-US" sz="185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25"/>
                        </a:lnSpc>
                      </a:pPr>
                      <a:endParaRPr lang="en-US" sz="185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25"/>
                        </a:lnSpc>
                      </a:pPr>
                      <a:r>
                        <a:rPr lang="en-US" sz="1850" b="1" dirty="0" smtClean="0">
                          <a:solidFill>
                            <a:schemeClr val="tx1"/>
                          </a:solidFill>
                        </a:rPr>
                        <a:t>Ayrshire</a:t>
                      </a:r>
                      <a:r>
                        <a:rPr lang="en-US" sz="1850" b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5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25"/>
                        </a:lnSpc>
                      </a:pPr>
                      <a:r>
                        <a:rPr lang="en-US" sz="185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5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594360" marT="0" marB="7315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dirty="0" smtClean="0">
                          <a:solidFill>
                            <a:schemeClr val="tx1"/>
                          </a:solidFill>
                        </a:rPr>
                        <a:t>51,267,548</a:t>
                      </a:r>
                      <a:endParaRPr lang="en-US" sz="185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i="1" dirty="0" smtClean="0">
                          <a:solidFill>
                            <a:schemeClr val="tx1"/>
                          </a:solidFill>
                        </a:rPr>
                        <a:t>RPAP2</a:t>
                      </a:r>
                      <a:endParaRPr lang="en-US" sz="185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BH1</a:t>
                      </a: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25"/>
                        </a:lnSpc>
                      </a:pP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Brown Swiss</a:t>
                      </a: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7</a:t>
                      </a:r>
                      <a:endParaRPr lang="en-US" sz="1850" b="1" dirty="0"/>
                    </a:p>
                  </a:txBody>
                  <a:tcPr marL="0" marR="5943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?</a:t>
                      </a: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i="0" dirty="0" smtClean="0"/>
                        <a:t>?</a:t>
                      </a:r>
                      <a:endParaRPr lang="en-US" sz="1850" b="1" i="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BH2</a:t>
                      </a:r>
                      <a:endParaRPr lang="en-US" sz="1850" b="1" dirty="0"/>
                    </a:p>
                  </a:txBody>
                  <a:tcPr marL="0" marR="0" marT="0" marB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25"/>
                        </a:lnSpc>
                      </a:pPr>
                      <a:endParaRPr lang="en-US" sz="1850" b="1" dirty="0"/>
                    </a:p>
                  </a:txBody>
                  <a:tcPr marL="0" marR="0" marT="0" marB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Brown Swiss</a:t>
                      </a:r>
                      <a:endParaRPr lang="en-US" sz="1850" b="1" dirty="0"/>
                    </a:p>
                  </a:txBody>
                  <a:tcPr marL="0" marR="0" marT="0" marB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19</a:t>
                      </a:r>
                      <a:endParaRPr lang="en-US" sz="1850" b="1" dirty="0"/>
                    </a:p>
                  </a:txBody>
                  <a:tcPr marL="0" marR="594360" marT="0" marB="7315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11,063,520</a:t>
                      </a:r>
                      <a:endParaRPr lang="en-US" sz="1850" b="1" dirty="0"/>
                    </a:p>
                  </a:txBody>
                  <a:tcPr marL="0" marR="0" marT="0" marB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TUBD1</a:t>
                      </a:r>
                      <a:endParaRPr lang="en-US" sz="1850" b="1" i="1" dirty="0"/>
                    </a:p>
                  </a:txBody>
                  <a:tcPr marL="0" marR="0" marT="0" marB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HH0</a:t>
                      </a: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25"/>
                        </a:lnSpc>
                      </a:pP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Holstein</a:t>
                      </a: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21</a:t>
                      </a:r>
                      <a:endParaRPr lang="en-US" sz="1850" b="1" dirty="0"/>
                    </a:p>
                  </a:txBody>
                  <a:tcPr marL="0" marR="5943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21,184,869 – 21,188,198</a:t>
                      </a: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FANCI</a:t>
                      </a:r>
                      <a:endParaRPr lang="en-US" sz="1850" b="1" i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HH1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25"/>
                        </a:lnSpc>
                      </a:pP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Holstein</a:t>
                      </a: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5</a:t>
                      </a:r>
                      <a:endParaRPr lang="en-US" sz="1850" b="1" dirty="0"/>
                    </a:p>
                  </a:txBody>
                  <a:tcPr marL="0" marR="5943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63,150,400</a:t>
                      </a: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APAF1</a:t>
                      </a:r>
                      <a:endParaRPr lang="en-US" sz="1850" b="1" i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HH2</a:t>
                      </a: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25"/>
                        </a:lnSpc>
                      </a:pP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Holstein</a:t>
                      </a: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1</a:t>
                      </a:r>
                      <a:endParaRPr lang="en-US" sz="1850" b="1" dirty="0"/>
                    </a:p>
                  </a:txBody>
                  <a:tcPr marL="0" marR="5943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?</a:t>
                      </a: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i="0" dirty="0" smtClean="0"/>
                        <a:t>?</a:t>
                      </a:r>
                      <a:endParaRPr lang="en-US" sz="1850" b="1" i="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HH3</a:t>
                      </a: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25"/>
                        </a:lnSpc>
                      </a:pP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Holstein</a:t>
                      </a: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8</a:t>
                      </a:r>
                      <a:endParaRPr lang="en-US" sz="1850" b="1" dirty="0"/>
                    </a:p>
                  </a:txBody>
                  <a:tcPr marL="0" marR="5943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95,410,507</a:t>
                      </a: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SMC2</a:t>
                      </a:r>
                      <a:endParaRPr lang="en-US" sz="1850" b="1" i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HH4</a:t>
                      </a: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25"/>
                        </a:lnSpc>
                      </a:pP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Holstein</a:t>
                      </a: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1</a:t>
                      </a:r>
                      <a:endParaRPr lang="en-US" sz="1850" b="1" dirty="0"/>
                    </a:p>
                  </a:txBody>
                  <a:tcPr marL="0" marR="5943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1,277,227</a:t>
                      </a: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GART</a:t>
                      </a:r>
                      <a:endParaRPr lang="en-US" sz="1850" b="1" i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HH5</a:t>
                      </a: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25"/>
                        </a:lnSpc>
                      </a:pP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Holstein</a:t>
                      </a: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9</a:t>
                      </a:r>
                      <a:endParaRPr lang="en-US" sz="1850" b="1" dirty="0"/>
                    </a:p>
                  </a:txBody>
                  <a:tcPr marL="0" marR="5943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93,223,651 – 93,370,998</a:t>
                      </a: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TFB1M</a:t>
                      </a:r>
                      <a:endParaRPr lang="en-US" sz="1850" b="1" i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HCD</a:t>
                      </a:r>
                      <a:endParaRPr lang="en-US" sz="1850" b="1" dirty="0"/>
                    </a:p>
                  </a:txBody>
                  <a:tcPr marL="0" marR="0" marT="0" marB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25"/>
                        </a:lnSpc>
                      </a:pPr>
                      <a:endParaRPr lang="en-US" sz="1850" b="1" dirty="0"/>
                    </a:p>
                  </a:txBody>
                  <a:tcPr marL="0" marR="0" marT="0" marB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Holstein</a:t>
                      </a:r>
                      <a:endParaRPr lang="en-US" sz="1850" b="1" dirty="0"/>
                    </a:p>
                  </a:txBody>
                  <a:tcPr marL="0" marR="0" marT="0" marB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11</a:t>
                      </a:r>
                      <a:endParaRPr lang="en-US" sz="1850" b="1" dirty="0"/>
                    </a:p>
                  </a:txBody>
                  <a:tcPr marL="0" marR="594360" marT="0" marB="7315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77,958,995</a:t>
                      </a:r>
                      <a:endParaRPr lang="en-US" sz="1850" b="1" dirty="0"/>
                    </a:p>
                  </a:txBody>
                  <a:tcPr marL="0" marR="0" marT="0" marB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APOB</a:t>
                      </a:r>
                      <a:endParaRPr lang="en-US" sz="1850" b="1" i="1" dirty="0"/>
                    </a:p>
                  </a:txBody>
                  <a:tcPr marL="0" marR="0" marT="0" marB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JH1</a:t>
                      </a: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25"/>
                        </a:lnSpc>
                      </a:pP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Jersey</a:t>
                      </a: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15</a:t>
                      </a:r>
                      <a:endParaRPr lang="en-US" sz="1850" b="1" dirty="0"/>
                    </a:p>
                  </a:txBody>
                  <a:tcPr marL="0" marR="5943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15,707,169</a:t>
                      </a: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CWC15</a:t>
                      </a: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JH2</a:t>
                      </a: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25"/>
                        </a:lnSpc>
                      </a:pP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Jersey</a:t>
                      </a: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26</a:t>
                      </a:r>
                      <a:endParaRPr lang="en-US" sz="1850" b="1" dirty="0"/>
                    </a:p>
                  </a:txBody>
                  <a:tcPr marL="0" marR="5943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?</a:t>
                      </a: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lang="en-US" sz="1850" b="1" dirty="0" smtClean="0"/>
                        <a:t>?</a:t>
                      </a:r>
                      <a:endParaRPr lang="en-US" sz="185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945" y="4719710"/>
            <a:ext cx="3066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/>
              <a:t>2</a:t>
            </a:r>
            <a:r>
              <a:rPr lang="en-US" sz="1200" dirty="0" smtClean="0"/>
              <a:t>AH2 is not yet officially released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7103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 for rare favorable alleles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How to increase genetic variance?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Genetic variance increases as allele frequency increases to 0.5; variance declines after that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Rare favorable alleles can be accidentally lost via drift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Genomic selection can increase both genetic mean and variance by placing more weight on rare, favorable alleles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Rare favorable alleles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737" r="12647"/>
          <a:stretch>
            <a:fillRect/>
          </a:stretch>
        </p:blipFill>
        <p:spPr bwMode="auto">
          <a:xfrm>
            <a:off x="349405" y="647113"/>
            <a:ext cx="5988090" cy="429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6414924" y="1385110"/>
            <a:ext cx="2119476" cy="2208297"/>
            <a:chOff x="6414924" y="1385110"/>
            <a:chExt cx="2119476" cy="2208297"/>
          </a:xfrm>
        </p:grpSpPr>
        <p:sp>
          <p:nvSpPr>
            <p:cNvPr id="4" name="Rectangle 3"/>
            <p:cNvSpPr/>
            <p:nvPr/>
          </p:nvSpPr>
          <p:spPr>
            <a:xfrm>
              <a:off x="6414924" y="1385110"/>
              <a:ext cx="2119476" cy="22082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400" b="1" i="1" dirty="0" smtClean="0">
                  <a:solidFill>
                    <a:srgbClr val="00523C"/>
                  </a:solidFill>
                </a:rPr>
                <a:t>Source:</a:t>
              </a:r>
            </a:p>
            <a:p>
              <a:pPr>
                <a:lnSpc>
                  <a:spcPts val="1500"/>
                </a:lnSpc>
              </a:pPr>
              <a:r>
                <a:rPr lang="en-US" sz="1400" b="1" dirty="0" smtClean="0"/>
                <a:t>Sun &amp; VanRaden, 2013, </a:t>
              </a:r>
              <a:r>
                <a:rPr lang="en-US" sz="1400" b="1" dirty="0" smtClean="0">
                  <a:solidFill>
                    <a:srgbClr val="244270"/>
                  </a:solidFill>
                </a:rPr>
                <a:t>Interbull annual meeting presentation</a:t>
              </a:r>
            </a:p>
            <a:p>
              <a:pPr>
                <a:lnSpc>
                  <a:spcPts val="1500"/>
                </a:lnSpc>
              </a:pPr>
              <a:endParaRPr lang="en-US" sz="1400" b="1" dirty="0" smtClean="0"/>
            </a:p>
            <a:p>
              <a:pPr>
                <a:lnSpc>
                  <a:spcPts val="1500"/>
                </a:lnSpc>
              </a:pPr>
              <a:r>
                <a:rPr lang="en-US" sz="1400" b="1" i="1" dirty="0" smtClean="0">
                  <a:solidFill>
                    <a:srgbClr val="00523C"/>
                  </a:solidFill>
                </a:rPr>
                <a:t>Further information:</a:t>
              </a:r>
            </a:p>
            <a:p>
              <a:pPr>
                <a:lnSpc>
                  <a:spcPts val="1500"/>
                </a:lnSpc>
              </a:pPr>
              <a:r>
                <a:rPr lang="en-US" sz="1400" b="1" dirty="0" smtClean="0"/>
                <a:t>Sun &amp; VanRaden, 2014, </a:t>
              </a:r>
              <a:r>
                <a:rPr lang="en-US" sz="1400" b="1" dirty="0" smtClean="0">
                  <a:solidFill>
                    <a:srgbClr val="244270"/>
                  </a:solidFill>
                </a:rPr>
                <a:t>Increasing long-term response by selecting for favorable minor alleles</a:t>
              </a:r>
              <a:r>
                <a:rPr lang="en-US" sz="1400" b="1" dirty="0" smtClean="0"/>
                <a:t>, PLoS ONE 9:e88510</a:t>
              </a:r>
              <a:endParaRPr lang="en-US" sz="1400" b="1" dirty="0"/>
            </a:p>
          </p:txBody>
        </p:sp>
        <p:sp>
          <p:nvSpPr>
            <p:cNvPr id="6" name="Rectangle 5">
              <a:hlinkClick r:id="rId3"/>
            </p:cNvPr>
            <p:cNvSpPr/>
            <p:nvPr/>
          </p:nvSpPr>
          <p:spPr>
            <a:xfrm>
              <a:off x="6496241" y="1860934"/>
              <a:ext cx="1828800" cy="91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hlinkClick r:id="rId3"/>
            </p:cNvPr>
            <p:cNvSpPr/>
            <p:nvPr/>
          </p:nvSpPr>
          <p:spPr>
            <a:xfrm>
              <a:off x="6511481" y="2051434"/>
              <a:ext cx="914400" cy="91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hlinkClick r:id="rId4"/>
            </p:cNvPr>
            <p:cNvSpPr/>
            <p:nvPr/>
          </p:nvSpPr>
          <p:spPr>
            <a:xfrm>
              <a:off x="6488621" y="2813434"/>
              <a:ext cx="1554480" cy="91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hlinkClick r:id="rId4"/>
            </p:cNvPr>
            <p:cNvSpPr/>
            <p:nvPr/>
          </p:nvSpPr>
          <p:spPr>
            <a:xfrm>
              <a:off x="6503861" y="3003934"/>
              <a:ext cx="1828800" cy="91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hlinkClick r:id="rId4"/>
            </p:cNvPr>
            <p:cNvSpPr/>
            <p:nvPr/>
          </p:nvSpPr>
          <p:spPr>
            <a:xfrm>
              <a:off x="6503861" y="3194434"/>
              <a:ext cx="1691640" cy="91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Rare favorable alleles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2750" r="12650"/>
          <a:stretch>
            <a:fillRect/>
          </a:stretch>
        </p:blipFill>
        <p:spPr bwMode="auto">
          <a:xfrm>
            <a:off x="347471" y="668215"/>
            <a:ext cx="5968923" cy="427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6414924" y="1385110"/>
            <a:ext cx="2119476" cy="2208297"/>
            <a:chOff x="6414924" y="1385110"/>
            <a:chExt cx="2119476" cy="2208297"/>
          </a:xfrm>
        </p:grpSpPr>
        <p:sp>
          <p:nvSpPr>
            <p:cNvPr id="7" name="Rectangle 6"/>
            <p:cNvSpPr/>
            <p:nvPr/>
          </p:nvSpPr>
          <p:spPr>
            <a:xfrm>
              <a:off x="6414924" y="1385110"/>
              <a:ext cx="2119476" cy="22082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400" b="1" i="1" dirty="0" smtClean="0">
                  <a:solidFill>
                    <a:srgbClr val="00523C"/>
                  </a:solidFill>
                </a:rPr>
                <a:t>Source:</a:t>
              </a:r>
            </a:p>
            <a:p>
              <a:pPr>
                <a:lnSpc>
                  <a:spcPts val="1500"/>
                </a:lnSpc>
              </a:pPr>
              <a:r>
                <a:rPr lang="en-US" sz="1400" b="1" dirty="0" smtClean="0"/>
                <a:t>Sun &amp; VanRaden, 2013, </a:t>
              </a:r>
              <a:r>
                <a:rPr lang="en-US" sz="1400" b="1" dirty="0" smtClean="0">
                  <a:solidFill>
                    <a:srgbClr val="244270"/>
                  </a:solidFill>
                </a:rPr>
                <a:t>Interbull annual meeting presentation</a:t>
              </a:r>
            </a:p>
            <a:p>
              <a:pPr>
                <a:lnSpc>
                  <a:spcPts val="1500"/>
                </a:lnSpc>
              </a:pPr>
              <a:endParaRPr lang="en-US" sz="1400" b="1" dirty="0" smtClean="0"/>
            </a:p>
            <a:p>
              <a:pPr>
                <a:lnSpc>
                  <a:spcPts val="1500"/>
                </a:lnSpc>
              </a:pPr>
              <a:r>
                <a:rPr lang="en-US" sz="1400" b="1" i="1" dirty="0" smtClean="0">
                  <a:solidFill>
                    <a:srgbClr val="00523C"/>
                  </a:solidFill>
                </a:rPr>
                <a:t>Further information:</a:t>
              </a:r>
            </a:p>
            <a:p>
              <a:pPr>
                <a:lnSpc>
                  <a:spcPts val="1500"/>
                </a:lnSpc>
              </a:pPr>
              <a:r>
                <a:rPr lang="en-US" sz="1400" b="1" dirty="0" smtClean="0"/>
                <a:t>Sun &amp; VanRaden, 2014, </a:t>
              </a:r>
              <a:r>
                <a:rPr lang="en-US" sz="1400" b="1" dirty="0" smtClean="0">
                  <a:solidFill>
                    <a:srgbClr val="244270"/>
                  </a:solidFill>
                </a:rPr>
                <a:t>Increasing long-term response by selecting for favorable minor alleles</a:t>
              </a:r>
              <a:r>
                <a:rPr lang="en-US" sz="1400" b="1" dirty="0" smtClean="0"/>
                <a:t>, PLoS ONE 9:e88510</a:t>
              </a:r>
              <a:endParaRPr lang="en-US" sz="1400" b="1" dirty="0"/>
            </a:p>
          </p:txBody>
        </p:sp>
        <p:sp>
          <p:nvSpPr>
            <p:cNvPr id="8" name="Rectangle 7">
              <a:hlinkClick r:id="rId3"/>
            </p:cNvPr>
            <p:cNvSpPr/>
            <p:nvPr/>
          </p:nvSpPr>
          <p:spPr>
            <a:xfrm>
              <a:off x="6496241" y="1860934"/>
              <a:ext cx="1828800" cy="91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hlinkClick r:id="rId3"/>
            </p:cNvPr>
            <p:cNvSpPr/>
            <p:nvPr/>
          </p:nvSpPr>
          <p:spPr>
            <a:xfrm>
              <a:off x="6511481" y="2051434"/>
              <a:ext cx="914400" cy="91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hlinkClick r:id="rId4"/>
            </p:cNvPr>
            <p:cNvSpPr/>
            <p:nvPr/>
          </p:nvSpPr>
          <p:spPr>
            <a:xfrm>
              <a:off x="6488621" y="2813434"/>
              <a:ext cx="1554480" cy="91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hlinkClick r:id="rId4"/>
            </p:cNvPr>
            <p:cNvSpPr/>
            <p:nvPr/>
          </p:nvSpPr>
          <p:spPr>
            <a:xfrm>
              <a:off x="6503861" y="3003934"/>
              <a:ext cx="1828800" cy="91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hlinkClick r:id="rId4"/>
            </p:cNvPr>
            <p:cNvSpPr/>
            <p:nvPr/>
          </p:nvSpPr>
          <p:spPr>
            <a:xfrm>
              <a:off x="6503861" y="3194434"/>
              <a:ext cx="1691640" cy="91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Genomic breed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Breed base representation (BBR) </a:t>
            </a:r>
            <a:r>
              <a:rPr lang="en-US" dirty="0" smtClean="0">
                <a:solidFill>
                  <a:srgbClr val="244270"/>
                </a:solidFill>
              </a:rPr>
              <a:t>reported since 2016 </a:t>
            </a:r>
            <a:r>
              <a:rPr lang="en-US" dirty="0" smtClean="0"/>
              <a:t>for all 1.9 million genotyped animals, including </a:t>
            </a:r>
            <a:r>
              <a:rPr lang="en-US" dirty="0" smtClean="0">
                <a:solidFill>
                  <a:srgbClr val="008C00"/>
                </a:solidFill>
              </a:rPr>
              <a:t>&gt;60,000 crossbreds</a:t>
            </a:r>
            <a:r>
              <a:rPr lang="en-US" dirty="0" smtClean="0"/>
              <a:t>, of which </a:t>
            </a:r>
            <a:r>
              <a:rPr lang="en-US" dirty="0" smtClean="0">
                <a:solidFill>
                  <a:srgbClr val="008C00"/>
                </a:solidFill>
              </a:rPr>
              <a:t>&gt;35,000 </a:t>
            </a:r>
            <a:r>
              <a:rPr lang="en-US" dirty="0" smtClean="0"/>
              <a:t>are not yet evaluated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BBR estimates contributions of 5 breeds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Breed percentages forced to sum to 100%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Reported as purebred if any breed &gt;94%</a:t>
            </a:r>
          </a:p>
          <a:p>
            <a:pPr lvl="1">
              <a:spcAft>
                <a:spcPts val="1800"/>
              </a:spcAft>
            </a:pPr>
            <a:r>
              <a:rPr lang="en-US" dirty="0" err="1" smtClean="0"/>
              <a:t>Ayrshires</a:t>
            </a:r>
            <a:r>
              <a:rPr lang="en-US" dirty="0" smtClean="0"/>
              <a:t> and Scandinavian Reds treated as 1 breed</a:t>
            </a:r>
          </a:p>
          <a:p>
            <a:r>
              <a:rPr lang="en-US" dirty="0" smtClean="0"/>
              <a:t>Pedigree breed composition </a:t>
            </a:r>
            <a:r>
              <a:rPr lang="en-US" dirty="0" smtClean="0">
                <a:solidFill>
                  <a:srgbClr val="244270"/>
                </a:solidFill>
              </a:rPr>
              <a:t>(reported since 2007)</a:t>
            </a:r>
            <a:r>
              <a:rPr lang="en-US" dirty="0" smtClean="0"/>
              <a:t> often less accurate and complete than genomic BBR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young Jersey bulls </a:t>
            </a:r>
            <a:r>
              <a:rPr lang="en-US" dirty="0" smtClean="0">
                <a:solidFill>
                  <a:srgbClr val="FFFF00"/>
                </a:solidFill>
              </a:rPr>
              <a:t>(before)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4294967295"/>
          </p:nvPr>
        </p:nvGraphicFramePr>
        <p:xfrm>
          <a:off x="401436" y="953703"/>
          <a:ext cx="8037093" cy="2649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6293"/>
                <a:gridCol w="640080"/>
                <a:gridCol w="274320"/>
                <a:gridCol w="640080"/>
                <a:gridCol w="457200"/>
                <a:gridCol w="640080"/>
                <a:gridCol w="274320"/>
                <a:gridCol w="640080"/>
                <a:gridCol w="2103120"/>
                <a:gridCol w="731520"/>
              </a:tblGrid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Name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Breed composition</a:t>
                      </a:r>
                      <a:r>
                        <a:rPr lang="en-US" sz="2400" b="1" baseline="30000" dirty="0" smtClean="0">
                          <a:solidFill>
                            <a:srgbClr val="244270"/>
                          </a:solidFill>
                        </a:rPr>
                        <a:t>1</a:t>
                      </a:r>
                      <a:endParaRPr lang="en-US" sz="2400" b="1" baseline="30000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% Unknown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400" b="1" dirty="0" err="1" smtClean="0">
                          <a:solidFill>
                            <a:srgbClr val="244270"/>
                          </a:solidFill>
                        </a:rPr>
                        <a:t>Ped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% Jersey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% Holstein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BBR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400" b="1" dirty="0" err="1" smtClean="0">
                          <a:solidFill>
                            <a:srgbClr val="244270"/>
                          </a:solidFill>
                        </a:rPr>
                        <a:t>Ped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BBR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400" b="1" dirty="0" err="1" smtClean="0">
                          <a:solidFill>
                            <a:srgbClr val="244270"/>
                          </a:solidFill>
                        </a:rPr>
                        <a:t>Ped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NM$</a:t>
                      </a: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Cespedes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5544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3716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8961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777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Familia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5544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3716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8961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759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Marlo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5544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3716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8961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744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Bauer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5544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3716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8961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737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Tyrion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5544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3716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8961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736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 descr="Persey-prop-jo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9205" y="0"/>
            <a:ext cx="1597203" cy="114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9537" y="3716244"/>
            <a:ext cx="8484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1</a:t>
            </a:r>
            <a:r>
              <a:rPr lang="en-US" sz="2000" b="1" dirty="0" smtClean="0"/>
              <a:t>BBR = Genomic breed base representation, </a:t>
            </a:r>
            <a:r>
              <a:rPr lang="en-US" sz="2000" b="1" dirty="0" err="1" smtClean="0"/>
              <a:t>Ped</a:t>
            </a:r>
            <a:r>
              <a:rPr lang="en-US" sz="2000" b="1" dirty="0" smtClean="0"/>
              <a:t> = Pedigree breed composition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After filling missing ancestors/breed codes in pedigree to match reported BBR</a:t>
            </a:r>
          </a:p>
          <a:p>
            <a:pPr algn="ctr"/>
            <a:r>
              <a:rPr lang="en-US" sz="2400" b="1" dirty="0" smtClean="0">
                <a:solidFill>
                  <a:srgbClr val="244270"/>
                </a:solidFill>
              </a:rPr>
              <a:t>Ranking based on April 2017 NM$</a:t>
            </a:r>
            <a:endParaRPr lang="en-US" sz="2400" b="1" dirty="0">
              <a:solidFill>
                <a:srgbClr val="2442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Evaluations adjusted for pedigree inbreeding and expected future inbreeding </a:t>
            </a:r>
            <a:r>
              <a:rPr lang="en-US" dirty="0" smtClean="0">
                <a:solidFill>
                  <a:srgbClr val="00523C"/>
                </a:solidFill>
              </a:rPr>
              <a:t>(EFI)</a:t>
            </a:r>
            <a:r>
              <a:rPr lang="en-US" dirty="0" smtClean="0"/>
              <a:t> in USA since 2005</a:t>
            </a:r>
          </a:p>
          <a:p>
            <a:r>
              <a:rPr lang="en-US" dirty="0" smtClean="0"/>
              <a:t>Average relationships across time</a:t>
            </a:r>
          </a:p>
          <a:p>
            <a:r>
              <a:rPr lang="en-US" dirty="0" smtClean="0"/>
              <a:t>Average relationships across countries</a:t>
            </a:r>
          </a:p>
          <a:p>
            <a:r>
              <a:rPr lang="en-US" dirty="0" smtClean="0"/>
              <a:t>Genomic mating programs</a:t>
            </a:r>
          </a:p>
          <a:p>
            <a:r>
              <a:rPr lang="en-US" dirty="0" smtClean="0"/>
              <a:t>Rare favorable alleles</a:t>
            </a:r>
          </a:p>
          <a:p>
            <a:r>
              <a:rPr lang="en-US" dirty="0" smtClean="0"/>
              <a:t>Crossbreeding and gene flow</a:t>
            </a:r>
          </a:p>
          <a:p>
            <a:r>
              <a:rPr lang="en-US" dirty="0" smtClean="0"/>
              <a:t>Genetic progress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young Jersey bulls </a:t>
            </a:r>
            <a:r>
              <a:rPr lang="en-US" dirty="0" smtClean="0">
                <a:solidFill>
                  <a:srgbClr val="FFFF00"/>
                </a:solidFill>
              </a:rPr>
              <a:t>(after)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4294967295"/>
          </p:nvPr>
        </p:nvGraphicFramePr>
        <p:xfrm>
          <a:off x="401436" y="953703"/>
          <a:ext cx="8037093" cy="2649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6293"/>
                <a:gridCol w="640080"/>
                <a:gridCol w="274320"/>
                <a:gridCol w="640080"/>
                <a:gridCol w="457200"/>
                <a:gridCol w="640080"/>
                <a:gridCol w="274320"/>
                <a:gridCol w="640080"/>
                <a:gridCol w="2103120"/>
                <a:gridCol w="731520"/>
              </a:tblGrid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Name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Breed composition</a:t>
                      </a:r>
                      <a:r>
                        <a:rPr lang="en-US" sz="2400" b="1" baseline="30000" dirty="0" smtClean="0">
                          <a:solidFill>
                            <a:srgbClr val="244270"/>
                          </a:solidFill>
                        </a:rPr>
                        <a:t>1</a:t>
                      </a:r>
                      <a:endParaRPr lang="en-US" sz="2400" b="1" baseline="30000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% Unknown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400" b="1" dirty="0" err="1" smtClean="0">
                          <a:solidFill>
                            <a:srgbClr val="244270"/>
                          </a:solidFill>
                        </a:rPr>
                        <a:t>Ped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% Jersey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% Holstein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BBR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400" b="1" dirty="0" err="1" smtClean="0">
                          <a:solidFill>
                            <a:srgbClr val="244270"/>
                          </a:solidFill>
                        </a:rPr>
                        <a:t>Ped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BBR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400" b="1" dirty="0" err="1" smtClean="0">
                          <a:solidFill>
                            <a:srgbClr val="244270"/>
                          </a:solidFill>
                        </a:rPr>
                        <a:t>Ped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NM$</a:t>
                      </a: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Cespedes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 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5544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 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3716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777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Familia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 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5544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 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3716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759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Marlo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5544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3716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744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Bauer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 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5544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 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3716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737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Tyrion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 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5544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13716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736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9537" y="3716244"/>
            <a:ext cx="8484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1</a:t>
            </a:r>
            <a:r>
              <a:rPr lang="en-US" sz="2000" b="1" dirty="0" smtClean="0"/>
              <a:t>BBR = Genomic breed base representation, </a:t>
            </a:r>
            <a:r>
              <a:rPr lang="en-US" sz="2000" b="1" dirty="0" err="1" smtClean="0"/>
              <a:t>Ped</a:t>
            </a:r>
            <a:r>
              <a:rPr lang="en-US" sz="2000" b="1" dirty="0" smtClean="0"/>
              <a:t> = Pedigree breed composition</a:t>
            </a:r>
          </a:p>
          <a:p>
            <a:pPr algn="ctr"/>
            <a:r>
              <a:rPr lang="en-US" sz="2000" b="1" dirty="0" smtClean="0">
                <a:solidFill>
                  <a:srgbClr val="B00000"/>
                </a:solidFill>
              </a:rPr>
              <a:t>After filling missing ancestors/breed codes in pedigree to match reported BBR</a:t>
            </a:r>
          </a:p>
          <a:p>
            <a:pPr algn="ctr"/>
            <a:r>
              <a:rPr lang="en-US" sz="2400" b="1" dirty="0" smtClean="0">
                <a:solidFill>
                  <a:srgbClr val="244270"/>
                </a:solidFill>
              </a:rPr>
              <a:t>Ranking based on April 2017 NM$</a:t>
            </a:r>
            <a:endParaRPr lang="en-US" sz="2400" b="1" dirty="0">
              <a:solidFill>
                <a:srgbClr val="244270"/>
              </a:solidFill>
            </a:endParaRPr>
          </a:p>
        </p:txBody>
      </p:sp>
      <p:pic>
        <p:nvPicPr>
          <p:cNvPr id="7" name="Picture 6" descr="Persey-prop-jo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9205" y="0"/>
            <a:ext cx="1597203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Nongenotyped cow* in top 50 Holsteins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4294967295"/>
          </p:nvPr>
        </p:nvGraphicFramePr>
        <p:xfrm>
          <a:off x="323850" y="895350"/>
          <a:ext cx="8138160" cy="3106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9700"/>
                <a:gridCol w="1466850"/>
                <a:gridCol w="4530090"/>
                <a:gridCol w="73152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244270"/>
                          </a:solidFill>
                        </a:rPr>
                        <a:t>Generation</a:t>
                      </a:r>
                      <a:endParaRPr lang="en-US" sz="22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244270"/>
                          </a:solidFill>
                        </a:rPr>
                        <a:t>Breed</a:t>
                      </a:r>
                    </a:p>
                  </a:txBody>
                  <a:tcPr marL="0" marR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244270"/>
                          </a:solidFill>
                        </a:rPr>
                        <a:t>Cow, Sire, MGS, MGGS, etc.</a:t>
                      </a:r>
                      <a:endParaRPr lang="en-US" sz="2200" b="1" dirty="0">
                        <a:solidFill>
                          <a:srgbClr val="244270"/>
                        </a:solidFill>
                      </a:endParaRPr>
                    </a:p>
                  </a:txBody>
                  <a:tcPr marL="22860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244270"/>
                          </a:solidFill>
                        </a:rPr>
                        <a:t>NM$</a:t>
                      </a:r>
                      <a:endParaRPr lang="en-US" sz="22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2200" b="1" dirty="0" smtClean="0"/>
                        <a:t>1</a:t>
                      </a:r>
                      <a:endParaRPr lang="en-US" sz="22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2200" b="1" dirty="0" smtClean="0"/>
                        <a:t>HOL</a:t>
                      </a:r>
                      <a:endParaRPr lang="en-US" sz="22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en-US" sz="2200" b="1" dirty="0" smtClean="0"/>
                        <a:t>VTF CABRIOLET 5128 5392</a:t>
                      </a:r>
                      <a:endParaRPr lang="en-US" sz="2200" b="1" dirty="0"/>
                    </a:p>
                  </a:txBody>
                  <a:tcPr marL="22860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2200" b="1" dirty="0" smtClean="0"/>
                        <a:t>+821</a:t>
                      </a:r>
                      <a:endParaRPr lang="en-US" sz="2200" b="1" dirty="0"/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2200" b="1" dirty="0" smtClean="0"/>
                        <a:t>2</a:t>
                      </a:r>
                      <a:endParaRPr lang="en-US" sz="22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2200" b="1" dirty="0" smtClean="0"/>
                        <a:t>HOL</a:t>
                      </a:r>
                      <a:endParaRPr lang="en-US" sz="22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CO-OP ROBUST CABRIOLET</a:t>
                      </a:r>
                      <a:endParaRPr lang="en-US" sz="2200" b="1" dirty="0"/>
                    </a:p>
                  </a:txBody>
                  <a:tcPr marL="22860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2200" b="1" dirty="0" smtClean="0"/>
                        <a:t>+875</a:t>
                      </a:r>
                      <a:endParaRPr lang="en-US" sz="2200" b="1" dirty="0"/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2200" b="1" dirty="0" smtClean="0"/>
                        <a:t>3</a:t>
                      </a:r>
                      <a:endParaRPr lang="en-US" sz="22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2200" b="1" dirty="0" smtClean="0"/>
                        <a:t>HOL</a:t>
                      </a:r>
                      <a:endParaRPr lang="en-US" sz="22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LADYS-MANOR PL SHAMROCK</a:t>
                      </a:r>
                      <a:endParaRPr lang="en-US" sz="2200" b="1" dirty="0"/>
                    </a:p>
                  </a:txBody>
                  <a:tcPr marL="22860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2200" b="1" dirty="0" smtClean="0"/>
                        <a:t>+602</a:t>
                      </a:r>
                      <a:endParaRPr lang="en-US" sz="2200" b="1" dirty="0"/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2200" b="1" dirty="0" smtClean="0"/>
                        <a:t>4</a:t>
                      </a:r>
                      <a:endParaRPr lang="en-US" sz="22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2200" b="1" dirty="0" smtClean="0"/>
                        <a:t>HOL</a:t>
                      </a:r>
                      <a:endParaRPr lang="en-US" sz="22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HIDDEN-VIEW POMEROY</a:t>
                      </a:r>
                      <a:endParaRPr lang="en-US" sz="2200" b="1" dirty="0"/>
                    </a:p>
                  </a:txBody>
                  <a:tcPr marL="22860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2200" b="1" dirty="0" smtClean="0"/>
                        <a:t>+171</a:t>
                      </a:r>
                      <a:endParaRPr lang="en-US" sz="2200" b="1" dirty="0"/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2200" b="1" dirty="0" smtClean="0"/>
                        <a:t>5</a:t>
                      </a:r>
                      <a:endParaRPr lang="en-US" sz="22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2200" b="1" dirty="0" smtClean="0">
                          <a:solidFill>
                            <a:srgbClr val="B00000"/>
                          </a:solidFill>
                        </a:rPr>
                        <a:t>RDC</a:t>
                      </a:r>
                      <a:endParaRPr lang="en-US" sz="22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PETERSLUND</a:t>
                      </a:r>
                      <a:endParaRPr lang="en-US" sz="2200" b="1" dirty="0"/>
                    </a:p>
                  </a:txBody>
                  <a:tcPr marL="22860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2200" b="1" dirty="0" smtClean="0"/>
                        <a:t>+524</a:t>
                      </a:r>
                      <a:endParaRPr lang="en-US" sz="2200" b="1" dirty="0"/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2200" b="1" dirty="0" smtClean="0"/>
                        <a:t>6</a:t>
                      </a:r>
                      <a:endParaRPr lang="en-US" sz="22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2200" b="1" dirty="0" smtClean="0"/>
                        <a:t>HOL</a:t>
                      </a:r>
                      <a:endParaRPr lang="en-US" sz="22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en-US" sz="2200" b="1" dirty="0" smtClean="0"/>
                        <a:t>PAULO-BRO CEL JASPER</a:t>
                      </a:r>
                      <a:endParaRPr lang="en-US" sz="2200" b="1" dirty="0"/>
                    </a:p>
                  </a:txBody>
                  <a:tcPr marL="22860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</a:t>
                      </a:r>
                      <a:r>
                        <a:rPr lang="en-US" sz="2200" b="1" dirty="0" smtClean="0"/>
                        <a:t>116</a:t>
                      </a:r>
                      <a:endParaRPr lang="en-US" sz="2200" b="1" dirty="0"/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2200" b="1" dirty="0" smtClean="0"/>
                        <a:t>7</a:t>
                      </a:r>
                      <a:endParaRPr lang="en-US" sz="22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2200" b="1" dirty="0" smtClean="0">
                          <a:solidFill>
                            <a:srgbClr val="B00000"/>
                          </a:solidFill>
                        </a:rPr>
                        <a:t>JER</a:t>
                      </a:r>
                      <a:endParaRPr lang="en-US" sz="22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en-US" sz="2200" b="1" dirty="0" smtClean="0"/>
                        <a:t>MVF BOLD VENTURE DANIEL</a:t>
                      </a:r>
                      <a:endParaRPr lang="en-US" sz="2200" b="1" dirty="0"/>
                    </a:p>
                  </a:txBody>
                  <a:tcPr marL="22860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2200" b="1" dirty="0" smtClean="0"/>
                        <a:t>+62</a:t>
                      </a:r>
                      <a:endParaRPr lang="en-US" sz="2200" b="1" dirty="0"/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2200" b="1" dirty="0" smtClean="0"/>
                        <a:t>8</a:t>
                      </a:r>
                      <a:endParaRPr lang="en-US" sz="22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2200" b="1" dirty="0" smtClean="0">
                          <a:solidFill>
                            <a:srgbClr val="B00000"/>
                          </a:solidFill>
                        </a:rPr>
                        <a:t>JER</a:t>
                      </a:r>
                      <a:endParaRPr lang="en-US" sz="22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en-US" sz="2200" b="1" dirty="0" smtClean="0"/>
                        <a:t>SOONER CENTURION</a:t>
                      </a:r>
                      <a:endParaRPr lang="en-US" sz="2200" b="1" dirty="0"/>
                    </a:p>
                  </a:txBody>
                  <a:tcPr marL="22860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</a:t>
                      </a:r>
                      <a:r>
                        <a:rPr lang="en-US" sz="2200" b="1" dirty="0" smtClean="0"/>
                        <a:t>114</a:t>
                      </a:r>
                      <a:endParaRPr lang="en-US" sz="2200" b="1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314858"/>
            <a:ext cx="8229600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b="1" dirty="0" smtClean="0">
                <a:solidFill>
                  <a:srgbClr val="00523C"/>
                </a:solidFill>
              </a:rPr>
              <a:t>*Cow HOUSA000073484907 owned by Virginia Tech research herd        </a:t>
            </a:r>
            <a:endParaRPr lang="en-US" sz="2200" b="1" dirty="0">
              <a:solidFill>
                <a:srgbClr val="00523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Purebred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Definition I was taught</a:t>
            </a:r>
          </a:p>
          <a:p>
            <a:pPr lvl="1"/>
            <a:r>
              <a:rPr lang="en-US" dirty="0" smtClean="0"/>
              <a:t>All known ancestors are from the same breed</a:t>
            </a:r>
          </a:p>
          <a:p>
            <a:pPr lvl="1">
              <a:spcAft>
                <a:spcPts val="3600"/>
              </a:spcAft>
            </a:pPr>
            <a:r>
              <a:rPr lang="en-US" dirty="0" smtClean="0"/>
              <a:t>All pedigree paths trace back to importation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I am not purebred</a:t>
            </a:r>
            <a:r>
              <a:rPr lang="en-US" dirty="0" smtClean="0">
                <a:solidFill>
                  <a:srgbClr val="244270"/>
                </a:solidFill>
              </a:rPr>
              <a:t> (many ancestors are unknown)</a:t>
            </a:r>
          </a:p>
          <a:p>
            <a:r>
              <a:rPr lang="en-US" dirty="0" smtClean="0"/>
              <a:t>Human genotyping companies mainly report “breed composition”</a:t>
            </a:r>
            <a:r>
              <a:rPr lang="en-US" dirty="0" smtClean="0">
                <a:solidFill>
                  <a:srgbClr val="244270"/>
                </a:solidFill>
              </a:rPr>
              <a:t> (where your genes are from)</a:t>
            </a:r>
            <a:endParaRPr lang="en-US" dirty="0">
              <a:solidFill>
                <a:srgbClr val="2442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Genomic evaluations on all-breed scale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2300"/>
              </a:lnSpc>
              <a:spcAft>
                <a:spcPts val="1800"/>
              </a:spcAft>
            </a:pPr>
            <a:r>
              <a:rPr lang="en-US" sz="2200" dirty="0" smtClean="0"/>
              <a:t>Convert MACE and foreign dam data to all-breed scale</a:t>
            </a:r>
          </a:p>
          <a:p>
            <a:pPr>
              <a:lnSpc>
                <a:spcPts val="2300"/>
              </a:lnSpc>
            </a:pPr>
            <a:r>
              <a:rPr lang="en-US" sz="2200" dirty="0" smtClean="0"/>
              <a:t>Estimate SNP effects for each breed on all-breed scale</a:t>
            </a:r>
          </a:p>
          <a:p>
            <a:pPr lvl="1">
              <a:lnSpc>
                <a:spcPts val="2300"/>
              </a:lnSpc>
              <a:buClr>
                <a:schemeClr val="tx1"/>
              </a:buClr>
            </a:pPr>
            <a:r>
              <a:rPr lang="en-US" sz="2200" dirty="0" smtClean="0">
                <a:solidFill>
                  <a:srgbClr val="00523C"/>
                </a:solidFill>
              </a:rPr>
              <a:t>Traits:</a:t>
            </a:r>
            <a:r>
              <a:rPr lang="en-US" sz="2200" dirty="0" smtClean="0"/>
              <a:t> Milk, fat, protein, productive life, somatic cell score, daughter pregnancy rate, cow conception rate, heifer conception rate, and livability</a:t>
            </a:r>
          </a:p>
          <a:p>
            <a:pPr lvl="1">
              <a:lnSpc>
                <a:spcPts val="2300"/>
              </a:lnSpc>
            </a:pPr>
            <a:r>
              <a:rPr lang="en-US" sz="2200" dirty="0" smtClean="0"/>
              <a:t>Conformation and calving traits still within breed</a:t>
            </a:r>
          </a:p>
          <a:p>
            <a:pPr lvl="1">
              <a:lnSpc>
                <a:spcPts val="2300"/>
              </a:lnSpc>
              <a:spcAft>
                <a:spcPts val="1800"/>
              </a:spcAft>
            </a:pPr>
            <a:r>
              <a:rPr lang="en-US" sz="2200" dirty="0" smtClean="0"/>
              <a:t>Jersey SNP effects used for crossbred conformation </a:t>
            </a:r>
          </a:p>
          <a:p>
            <a:pPr>
              <a:lnSpc>
                <a:spcPts val="2300"/>
              </a:lnSpc>
            </a:pPr>
            <a:r>
              <a:rPr lang="en-US" sz="2200" dirty="0" smtClean="0"/>
              <a:t>To compute evaluations for crossbreds, SNP effects for each breed blended by BBR</a:t>
            </a:r>
          </a:p>
          <a:p>
            <a:pPr>
              <a:lnSpc>
                <a:spcPts val="2300"/>
              </a:lnSpc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Introgression, gene editing, transgenics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Introgression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Move a few haplotypes from 1 breed into another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Editing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“Fast” introgression of easily predicted gene effects</a:t>
            </a:r>
          </a:p>
          <a:p>
            <a:pPr>
              <a:spcAft>
                <a:spcPts val="0"/>
              </a:spcAft>
            </a:pPr>
            <a:r>
              <a:rPr lang="en-US" dirty="0" err="1" smtClean="0"/>
              <a:t>Transgenics</a:t>
            </a:r>
            <a:endParaRPr lang="en-US" dirty="0" smtClean="0"/>
          </a:p>
          <a:p>
            <a:pPr lvl="1">
              <a:spcAft>
                <a:spcPts val="1800"/>
              </a:spcAft>
            </a:pPr>
            <a:r>
              <a:rPr lang="en-US" dirty="0" smtClean="0"/>
              <a:t>Introgression of haplotypes or genes from another species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Breed preservation or replacement</a:t>
            </a:r>
          </a:p>
          <a:p>
            <a:pPr lvl="1"/>
            <a:r>
              <a:rPr lang="en-US" dirty="0" smtClean="0"/>
              <a:t>Largest breeds benefit most from genomic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Reviews/summaries/other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2100"/>
              </a:spcAft>
            </a:pPr>
            <a:r>
              <a:rPr lang="en-US" dirty="0" smtClean="0"/>
              <a:t>Howard, Pryce, </a:t>
            </a:r>
            <a:r>
              <a:rPr lang="en-US" dirty="0" err="1" smtClean="0"/>
              <a:t>Baes</a:t>
            </a:r>
            <a:r>
              <a:rPr lang="en-US" dirty="0" smtClean="0"/>
              <a:t>, &amp; </a:t>
            </a:r>
            <a:r>
              <a:rPr lang="en-US" dirty="0" err="1" smtClean="0"/>
              <a:t>Maltecca</a:t>
            </a:r>
            <a:r>
              <a:rPr lang="en-US" dirty="0" smtClean="0"/>
              <a:t>. 2017. </a:t>
            </a:r>
            <a:r>
              <a:rPr lang="en-US" i="1" dirty="0" smtClean="0">
                <a:solidFill>
                  <a:srgbClr val="244270"/>
                </a:solidFill>
              </a:rPr>
              <a:t>Invited review:</a:t>
            </a:r>
            <a:r>
              <a:rPr lang="en-US" dirty="0" smtClean="0">
                <a:solidFill>
                  <a:srgbClr val="244270"/>
                </a:solidFill>
              </a:rPr>
              <a:t> Inbreeding in the genomics era: Inbreeding, inbreeding depression, and management of genomic variability</a:t>
            </a:r>
            <a:r>
              <a:rPr lang="en-US" dirty="0" smtClean="0"/>
              <a:t>. </a:t>
            </a:r>
            <a:r>
              <a:rPr lang="en-US" dirty="0" smtClean="0"/>
              <a:t>JDS</a:t>
            </a:r>
            <a:endParaRPr lang="en-US" dirty="0" smtClean="0"/>
          </a:p>
          <a:p>
            <a:pPr>
              <a:spcAft>
                <a:spcPts val="2100"/>
              </a:spcAft>
            </a:pPr>
            <a:r>
              <a:rPr lang="en-US" dirty="0" smtClean="0"/>
              <a:t>2017 ADSA symposium: </a:t>
            </a:r>
            <a:r>
              <a:rPr lang="en-US" dirty="0" smtClean="0">
                <a:solidFill>
                  <a:srgbClr val="244270"/>
                </a:solidFill>
              </a:rPr>
              <a:t>Inbreeding in the genomics era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Optimal contribution theory</a:t>
            </a:r>
          </a:p>
          <a:p>
            <a:pPr lvl="1">
              <a:spcAft>
                <a:spcPts val="2100"/>
              </a:spcAft>
            </a:pPr>
            <a:r>
              <a:rPr lang="en-US" dirty="0" smtClean="0"/>
              <a:t>Balance progress and inbreeding depression in a closed population if 1 organization has full control</a:t>
            </a:r>
          </a:p>
          <a:p>
            <a:r>
              <a:rPr lang="en-US" dirty="0" smtClean="0"/>
              <a:t>Other measures of </a:t>
            </a:r>
            <a:r>
              <a:rPr lang="en-US" dirty="0" err="1" smtClean="0"/>
              <a:t>homozygosity</a:t>
            </a:r>
            <a:r>
              <a:rPr lang="en-US" dirty="0" smtClean="0"/>
              <a:t> and </a:t>
            </a:r>
            <a:r>
              <a:rPr lang="en-US" dirty="0" smtClean="0"/>
              <a:t>inbreeding</a:t>
            </a:r>
          </a:p>
          <a:p>
            <a:r>
              <a:rPr lang="en-US" dirty="0" smtClean="0"/>
              <a:t>Selection for increased recombination rate</a:t>
            </a:r>
            <a:endParaRPr lang="en-US" dirty="0" smtClean="0"/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5710428" y="1117984"/>
            <a:ext cx="1828800" cy="91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2"/>
          </p:cNvPr>
          <p:cNvSpPr/>
          <p:nvPr/>
        </p:nvSpPr>
        <p:spPr>
          <a:xfrm>
            <a:off x="647890" y="1441835"/>
            <a:ext cx="6949440" cy="91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2"/>
          </p:cNvPr>
          <p:cNvSpPr/>
          <p:nvPr/>
        </p:nvSpPr>
        <p:spPr>
          <a:xfrm>
            <a:off x="614551" y="1751397"/>
            <a:ext cx="6583680" cy="91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2400"/>
              </a:lnSpc>
              <a:spcAft>
                <a:spcPts val="1800"/>
              </a:spcAft>
            </a:pPr>
            <a:r>
              <a:rPr lang="en-US" sz="2200" dirty="0" smtClean="0"/>
              <a:t>Adjusting EBVs for differences between past and future inbreeding </a:t>
            </a:r>
            <a:r>
              <a:rPr lang="en-US" sz="2200" dirty="0" smtClean="0">
                <a:solidFill>
                  <a:srgbClr val="244270"/>
                </a:solidFill>
              </a:rPr>
              <a:t>(EFI or GFI)</a:t>
            </a:r>
            <a:r>
              <a:rPr lang="en-US" sz="2200" dirty="0" smtClean="0"/>
              <a:t> selects for outcrosses</a:t>
            </a:r>
          </a:p>
          <a:p>
            <a:pPr>
              <a:lnSpc>
                <a:spcPts val="2400"/>
              </a:lnSpc>
              <a:spcAft>
                <a:spcPts val="1800"/>
              </a:spcAft>
            </a:pPr>
            <a:r>
              <a:rPr lang="en-US" sz="2200" dirty="0" smtClean="0"/>
              <a:t>Selecting for rare alleles or against GFI give less short term but more long term response </a:t>
            </a:r>
            <a:r>
              <a:rPr lang="en-US" sz="2200" dirty="0" smtClean="0">
                <a:solidFill>
                  <a:srgbClr val="244270"/>
                </a:solidFill>
              </a:rPr>
              <a:t>(&gt;10 generations)</a:t>
            </a:r>
          </a:p>
          <a:p>
            <a:pPr>
              <a:lnSpc>
                <a:spcPts val="2400"/>
              </a:lnSpc>
              <a:spcAft>
                <a:spcPts val="1800"/>
              </a:spcAft>
            </a:pPr>
            <a:r>
              <a:rPr lang="en-US" sz="2200" dirty="0" smtClean="0"/>
              <a:t>Choosing bulls that are less related to the population usually also reduces average net merit</a:t>
            </a:r>
          </a:p>
          <a:p>
            <a:pPr>
              <a:lnSpc>
                <a:spcPts val="2400"/>
              </a:lnSpc>
              <a:spcAft>
                <a:spcPts val="1800"/>
              </a:spcAft>
            </a:pPr>
            <a:r>
              <a:rPr lang="en-US" sz="2200" dirty="0" smtClean="0"/>
              <a:t>Weighting SNP effects by breed composition can accurately evaluate crossbred animals</a:t>
            </a:r>
          </a:p>
          <a:p>
            <a:pPr>
              <a:lnSpc>
                <a:spcPts val="2400"/>
              </a:lnSpc>
              <a:spcAft>
                <a:spcPts val="1800"/>
              </a:spcAft>
            </a:pPr>
            <a:r>
              <a:rPr lang="en-US" sz="2200" dirty="0" smtClean="0"/>
              <a:t>Using genomic tools can preserve variation while increasing progress</a:t>
            </a:r>
          </a:p>
          <a:p>
            <a:pPr>
              <a:lnSpc>
                <a:spcPts val="2400"/>
              </a:lnSpc>
              <a:spcAft>
                <a:spcPts val="1800"/>
              </a:spcAft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Mel Tooker </a:t>
            </a:r>
            <a:r>
              <a:rPr lang="en-US" dirty="0" smtClean="0">
                <a:solidFill>
                  <a:srgbClr val="244270"/>
                </a:solidFill>
              </a:rPr>
              <a:t>(USDA)</a:t>
            </a:r>
            <a:r>
              <a:rPr lang="en-US" dirty="0" smtClean="0"/>
              <a:t>, Gary Fok </a:t>
            </a:r>
            <a:r>
              <a:rPr lang="en-US" dirty="0" smtClean="0">
                <a:solidFill>
                  <a:srgbClr val="244270"/>
                </a:solidFill>
              </a:rPr>
              <a:t>(USDA)</a:t>
            </a:r>
            <a:r>
              <a:rPr lang="en-US" dirty="0" smtClean="0"/>
              <a:t>, Jay Megonigal </a:t>
            </a:r>
            <a:r>
              <a:rPr lang="en-US" dirty="0" smtClean="0">
                <a:solidFill>
                  <a:srgbClr val="244270"/>
                </a:solidFill>
              </a:rPr>
              <a:t>(CDCB</a:t>
            </a:r>
            <a:r>
              <a:rPr lang="en-US" dirty="0" smtClean="0"/>
              <a:t>), and Chuanyu Sun </a:t>
            </a:r>
            <a:r>
              <a:rPr lang="en-US" dirty="0" smtClean="0">
                <a:solidFill>
                  <a:srgbClr val="244270"/>
                </a:solidFill>
              </a:rPr>
              <a:t>(</a:t>
            </a:r>
            <a:r>
              <a:rPr lang="en-US" dirty="0" err="1" smtClean="0">
                <a:solidFill>
                  <a:srgbClr val="244270"/>
                </a:solidFill>
              </a:rPr>
              <a:t>STgenetics</a:t>
            </a:r>
            <a:r>
              <a:rPr lang="en-US" dirty="0" smtClean="0">
                <a:solidFill>
                  <a:srgbClr val="244270"/>
                </a:solidFill>
              </a:rPr>
              <a:t>)</a:t>
            </a:r>
            <a:r>
              <a:rPr lang="en-US" dirty="0" smtClean="0"/>
              <a:t> for assistance with computing and for slides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Council on Dairy Cattle Breeding </a:t>
            </a:r>
            <a:r>
              <a:rPr lang="en-US" dirty="0" smtClean="0">
                <a:solidFill>
                  <a:srgbClr val="244270"/>
                </a:solidFill>
              </a:rPr>
              <a:t>(CDCB) </a:t>
            </a:r>
            <a:r>
              <a:rPr lang="en-US" dirty="0" smtClean="0"/>
              <a:t>for data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USDA-ARS project 1265-31000-101-00, “Improving Genetic Predictions in Dairy Animals Using Phenotypic and Genomic Information”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Pedigree inbreeding trends by breed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 noChangeAspect="1"/>
          </p:cNvGraphicFramePr>
          <p:nvPr/>
        </p:nvGraphicFramePr>
        <p:xfrm>
          <a:off x="381000" y="857250"/>
          <a:ext cx="8458200" cy="3967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relationships across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Future generations are more related than past</a:t>
            </a:r>
          </a:p>
          <a:p>
            <a:r>
              <a:rPr lang="en-US" dirty="0" smtClean="0"/>
              <a:t>The animal’s own inbreeding coefficient </a:t>
            </a:r>
            <a:r>
              <a:rPr lang="en-US" dirty="0" smtClean="0">
                <a:solidFill>
                  <a:srgbClr val="00523C"/>
                </a:solidFill>
              </a:rPr>
              <a:t>(F)</a:t>
            </a:r>
            <a:r>
              <a:rPr lang="en-US" dirty="0" smtClean="0"/>
              <a:t> is constant</a:t>
            </a:r>
          </a:p>
          <a:p>
            <a:r>
              <a:rPr lang="en-US" dirty="0" smtClean="0"/>
              <a:t>Average progeny F remains constant if no new progeny</a:t>
            </a:r>
          </a:p>
          <a:p>
            <a:r>
              <a:rPr lang="en-US" dirty="0" smtClean="0"/>
              <a:t>EBVs and PTAs are affected by inbreeding depression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What progeny merit should EBV or PTA include?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Average F of past progeny?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Average F of current progeny?</a:t>
            </a:r>
          </a:p>
          <a:p>
            <a:pPr lvl="1"/>
            <a:r>
              <a:rPr lang="en-US" dirty="0" smtClean="0"/>
              <a:t>Expected F for future progeny (EFI)?  </a:t>
            </a:r>
            <a:r>
              <a:rPr lang="en-US" dirty="0" smtClean="0">
                <a:solidFill>
                  <a:srgbClr val="008C00"/>
                </a:solidFill>
              </a:rPr>
              <a:t>YES!</a:t>
            </a:r>
          </a:p>
          <a:p>
            <a:r>
              <a:rPr lang="en-US" dirty="0" smtClean="0"/>
              <a:t>Examine progeny F and EFI of famous Holstein bulls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384048" y="857250"/>
          <a:ext cx="8458200" cy="3957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Daughter inbreeding </a:t>
            </a:r>
            <a:r>
              <a:rPr lang="en-US" dirty="0" smtClean="0">
                <a:solidFill>
                  <a:srgbClr val="FFFF00"/>
                </a:solidFill>
              </a:rPr>
              <a:t>(famous Holstein bulls)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Daughter EFI </a:t>
            </a:r>
            <a:r>
              <a:rPr lang="en-US" dirty="0" smtClean="0">
                <a:solidFill>
                  <a:srgbClr val="FFFF00"/>
                </a:solidFill>
              </a:rPr>
              <a:t>(famous Holstein bulls)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384048" y="857250"/>
          <a:ext cx="8458200" cy="3957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PTAs are adjusted for inbreeding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4294967295"/>
          </p:nvPr>
        </p:nvGraphicFramePr>
        <p:xfrm>
          <a:off x="363600" y="824156"/>
          <a:ext cx="8179359" cy="3811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7168"/>
                <a:gridCol w="1897879"/>
                <a:gridCol w="1607736"/>
                <a:gridCol w="1366576"/>
              </a:tblGrid>
              <a:tr h="6604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300" b="1" dirty="0" smtClean="0">
                          <a:solidFill>
                            <a:srgbClr val="244270"/>
                          </a:solidFill>
                        </a:rPr>
                        <a:t>Trait</a:t>
                      </a:r>
                      <a:endParaRPr lang="en-US" sz="23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2300" b="1" dirty="0" smtClean="0">
                          <a:solidFill>
                            <a:srgbClr val="244270"/>
                          </a:solidFill>
                        </a:rPr>
                        <a:t>Inbreeding depression/1%</a:t>
                      </a:r>
                      <a:endParaRPr lang="en-US" sz="23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rgbClr val="244270"/>
                          </a:solidFill>
                        </a:rPr>
                        <a:t>Trait value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rgbClr val="244270"/>
                          </a:solidFill>
                        </a:rPr>
                        <a:t>in</a:t>
                      </a:r>
                      <a:r>
                        <a:rPr lang="en-US" sz="2300" b="1" baseline="0" dirty="0" smtClean="0">
                          <a:solidFill>
                            <a:srgbClr val="244270"/>
                          </a:solidFill>
                        </a:rPr>
                        <a:t> NM</a:t>
                      </a:r>
                      <a:r>
                        <a:rPr lang="en-US" sz="2300" b="1" dirty="0" smtClean="0">
                          <a:solidFill>
                            <a:srgbClr val="244270"/>
                          </a:solidFill>
                        </a:rPr>
                        <a:t>$</a:t>
                      </a:r>
                      <a:endParaRPr lang="en-US" sz="2300" b="1" dirty="0">
                        <a:solidFill>
                          <a:srgbClr val="244270"/>
                        </a:solidFill>
                      </a:endParaRP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2300" b="1" dirty="0" smtClean="0">
                          <a:solidFill>
                            <a:srgbClr val="244270"/>
                          </a:solidFill>
                        </a:rPr>
                        <a:t>$ Value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2300" b="1" dirty="0" smtClean="0">
                          <a:solidFill>
                            <a:srgbClr val="244270"/>
                          </a:solidFill>
                        </a:rPr>
                        <a:t>/1% F</a:t>
                      </a:r>
                      <a:endParaRPr lang="en-US" sz="23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61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300" b="1" dirty="0" smtClean="0"/>
                        <a:t>Milk</a:t>
                      </a:r>
                      <a:endParaRPr lang="en-US" sz="2300" b="1" dirty="0"/>
                    </a:p>
                  </a:txBody>
                  <a:tcPr marL="0" marR="0" marT="3429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300" b="1" dirty="0" smtClean="0"/>
                        <a:t>63.9</a:t>
                      </a:r>
                      <a:endParaRPr lang="en-US" sz="2300" b="1" dirty="0"/>
                    </a:p>
                  </a:txBody>
                  <a:tcPr marL="0" marR="0" marT="3429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kumimoji="0" lang="en-US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300" b="1" dirty="0" smtClean="0"/>
                        <a:t>0.004</a:t>
                      </a:r>
                      <a:endParaRPr lang="en-US" sz="2300" b="1" dirty="0"/>
                    </a:p>
                  </a:txBody>
                  <a:tcPr marL="0" marR="0" marT="3429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lang="en-US" sz="2300" b="1" dirty="0" smtClean="0"/>
                        <a:t>	0.3</a:t>
                      </a:r>
                      <a:endParaRPr lang="en-US" sz="2300" b="1" dirty="0"/>
                    </a:p>
                  </a:txBody>
                  <a:tcPr marL="0" marR="0" marT="3429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300" b="1" dirty="0" smtClean="0"/>
                        <a:t>Fat</a:t>
                      </a:r>
                      <a:endParaRPr lang="en-US" sz="2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300" b="1" dirty="0" smtClean="0"/>
                        <a:t>2.37</a:t>
                      </a:r>
                      <a:endParaRPr lang="en-US" sz="2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300" b="1" dirty="0" smtClean="0"/>
                        <a:t>	3.56</a:t>
                      </a:r>
                      <a:endParaRPr lang="en-US" sz="2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300" b="1" dirty="0" smtClean="0"/>
                        <a:t>8.4</a:t>
                      </a:r>
                      <a:endParaRPr lang="en-US" sz="2300" b="1" dirty="0"/>
                    </a:p>
                  </a:txBody>
                  <a:tcPr marL="0" marR="0" marT="0" marB="0"/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300" b="1" dirty="0" smtClean="0"/>
                        <a:t>Protein</a:t>
                      </a:r>
                      <a:endParaRPr lang="en-US" sz="2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300" b="1" dirty="0" smtClean="0"/>
                        <a:t>1.89</a:t>
                      </a:r>
                      <a:endParaRPr lang="en-US" sz="2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300" b="1" dirty="0" smtClean="0"/>
                        <a:t>	3.81</a:t>
                      </a:r>
                      <a:endParaRPr lang="en-US" sz="2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300" b="1" dirty="0" smtClean="0"/>
                        <a:t>7.2</a:t>
                      </a:r>
                      <a:endParaRPr lang="en-US" sz="2300" b="1" dirty="0"/>
                    </a:p>
                  </a:txBody>
                  <a:tcPr marL="0" marR="0" marT="0" marB="0"/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300" b="1" dirty="0" smtClean="0"/>
                        <a:t>Productive life</a:t>
                      </a:r>
                      <a:endParaRPr lang="en-US" sz="2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300" b="1" dirty="0" smtClean="0"/>
                        <a:t>0.26</a:t>
                      </a:r>
                      <a:endParaRPr lang="en-US" sz="2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300" b="1" dirty="0" smtClean="0"/>
                        <a:t>	21</a:t>
                      </a:r>
                      <a:endParaRPr lang="en-US" sz="2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300" b="1" dirty="0" smtClean="0"/>
                        <a:t>5.5</a:t>
                      </a:r>
                      <a:endParaRPr lang="en-US" sz="2300" b="1" dirty="0"/>
                    </a:p>
                  </a:txBody>
                  <a:tcPr marL="0" marR="0" marT="0" marB="0"/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300" b="1" dirty="0" smtClean="0"/>
                        <a:t>Somatic cell score</a:t>
                      </a:r>
                      <a:endParaRPr lang="en-US" sz="2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lang="en-US" sz="2300" b="1" dirty="0" smtClean="0"/>
                        <a:t>	0.004</a:t>
                      </a:r>
                      <a:endParaRPr lang="en-US" sz="2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kumimoji="0" lang="en-US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300" b="1" dirty="0" smtClean="0"/>
                        <a:t>117</a:t>
                      </a:r>
                      <a:endParaRPr lang="en-US" sz="2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300" b="1" dirty="0" smtClean="0"/>
                        <a:t>0.5</a:t>
                      </a:r>
                      <a:endParaRPr lang="en-US" sz="2300" b="1" dirty="0"/>
                    </a:p>
                  </a:txBody>
                  <a:tcPr marL="0" marR="0" marT="0" marB="0"/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300" b="1" dirty="0" smtClean="0"/>
                        <a:t>Daughter pregnancy rate</a:t>
                      </a:r>
                      <a:endParaRPr lang="en-US" sz="2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300" b="1" dirty="0" smtClean="0"/>
                        <a:t>0.13</a:t>
                      </a:r>
                      <a:endParaRPr lang="en-US" sz="2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300" b="1" dirty="0" smtClean="0"/>
                        <a:t>	11</a:t>
                      </a:r>
                      <a:endParaRPr lang="en-US" sz="2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300" b="1" dirty="0" smtClean="0"/>
                        <a:t>1.4</a:t>
                      </a:r>
                      <a:endParaRPr lang="en-US" sz="2300" b="1" dirty="0"/>
                    </a:p>
                  </a:txBody>
                  <a:tcPr marL="0" marR="0" marT="0" marB="0"/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300" b="1" dirty="0" smtClean="0"/>
                        <a:t>Cow conception rate</a:t>
                      </a:r>
                      <a:endParaRPr lang="en-US" sz="2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300" b="1" dirty="0" smtClean="0"/>
                        <a:t>0.16</a:t>
                      </a:r>
                      <a:endParaRPr lang="en-US" sz="2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300" b="1" dirty="0" smtClean="0"/>
                        <a:t>	2.2</a:t>
                      </a:r>
                      <a:endParaRPr lang="en-US" sz="23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300" b="1" dirty="0" smtClean="0"/>
                        <a:t>0.4</a:t>
                      </a:r>
                      <a:endParaRPr lang="en-US" sz="2300" b="1" dirty="0"/>
                    </a:p>
                  </a:txBody>
                  <a:tcPr marL="0" marR="0" marT="0" marB="0"/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300" b="1" dirty="0" smtClean="0"/>
                        <a:t>Heifer conception rate</a:t>
                      </a:r>
                      <a:endParaRPr lang="en-US" sz="2300" b="1" dirty="0"/>
                    </a:p>
                  </a:txBody>
                  <a:tcPr marL="0" marR="0" marT="0" marB="0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300" b="1" dirty="0" smtClean="0"/>
                        <a:t>0.08</a:t>
                      </a:r>
                      <a:endParaRPr lang="en-US" sz="2300" b="1" dirty="0"/>
                    </a:p>
                  </a:txBody>
                  <a:tcPr marL="0" marR="0" marT="0" marB="0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300" b="1" dirty="0" smtClean="0"/>
                        <a:t>	2.2</a:t>
                      </a:r>
                      <a:endParaRPr lang="en-US" sz="2300" b="1" dirty="0"/>
                    </a:p>
                  </a:txBody>
                  <a:tcPr marL="0" marR="0" marT="0" marB="0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300" b="1" dirty="0" smtClean="0"/>
                        <a:t>0.2</a:t>
                      </a:r>
                      <a:endParaRPr lang="en-US" sz="2300" b="1" dirty="0"/>
                    </a:p>
                  </a:txBody>
                  <a:tcPr marL="0" marR="0" marT="0" marB="0">
                    <a:lnB>
                      <a:noFill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300" b="1" dirty="0" smtClean="0"/>
                        <a:t>Cow livability</a:t>
                      </a:r>
                      <a:endParaRPr lang="en-US" sz="23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300" b="1" dirty="0" smtClean="0"/>
                        <a:t>0.08</a:t>
                      </a:r>
                      <a:endParaRPr lang="en-US" sz="23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300" b="1" dirty="0" smtClean="0"/>
                        <a:t>	12</a:t>
                      </a:r>
                      <a:endParaRPr lang="en-US" sz="23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300" b="1" dirty="0" smtClean="0"/>
                        <a:t>1.0</a:t>
                      </a:r>
                      <a:endParaRPr lang="en-US" sz="23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300" b="1" dirty="0" smtClean="0">
                          <a:solidFill>
                            <a:srgbClr val="00523C"/>
                          </a:solidFill>
                        </a:rPr>
                        <a:t>Net merit $</a:t>
                      </a:r>
                      <a:endParaRPr lang="en-US" sz="2300" b="1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T="6858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914400" algn="dec"/>
                        </a:tabLst>
                      </a:pPr>
                      <a:r>
                        <a:rPr kumimoji="0" lang="en-US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300" b="1" dirty="0" smtClean="0">
                          <a:solidFill>
                            <a:srgbClr val="B00000"/>
                          </a:solidFill>
                        </a:rPr>
                        <a:t>25</a:t>
                      </a:r>
                      <a:endParaRPr lang="en-US" sz="23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6858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868680" algn="dec"/>
                        </a:tabLst>
                      </a:pPr>
                      <a:r>
                        <a:rPr lang="en-US" sz="2300" b="1" dirty="0" smtClean="0">
                          <a:solidFill>
                            <a:srgbClr val="B00000"/>
                          </a:solidFill>
                        </a:rPr>
                        <a:t>	1</a:t>
                      </a:r>
                      <a:endParaRPr lang="en-US" sz="23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6858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tabLst>
                          <a:tab pos="685800" algn="dec"/>
                        </a:tabLst>
                      </a:pPr>
                      <a:r>
                        <a:rPr kumimoji="0" lang="en-US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	–</a:t>
                      </a:r>
                      <a:r>
                        <a:rPr lang="en-US" sz="2300" b="1" dirty="0" smtClean="0">
                          <a:solidFill>
                            <a:srgbClr val="B00000"/>
                          </a:solidFill>
                        </a:rPr>
                        <a:t>25</a:t>
                      </a:r>
                      <a:endParaRPr lang="en-US" sz="23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6858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EFI adjustment for OMan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500"/>
              </a:spcAft>
            </a:pPr>
            <a:r>
              <a:rPr lang="en-US" dirty="0" smtClean="0"/>
              <a:t>Difference of EFI – daughter F = 9.0 – 5.4 = 3.6%</a:t>
            </a:r>
          </a:p>
          <a:p>
            <a:pPr>
              <a:spcAft>
                <a:spcPts val="1500"/>
              </a:spcAft>
            </a:pPr>
            <a:r>
              <a:rPr lang="en-US" dirty="0" smtClean="0"/>
              <a:t>Economic loss (future – past daughters) = 3.6 ($25/1%F) = </a:t>
            </a:r>
            <a:r>
              <a:rPr lang="en-US" dirty="0" smtClean="0">
                <a:solidFill>
                  <a:srgbClr val="B00000"/>
                </a:solidFill>
              </a:rPr>
              <a:t>$90</a:t>
            </a:r>
          </a:p>
          <a:p>
            <a:pPr>
              <a:spcAft>
                <a:spcPts val="1500"/>
              </a:spcAft>
            </a:pPr>
            <a:r>
              <a:rPr lang="en-US" dirty="0" err="1" smtClean="0"/>
              <a:t>OMan’s</a:t>
            </a:r>
            <a:r>
              <a:rPr lang="en-US" dirty="0" smtClean="0"/>
              <a:t> initial NM$ = </a:t>
            </a:r>
            <a:r>
              <a:rPr lang="en-US" dirty="0" smtClean="0">
                <a:solidFill>
                  <a:srgbClr val="008C00"/>
                </a:solidFill>
              </a:rPr>
              <a:t>+$426 </a:t>
            </a:r>
            <a:r>
              <a:rPr lang="en-US" dirty="0" smtClean="0"/>
              <a:t>before adjustment</a:t>
            </a:r>
          </a:p>
          <a:p>
            <a:pPr>
              <a:spcAft>
                <a:spcPts val="1500"/>
              </a:spcAft>
            </a:pPr>
            <a:r>
              <a:rPr lang="en-US" dirty="0" err="1" smtClean="0"/>
              <a:t>OMan’s</a:t>
            </a:r>
            <a:r>
              <a:rPr lang="en-US" dirty="0" smtClean="0"/>
              <a:t> official NM$ = </a:t>
            </a:r>
            <a:r>
              <a:rPr lang="en-US" dirty="0" smtClean="0">
                <a:solidFill>
                  <a:srgbClr val="008C00"/>
                </a:solidFill>
              </a:rPr>
              <a:t>+$336 </a:t>
            </a:r>
            <a:r>
              <a:rPr lang="en-US" dirty="0" smtClean="0"/>
              <a:t>after adjustment</a:t>
            </a:r>
          </a:p>
          <a:p>
            <a:pPr>
              <a:spcAft>
                <a:spcPts val="1500"/>
              </a:spcAft>
            </a:pPr>
            <a:r>
              <a:rPr lang="en-US" dirty="0" smtClean="0"/>
              <a:t>As the population becomes more related to an animal, its evaluations decrease</a:t>
            </a:r>
          </a:p>
          <a:p>
            <a:pPr>
              <a:spcAft>
                <a:spcPts val="1500"/>
              </a:spcAft>
            </a:pPr>
            <a:r>
              <a:rPr lang="en-US" dirty="0" smtClean="0"/>
              <a:t>Progeny, </a:t>
            </a:r>
            <a:r>
              <a:rPr lang="en-US" dirty="0" err="1" smtClean="0"/>
              <a:t>grandprogeny</a:t>
            </a:r>
            <a:r>
              <a:rPr lang="en-US" dirty="0" smtClean="0"/>
              <a:t>, etc., also adjusted because their EFIs tend to be higher than breed average</a:t>
            </a:r>
          </a:p>
        </p:txBody>
      </p:sp>
      <p:pic>
        <p:nvPicPr>
          <p:cNvPr id="5122" name="Picture 2" descr="M:\PAUL\GRAPHICS\O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8484" y="1"/>
            <a:ext cx="1609344" cy="1145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Foreign bull–U.S. Holstein cow relationships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274320" y="894642"/>
          <a:ext cx="8545416" cy="3086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8296"/>
                <a:gridCol w="1193800"/>
                <a:gridCol w="764032"/>
                <a:gridCol w="950976"/>
                <a:gridCol w="527144"/>
                <a:gridCol w="1098296"/>
                <a:gridCol w="1193800"/>
                <a:gridCol w="764032"/>
                <a:gridCol w="95504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100" b="1" dirty="0" smtClean="0">
                          <a:solidFill>
                            <a:srgbClr val="244270"/>
                          </a:solidFill>
                        </a:rPr>
                        <a:t>Country</a:t>
                      </a:r>
                      <a:endParaRPr lang="en-US" sz="21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100" b="1" dirty="0" smtClean="0">
                          <a:solidFill>
                            <a:srgbClr val="244270"/>
                          </a:solidFill>
                        </a:rPr>
                        <a:t>Bulls</a:t>
                      </a:r>
                      <a:endParaRPr lang="en-US" sz="21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100" b="1" dirty="0" smtClean="0">
                          <a:solidFill>
                            <a:srgbClr val="00523C"/>
                          </a:solidFill>
                        </a:rPr>
                        <a:t>EFI</a:t>
                      </a:r>
                      <a:endParaRPr lang="en-US" sz="2100" b="1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100" b="1" dirty="0" smtClean="0">
                          <a:solidFill>
                            <a:srgbClr val="00523C"/>
                          </a:solidFill>
                        </a:rPr>
                        <a:t>NM$</a:t>
                      </a:r>
                      <a:endParaRPr lang="en-US" sz="2100" b="1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endParaRPr lang="en-US" sz="21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100" b="1" dirty="0" smtClean="0">
                          <a:solidFill>
                            <a:srgbClr val="244270"/>
                          </a:solidFill>
                        </a:rPr>
                        <a:t>Country</a:t>
                      </a:r>
                      <a:endParaRPr lang="en-US" sz="21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100" b="1" dirty="0" smtClean="0">
                          <a:solidFill>
                            <a:srgbClr val="244270"/>
                          </a:solidFill>
                        </a:rPr>
                        <a:t>Bulls</a:t>
                      </a:r>
                      <a:endParaRPr lang="en-US" sz="21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100" b="1" dirty="0" smtClean="0">
                          <a:solidFill>
                            <a:srgbClr val="00523C"/>
                          </a:solidFill>
                        </a:rPr>
                        <a:t>EFI</a:t>
                      </a:r>
                      <a:endParaRPr lang="en-US" sz="2100" b="1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100" b="1" dirty="0" smtClean="0">
                          <a:solidFill>
                            <a:srgbClr val="00523C"/>
                          </a:solidFill>
                        </a:rPr>
                        <a:t>NM$</a:t>
                      </a:r>
                      <a:endParaRPr lang="en-US" sz="2100" b="1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USA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4,140</a:t>
                      </a:r>
                      <a:endParaRPr lang="en-US" sz="2100" b="1" dirty="0"/>
                    </a:p>
                  </a:txBody>
                  <a:tcPr marL="0" marR="301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7.0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+308</a:t>
                      </a:r>
                      <a:endParaRPr lang="en-US" sz="2100" b="1" dirty="0"/>
                    </a:p>
                  </a:txBody>
                  <a:tcPr marL="0" marR="20116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GBR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279</a:t>
                      </a:r>
                      <a:endParaRPr lang="en-US" sz="2100" b="1" dirty="0"/>
                    </a:p>
                  </a:txBody>
                  <a:tcPr marL="0" marR="3840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6.5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+145</a:t>
                      </a:r>
                      <a:endParaRPr lang="en-US" sz="2100" b="1" dirty="0"/>
                    </a:p>
                  </a:txBody>
                  <a:tcPr marL="0" marR="201168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NLD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1,143</a:t>
                      </a:r>
                      <a:endParaRPr lang="en-US" sz="2100" b="1" dirty="0"/>
                    </a:p>
                  </a:txBody>
                  <a:tcPr marL="0" marR="301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6.4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+179</a:t>
                      </a:r>
                      <a:endParaRPr lang="en-US" sz="2100" b="1" dirty="0"/>
                    </a:p>
                  </a:txBody>
                  <a:tcPr marL="0" marR="20116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AUS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271</a:t>
                      </a:r>
                      <a:endParaRPr lang="en-US" sz="2100" b="1" dirty="0"/>
                    </a:p>
                  </a:txBody>
                  <a:tcPr marL="0" marR="3840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5.9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+27</a:t>
                      </a:r>
                      <a:endParaRPr lang="en-US" sz="2100" b="1" dirty="0"/>
                    </a:p>
                  </a:txBody>
                  <a:tcPr marL="0" marR="201168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DEU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999</a:t>
                      </a:r>
                      <a:endParaRPr lang="en-US" sz="2100" b="1" dirty="0"/>
                    </a:p>
                  </a:txBody>
                  <a:tcPr marL="0" marR="301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6.6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+175</a:t>
                      </a:r>
                      <a:endParaRPr lang="en-US" sz="2100" b="1" dirty="0"/>
                    </a:p>
                  </a:txBody>
                  <a:tcPr marL="0" marR="20116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ESP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234</a:t>
                      </a:r>
                      <a:endParaRPr lang="en-US" sz="2100" b="1" dirty="0"/>
                    </a:p>
                  </a:txBody>
                  <a:tcPr marL="0" marR="3840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6.8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+98</a:t>
                      </a:r>
                      <a:endParaRPr lang="en-US" sz="2100" b="1" dirty="0"/>
                    </a:p>
                  </a:txBody>
                  <a:tcPr marL="0" marR="201168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FRA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940</a:t>
                      </a:r>
                      <a:endParaRPr lang="en-US" sz="2100" b="1" dirty="0"/>
                    </a:p>
                  </a:txBody>
                  <a:tcPr marL="0" marR="301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6.6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+180</a:t>
                      </a:r>
                      <a:endParaRPr lang="en-US" sz="2100" b="1" dirty="0"/>
                    </a:p>
                  </a:txBody>
                  <a:tcPr marL="0" marR="20116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IRL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186</a:t>
                      </a:r>
                      <a:endParaRPr lang="en-US" sz="2100" b="1" dirty="0"/>
                    </a:p>
                  </a:txBody>
                  <a:tcPr marL="0" marR="3840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3.9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kumimoji="0" lang="en-US" sz="2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</a:t>
                      </a:r>
                      <a:r>
                        <a:rPr lang="en-US" sz="2100" b="1" dirty="0" smtClean="0"/>
                        <a:t>44</a:t>
                      </a:r>
                      <a:endParaRPr lang="en-US" sz="2100" b="1" dirty="0"/>
                    </a:p>
                  </a:txBody>
                  <a:tcPr marL="0" marR="201168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ITA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870</a:t>
                      </a:r>
                      <a:endParaRPr lang="en-US" sz="2100" b="1" dirty="0"/>
                    </a:p>
                  </a:txBody>
                  <a:tcPr marL="0" marR="301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6.7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+127</a:t>
                      </a:r>
                      <a:endParaRPr lang="en-US" sz="2100" b="1" dirty="0"/>
                    </a:p>
                  </a:txBody>
                  <a:tcPr marL="0" marR="20116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ISR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130</a:t>
                      </a:r>
                      <a:endParaRPr lang="en-US" sz="2100" b="1" dirty="0"/>
                    </a:p>
                  </a:txBody>
                  <a:tcPr marL="0" marR="3840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4.5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+118</a:t>
                      </a:r>
                      <a:endParaRPr lang="en-US" sz="2100" b="1" dirty="0"/>
                    </a:p>
                  </a:txBody>
                  <a:tcPr marL="0" marR="201168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NZL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762</a:t>
                      </a:r>
                      <a:endParaRPr lang="en-US" sz="2100" b="1" dirty="0"/>
                    </a:p>
                  </a:txBody>
                  <a:tcPr marL="0" marR="301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3.2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kumimoji="0" lang="en-US" sz="2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</a:t>
                      </a:r>
                      <a:r>
                        <a:rPr lang="en-US" sz="2100" b="1" dirty="0" smtClean="0"/>
                        <a:t>34</a:t>
                      </a:r>
                      <a:endParaRPr lang="en-US" sz="2100" b="1" dirty="0"/>
                    </a:p>
                  </a:txBody>
                  <a:tcPr marL="0" marR="20116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EST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89</a:t>
                      </a:r>
                      <a:endParaRPr lang="en-US" sz="2100" b="1" dirty="0"/>
                    </a:p>
                  </a:txBody>
                  <a:tcPr marL="0" marR="3840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5.1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kumimoji="0" lang="en-US" sz="2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</a:t>
                      </a:r>
                      <a:r>
                        <a:rPr lang="en-US" sz="2100" b="1" dirty="0" smtClean="0"/>
                        <a:t>26</a:t>
                      </a:r>
                      <a:endParaRPr lang="en-US" sz="2100" b="1" dirty="0"/>
                    </a:p>
                  </a:txBody>
                  <a:tcPr marL="0" marR="201168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DFS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744</a:t>
                      </a:r>
                      <a:endParaRPr lang="en-US" sz="2100" b="1" dirty="0"/>
                    </a:p>
                  </a:txBody>
                  <a:tcPr marL="0" marR="301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5.8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+232</a:t>
                      </a:r>
                      <a:endParaRPr lang="en-US" sz="2100" b="1" dirty="0"/>
                    </a:p>
                  </a:txBody>
                  <a:tcPr marL="0" marR="20116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CHE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84</a:t>
                      </a:r>
                      <a:endParaRPr lang="en-US" sz="2100" b="1" dirty="0"/>
                    </a:p>
                  </a:txBody>
                  <a:tcPr marL="0" marR="3840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6.3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kumimoji="0" lang="en-US" sz="2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</a:t>
                      </a:r>
                      <a:r>
                        <a:rPr lang="en-US" sz="2100" b="1" dirty="0" smtClean="0"/>
                        <a:t>18</a:t>
                      </a:r>
                      <a:endParaRPr lang="en-US" sz="2100" b="1" dirty="0"/>
                    </a:p>
                  </a:txBody>
                  <a:tcPr marL="0" marR="201168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CAN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719</a:t>
                      </a:r>
                      <a:endParaRPr lang="en-US" sz="2100" b="1" dirty="0"/>
                    </a:p>
                  </a:txBody>
                  <a:tcPr marL="0" marR="301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7.1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+210</a:t>
                      </a:r>
                      <a:endParaRPr lang="en-US" sz="2100" b="1" dirty="0"/>
                    </a:p>
                  </a:txBody>
                  <a:tcPr marL="0" marR="20116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CZE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72</a:t>
                      </a:r>
                      <a:endParaRPr lang="en-US" sz="2100" b="1" dirty="0"/>
                    </a:p>
                  </a:txBody>
                  <a:tcPr marL="0" marR="3840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6.3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+145</a:t>
                      </a:r>
                      <a:endParaRPr lang="en-US" sz="2100" b="1" dirty="0"/>
                    </a:p>
                  </a:txBody>
                  <a:tcPr marL="0" marR="201168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POL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646</a:t>
                      </a:r>
                      <a:endParaRPr lang="en-US" sz="2100" b="1" dirty="0"/>
                    </a:p>
                  </a:txBody>
                  <a:tcPr marL="0" marR="301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6.1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+74</a:t>
                      </a:r>
                      <a:endParaRPr lang="en-US" sz="2100" b="1" dirty="0"/>
                    </a:p>
                  </a:txBody>
                  <a:tcPr marL="0" marR="20116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KOR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61</a:t>
                      </a:r>
                      <a:endParaRPr lang="en-US" sz="2100" b="1" dirty="0"/>
                    </a:p>
                  </a:txBody>
                  <a:tcPr marL="0" marR="3840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6.3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+41</a:t>
                      </a:r>
                      <a:endParaRPr lang="en-US" sz="2100" b="1" dirty="0"/>
                    </a:p>
                  </a:txBody>
                  <a:tcPr marL="0" marR="201168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JPN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470</a:t>
                      </a:r>
                      <a:endParaRPr lang="en-US" sz="2100" b="1" dirty="0"/>
                    </a:p>
                  </a:txBody>
                  <a:tcPr marL="0" marR="301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6.5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+101</a:t>
                      </a:r>
                      <a:endParaRPr lang="en-US" sz="2100" b="1" dirty="0"/>
                    </a:p>
                  </a:txBody>
                  <a:tcPr marL="0" marR="20116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BEL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43</a:t>
                      </a:r>
                      <a:endParaRPr lang="en-US" sz="2100" b="1" dirty="0"/>
                    </a:p>
                  </a:txBody>
                  <a:tcPr marL="0" marR="3840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6.5</a:t>
                      </a:r>
                      <a:endParaRPr lang="en-US" sz="21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100" b="1" dirty="0" smtClean="0"/>
                        <a:t>+211</a:t>
                      </a:r>
                      <a:endParaRPr lang="en-US" sz="2100" b="1" dirty="0"/>
                    </a:p>
                  </a:txBody>
                  <a:tcPr marL="0" marR="201168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57442" y="4142778"/>
            <a:ext cx="4029116" cy="734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dirty="0" smtClean="0">
                <a:solidFill>
                  <a:srgbClr val="B00000"/>
                </a:solidFill>
              </a:rPr>
              <a:t>Correlation (EFI, NM$) = 0.72</a:t>
            </a:r>
          </a:p>
          <a:p>
            <a:pPr algn="ctr">
              <a:lnSpc>
                <a:spcPts val="2500"/>
              </a:lnSpc>
            </a:pPr>
            <a:r>
              <a:rPr lang="en-US" sz="2400" b="1" dirty="0" smtClean="0">
                <a:solidFill>
                  <a:srgbClr val="B00000"/>
                </a:solidFill>
              </a:rPr>
              <a:t>(proven bulls born since 2009)</a:t>
            </a:r>
            <a:endParaRPr lang="en-US" sz="2400" b="1" dirty="0">
              <a:solidFill>
                <a:srgbClr val="B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60359" y="862646"/>
            <a:ext cx="23283" cy="3090672"/>
          </a:xfrm>
          <a:prstGeom prst="line">
            <a:avLst/>
          </a:prstGeom>
          <a:noFill/>
          <a:ln w="28575" cap="rnd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IP-2017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21330</TotalTime>
  <Words>1533</Words>
  <Application>Microsoft Office PowerPoint</Application>
  <PresentationFormat>On-screen Show (16:9)</PresentationFormat>
  <Paragraphs>480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Symbol</vt:lpstr>
      <vt:lpstr>Trebuchet MS</vt:lpstr>
      <vt:lpstr>1_AIP-2017 Slide Master</vt:lpstr>
      <vt:lpstr>Genomic tools to improve progress and preserve variation for future generations</vt:lpstr>
      <vt:lpstr>Topics</vt:lpstr>
      <vt:lpstr>Pedigree inbreeding trends by breed</vt:lpstr>
      <vt:lpstr>Average relationships across time</vt:lpstr>
      <vt:lpstr>Daughter inbreeding (famous Holstein bulls)</vt:lpstr>
      <vt:lpstr>Daughter EFI (famous Holstein bulls)</vt:lpstr>
      <vt:lpstr>U.S. PTAs are adjusted for inbreeding</vt:lpstr>
      <vt:lpstr>Example EFI adjustment for OMan</vt:lpstr>
      <vt:lpstr>Foreign bull–U.S. Holstein cow relationships</vt:lpstr>
      <vt:lpstr>Bull inbreeding vs. relationship to population (Holstein)</vt:lpstr>
      <vt:lpstr>Bull inbreeding vs. relationship to population (Jersey)</vt:lpstr>
      <vt:lpstr>Mating programs</vt:lpstr>
      <vt:lpstr>Recessive defects</vt:lpstr>
      <vt:lpstr>Causal variants for recently discovered haplotypes</vt:lpstr>
      <vt:lpstr>Selection for rare favorable alleles</vt:lpstr>
      <vt:lpstr>Rare favorable alleles</vt:lpstr>
      <vt:lpstr>Rare favorable alleles</vt:lpstr>
      <vt:lpstr>Genomic breed composition</vt:lpstr>
      <vt:lpstr>Top young Jersey bulls (before)</vt:lpstr>
      <vt:lpstr>Top young Jersey bulls (after)</vt:lpstr>
      <vt:lpstr>Nongenotyped cow* in top 50 Holsteins</vt:lpstr>
      <vt:lpstr>Purebred</vt:lpstr>
      <vt:lpstr>Genomic evaluations on all-breed scale</vt:lpstr>
      <vt:lpstr>Introgression, gene editing, transgenics</vt:lpstr>
      <vt:lpstr>Reviews/summaries/other ideas</vt:lpstr>
      <vt:lpstr>Conclusions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paul vanraden</cp:lastModifiedBy>
  <cp:revision>920</cp:revision>
  <dcterms:created xsi:type="dcterms:W3CDTF">2017-04-14T13:19:57Z</dcterms:created>
  <dcterms:modified xsi:type="dcterms:W3CDTF">2017-08-28T17:29:37Z</dcterms:modified>
</cp:coreProperties>
</file>