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593" r:id="rId3"/>
    <p:sldId id="806" r:id="rId4"/>
    <p:sldId id="423" r:id="rId5"/>
    <p:sldId id="634" r:id="rId6"/>
    <p:sldId id="620" r:id="rId7"/>
    <p:sldId id="818" r:id="rId8"/>
    <p:sldId id="823" r:id="rId9"/>
    <p:sldId id="805" r:id="rId10"/>
    <p:sldId id="784" r:id="rId11"/>
    <p:sldId id="384" r:id="rId12"/>
    <p:sldId id="410" r:id="rId13"/>
    <p:sldId id="793" r:id="rId14"/>
    <p:sldId id="794" r:id="rId15"/>
    <p:sldId id="770" r:id="rId16"/>
    <p:sldId id="771" r:id="rId17"/>
    <p:sldId id="766" r:id="rId18"/>
    <p:sldId id="622" r:id="rId19"/>
    <p:sldId id="623" r:id="rId20"/>
    <p:sldId id="810" r:id="rId21"/>
    <p:sldId id="824" r:id="rId22"/>
    <p:sldId id="269" r:id="rId23"/>
    <p:sldId id="279" r:id="rId24"/>
    <p:sldId id="260" r:id="rId25"/>
    <p:sldId id="817" r:id="rId26"/>
    <p:sldId id="401" r:id="rId27"/>
    <p:sldId id="313" r:id="rId28"/>
    <p:sldId id="268" r:id="rId29"/>
    <p:sldId id="315" r:id="rId30"/>
    <p:sldId id="308" r:id="rId31"/>
    <p:sldId id="310" r:id="rId32"/>
    <p:sldId id="319" r:id="rId33"/>
    <p:sldId id="309" r:id="rId34"/>
    <p:sldId id="822" r:id="rId35"/>
    <p:sldId id="820" r:id="rId36"/>
    <p:sldId id="296" r:id="rId37"/>
    <p:sldId id="265" r:id="rId38"/>
    <p:sldId id="264" r:id="rId39"/>
    <p:sldId id="291" r:id="rId40"/>
    <p:sldId id="821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3C"/>
    <a:srgbClr val="B00000"/>
    <a:srgbClr val="00337F"/>
    <a:srgbClr val="000000"/>
    <a:srgbClr val="00563F"/>
    <a:srgbClr val="244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74" autoAdjust="0"/>
    <p:restoredTop sz="95742" autoAdjust="0"/>
  </p:normalViewPr>
  <p:slideViewPr>
    <p:cSldViewPr snapToGrid="0">
      <p:cViewPr>
        <p:scale>
          <a:sx n="163" d="100"/>
          <a:sy n="163" d="100"/>
        </p:scale>
        <p:origin x="656" y="1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8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\NO%20NAME\ADSA%20MILK%20Symposium%202017\Holstein%20Milk%20Tren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tg/n8rftyyd5jl3ndz1ydk7rm580000gn/T/com.microsoft.Outlook/Outlook%20Temp/Chromosomal%20EBV%20for%20Holstein%20Net%20Merit%20March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611111111111"/>
          <c:y val="5.86854460093897E-2"/>
          <c:w val="0.64166666666666705"/>
          <c:h val="0.713615023474181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Cows (millions)</c:v>
                </c:pt>
              </c:strCache>
            </c:strRef>
          </c:tx>
          <c:spPr>
            <a:ln w="47567">
              <a:solidFill>
                <a:srgbClr val="00337F"/>
              </a:solidFill>
              <a:prstDash val="solid"/>
            </a:ln>
          </c:spPr>
          <c:marker>
            <c:symbol val="none"/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Sheet1!$B$2:$P$2</c:f>
              <c:numCache>
                <c:formatCode>General</c:formatCode>
                <c:ptCount val="15"/>
                <c:pt idx="0">
                  <c:v>23.670999999999999</c:v>
                </c:pt>
                <c:pt idx="1">
                  <c:v>25.033000000000001</c:v>
                </c:pt>
                <c:pt idx="2">
                  <c:v>21.943999999999971</c:v>
                </c:pt>
                <c:pt idx="3">
                  <c:v>21.044</c:v>
                </c:pt>
                <c:pt idx="4">
                  <c:v>17.559999999999999</c:v>
                </c:pt>
                <c:pt idx="5">
                  <c:v>14.953000000000021</c:v>
                </c:pt>
                <c:pt idx="6">
                  <c:v>12</c:v>
                </c:pt>
                <c:pt idx="7">
                  <c:v>11.143000000000001</c:v>
                </c:pt>
                <c:pt idx="8">
                  <c:v>10.81</c:v>
                </c:pt>
                <c:pt idx="9">
                  <c:v>11.016</c:v>
                </c:pt>
                <c:pt idx="10">
                  <c:v>10.127000000000001</c:v>
                </c:pt>
                <c:pt idx="11">
                  <c:v>9.4580000000000002</c:v>
                </c:pt>
                <c:pt idx="12">
                  <c:v>9.2060000000000013</c:v>
                </c:pt>
                <c:pt idx="13">
                  <c:v>9.043000000000001</c:v>
                </c:pt>
                <c:pt idx="14">
                  <c:v>9.1170000000000009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5F-3E4D-B7B4-AB5AAEC38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5753920"/>
        <c:axId val="-2145748528"/>
      </c:line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Milk yield (kg/cow)</c:v>
                </c:pt>
              </c:strCache>
            </c:strRef>
          </c:tx>
          <c:spPr>
            <a:ln w="47567">
              <a:solidFill>
                <a:srgbClr val="00523C"/>
              </a:solidFill>
              <a:prstDash val="solid"/>
            </a:ln>
          </c:spPr>
          <c:marker>
            <c:symbol val="none"/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Sheet1!$B$3:$P$3</c:f>
              <c:numCache>
                <c:formatCode>General</c:formatCode>
                <c:ptCount val="15"/>
                <c:pt idx="0">
                  <c:v>2097</c:v>
                </c:pt>
                <c:pt idx="1">
                  <c:v>2171</c:v>
                </c:pt>
                <c:pt idx="2">
                  <c:v>2410</c:v>
                </c:pt>
                <c:pt idx="3">
                  <c:v>2656</c:v>
                </c:pt>
                <c:pt idx="4">
                  <c:v>3183</c:v>
                </c:pt>
                <c:pt idx="5">
                  <c:v>3775</c:v>
                </c:pt>
                <c:pt idx="6">
                  <c:v>4669</c:v>
                </c:pt>
                <c:pt idx="7">
                  <c:v>4704</c:v>
                </c:pt>
                <c:pt idx="8">
                  <c:v>5404</c:v>
                </c:pt>
                <c:pt idx="9">
                  <c:v>5906</c:v>
                </c:pt>
                <c:pt idx="10">
                  <c:v>6657</c:v>
                </c:pt>
                <c:pt idx="11">
                  <c:v>7470</c:v>
                </c:pt>
                <c:pt idx="12">
                  <c:v>8273</c:v>
                </c:pt>
                <c:pt idx="13">
                  <c:v>9121</c:v>
                </c:pt>
                <c:pt idx="14">
                  <c:v>9613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5F-3E4D-B7B4-AB5AAEC38455}"/>
            </c:ext>
          </c:extLst>
        </c:ser>
        <c:ser>
          <c:idx val="5"/>
          <c:order val="2"/>
          <c:tx>
            <c:strRef>
              <c:f>Sheet1!$A$5</c:f>
              <c:strCache>
                <c:ptCount val="1"/>
              </c:strCache>
            </c:strRef>
          </c:tx>
          <c:spPr>
            <a:ln w="15856">
              <a:solidFill>
                <a:srgbClr val="FF00FF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Sheet1!$B$5:$P$5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5F-3E4D-B7B4-AB5AAEC38455}"/>
            </c:ext>
          </c:extLst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Milk Production, Disposition, and Income Annual Summary</c:v>
                </c:pt>
              </c:strCache>
            </c:strRef>
          </c:tx>
          <c:spPr>
            <a:ln w="15856">
              <a:solidFill>
                <a:srgbClr val="00FFFF"/>
              </a:solidFill>
              <a:prstDash val="solid"/>
            </a:ln>
          </c:spPr>
          <c:marker>
            <c:symbol val="x"/>
            <c:size val="6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Sheet1!$B$6:$P$6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5F-3E4D-B7B4-AB5AAEC38455}"/>
            </c:ext>
          </c:extLst>
        </c:ser>
        <c:ser>
          <c:idx val="2"/>
          <c:order val="4"/>
          <c:tx>
            <c:strRef>
              <c:f>Sheet1!$A$7</c:f>
              <c:strCache>
                <c:ptCount val="1"/>
                <c:pt idx="0">
                  <c:v>http://usda.mannlib.cornell.edu/MannUsda/viewDocumentInfo.do?documentID=1105</c:v>
                </c:pt>
              </c:strCache>
            </c:strRef>
          </c:tx>
          <c:spPr>
            <a:ln w="15856">
              <a:solidFill>
                <a:srgbClr val="00FF00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Sheet1!$B$7:$P$7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5F-3E4D-B7B4-AB5AAEC38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5742896"/>
        <c:axId val="-2145740176"/>
      </c:lineChart>
      <c:catAx>
        <c:axId val="-2145753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747" b="1" i="0" u="none" strike="noStrike" baseline="0">
                    <a:solidFill>
                      <a:schemeClr val="tx1"/>
                    </a:solidFill>
                    <a:latin typeface="Trebuchet MS"/>
                    <a:ea typeface="Calibri"/>
                    <a:cs typeface="Calibri"/>
                  </a:defRPr>
                </a:pPr>
                <a:r>
                  <a:rPr lang="en-US" baseline="0" dirty="0">
                    <a:solidFill>
                      <a:schemeClr val="tx1"/>
                    </a:solidFill>
                    <a:latin typeface="Trebuchet MS"/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3333333333333302"/>
              <c:y val="0.87323943661972003"/>
            </c:manualLayout>
          </c:layout>
          <c:overlay val="0"/>
          <c:spPr>
            <a:noFill/>
            <a:ln w="3171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47567" cap="sq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2497" b="1" i="0" u="none" strike="noStrike" baseline="0">
                <a:solidFill>
                  <a:schemeClr val="tx1"/>
                </a:solidFill>
                <a:latin typeface="Trebuchet MS"/>
                <a:ea typeface="Calibri"/>
                <a:cs typeface="Calibri"/>
              </a:defRPr>
            </a:pPr>
            <a:endParaRPr lang="en-US"/>
          </a:p>
        </c:txPr>
        <c:crossAx val="-2145748528"/>
        <c:crossesAt val="0"/>
        <c:auto val="1"/>
        <c:lblAlgn val="ctr"/>
        <c:lblOffset val="100"/>
        <c:tickLblSkip val="2"/>
        <c:tickMarkSkip val="2"/>
        <c:noMultiLvlLbl val="0"/>
      </c:catAx>
      <c:valAx>
        <c:axId val="-2145748528"/>
        <c:scaling>
          <c:orientation val="minMax"/>
          <c:max val="3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2747" b="1" i="0" u="none" strike="noStrike" baseline="0">
                    <a:solidFill>
                      <a:srgbClr val="FFFF00"/>
                    </a:solidFill>
                    <a:latin typeface="Trebuchet MS"/>
                    <a:ea typeface="Calibri"/>
                    <a:cs typeface="Calibri"/>
                  </a:defRPr>
                </a:pPr>
                <a:r>
                  <a:rPr lang="en-US" dirty="0">
                    <a:solidFill>
                      <a:srgbClr val="00337F"/>
                    </a:solidFill>
                    <a:latin typeface="Trebuchet MS"/>
                  </a:rPr>
                  <a:t>Cows (millions)</a:t>
                </a:r>
              </a:p>
            </c:rich>
          </c:tx>
          <c:layout>
            <c:manualLayout>
              <c:xMode val="edge"/>
              <c:yMode val="edge"/>
              <c:x val="0"/>
              <c:y val="0.18779342723004699"/>
            </c:manualLayout>
          </c:layout>
          <c:overlay val="0"/>
          <c:spPr>
            <a:noFill/>
            <a:ln w="3171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7567" cap="sq">
            <a:solidFill>
              <a:srgbClr val="00337F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2497" b="1" i="0" u="none" strike="noStrike" baseline="0">
                <a:solidFill>
                  <a:srgbClr val="00337F"/>
                </a:solidFill>
                <a:latin typeface="Trebuchet MS"/>
                <a:ea typeface="Calibri"/>
                <a:cs typeface="Calibri"/>
              </a:defRPr>
            </a:pPr>
            <a:endParaRPr lang="en-US"/>
          </a:p>
        </c:txPr>
        <c:crossAx val="-2145753920"/>
        <c:crosses val="autoZero"/>
        <c:crossBetween val="midCat"/>
        <c:majorUnit val="5"/>
      </c:valAx>
      <c:catAx>
        <c:axId val="-21457428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-2145740176"/>
        <c:crossesAt val="0"/>
        <c:auto val="1"/>
        <c:lblAlgn val="ctr"/>
        <c:lblOffset val="100"/>
        <c:noMultiLvlLbl val="0"/>
      </c:catAx>
      <c:valAx>
        <c:axId val="-2145740176"/>
        <c:scaling>
          <c:orientation val="minMax"/>
          <c:max val="10000"/>
          <c:min val="0"/>
        </c:scaling>
        <c:delete val="0"/>
        <c:axPos val="r"/>
        <c:title>
          <c:tx>
            <c:rich>
              <a:bodyPr rot="5400000" vert="horz"/>
              <a:lstStyle/>
              <a:p>
                <a:pPr algn="ctr">
                  <a:defRPr sz="2747" b="1" i="0" u="none" strike="noStrike" baseline="0">
                    <a:solidFill>
                      <a:srgbClr val="00FFFF"/>
                    </a:solidFill>
                    <a:latin typeface="Trebuchet MS"/>
                    <a:ea typeface="Calibri"/>
                    <a:cs typeface="Calibri"/>
                  </a:defRPr>
                </a:pPr>
                <a:r>
                  <a:rPr lang="en-US" baseline="0" dirty="0">
                    <a:solidFill>
                      <a:srgbClr val="00523C"/>
                    </a:solidFill>
                    <a:latin typeface="Trebuchet MS"/>
                  </a:rPr>
                  <a:t>Milk yield (kg/cow)</a:t>
                </a:r>
              </a:p>
            </c:rich>
          </c:tx>
          <c:layout>
            <c:manualLayout>
              <c:xMode val="edge"/>
              <c:yMode val="edge"/>
              <c:x val="0.93787614003035102"/>
              <c:y val="0.121929704439119"/>
            </c:manualLayout>
          </c:layout>
          <c:overlay val="0"/>
          <c:spPr>
            <a:noFill/>
            <a:ln w="31711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47567" cap="sq">
            <a:solidFill>
              <a:srgbClr val="00523C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2497" b="1" i="0" u="none" strike="noStrike" baseline="0">
                <a:solidFill>
                  <a:srgbClr val="00523C"/>
                </a:solidFill>
                <a:latin typeface="Trebuchet MS"/>
                <a:ea typeface="Calibri"/>
                <a:cs typeface="Calibri"/>
              </a:defRPr>
            </a:pPr>
            <a:endParaRPr lang="en-US"/>
          </a:p>
        </c:txPr>
        <c:crossAx val="-2145742896"/>
        <c:crosses val="max"/>
        <c:crossBetween val="midCat"/>
        <c:majorUnit val="2000"/>
      </c:valAx>
      <c:spPr>
        <a:noFill/>
        <a:ln w="3171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247" b="1" i="0" u="none" strike="noStrike" baseline="0">
          <a:solidFill>
            <a:schemeClr val="tx1"/>
          </a:solidFill>
          <a:latin typeface="Humnst777 BT"/>
          <a:ea typeface="Humnst777 BT"/>
          <a:cs typeface="Humnst777 B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56428015942515"/>
          <c:y val="2.9969266206764805E-2"/>
          <c:w val="0.83163470885583801"/>
          <c:h val="0.75266129828867745"/>
        </c:manualLayout>
      </c:layout>
      <c:areaChart>
        <c:grouping val="standard"/>
        <c:varyColors val="0"/>
        <c:ser>
          <c:idx val="2"/>
          <c:order val="0"/>
          <c:tx>
            <c:v>Genetics</c:v>
          </c:tx>
          <c:spPr>
            <a:solidFill>
              <a:srgbClr val="244270"/>
            </a:solidFill>
            <a:ln w="25400">
              <a:noFill/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Fat!$M$4:$M$62</c:f>
              <c:numCache>
                <c:formatCode>General</c:formatCode>
                <c:ptCount val="59"/>
                <c:pt idx="0">
                  <c:v>216.28729482180086</c:v>
                </c:pt>
                <c:pt idx="1">
                  <c:v>219.46132220912321</c:v>
                </c:pt>
                <c:pt idx="2">
                  <c:v>225.35594449986399</c:v>
                </c:pt>
                <c:pt idx="3">
                  <c:v>232.15743175841141</c:v>
                </c:pt>
                <c:pt idx="4">
                  <c:v>237.14518908134565</c:v>
                </c:pt>
                <c:pt idx="5">
                  <c:v>240.77264895257116</c:v>
                </c:pt>
                <c:pt idx="6">
                  <c:v>241.67951392037619</c:v>
                </c:pt>
                <c:pt idx="7">
                  <c:v>244.85354130769963</c:v>
                </c:pt>
                <c:pt idx="8">
                  <c:v>245.7604062755056</c:v>
                </c:pt>
                <c:pt idx="9">
                  <c:v>249.38786614673086</c:v>
                </c:pt>
                <c:pt idx="10">
                  <c:v>252.56189353405261</c:v>
                </c:pt>
                <c:pt idx="11">
                  <c:v>255.28248843747187</c:v>
                </c:pt>
                <c:pt idx="12">
                  <c:v>258.00308334089061</c:v>
                </c:pt>
                <c:pt idx="13">
                  <c:v>255.73592092137466</c:v>
                </c:pt>
                <c:pt idx="14">
                  <c:v>257.09621837308327</c:v>
                </c:pt>
                <c:pt idx="15">
                  <c:v>263.89770563163142</c:v>
                </c:pt>
                <c:pt idx="16">
                  <c:v>270.24576040627517</c:v>
                </c:pt>
                <c:pt idx="17">
                  <c:v>278.40754511653222</c:v>
                </c:pt>
                <c:pt idx="18">
                  <c:v>281.58157250385409</c:v>
                </c:pt>
                <c:pt idx="19">
                  <c:v>282.94186995556362</c:v>
                </c:pt>
                <c:pt idx="20">
                  <c:v>287.02276231069197</c:v>
                </c:pt>
                <c:pt idx="21">
                  <c:v>289.7433572141104</c:v>
                </c:pt>
                <c:pt idx="22">
                  <c:v>292.0105196336267</c:v>
                </c:pt>
                <c:pt idx="23">
                  <c:v>294.73111453704371</c:v>
                </c:pt>
                <c:pt idx="24">
                  <c:v>297.45170944046328</c:v>
                </c:pt>
                <c:pt idx="25">
                  <c:v>302.89289924730195</c:v>
                </c:pt>
                <c:pt idx="26">
                  <c:v>308.78752153804271</c:v>
                </c:pt>
                <c:pt idx="27">
                  <c:v>314.22871134487906</c:v>
                </c:pt>
                <c:pt idx="28">
                  <c:v>318.30960370000912</c:v>
                </c:pt>
                <c:pt idx="29">
                  <c:v>327.37825337807163</c:v>
                </c:pt>
                <c:pt idx="30">
                  <c:v>331.00571324929581</c:v>
                </c:pt>
                <c:pt idx="31">
                  <c:v>339.167497959554</c:v>
                </c:pt>
                <c:pt idx="32">
                  <c:v>349.14301260542322</c:v>
                </c:pt>
                <c:pt idx="33">
                  <c:v>352.77047247664825</c:v>
                </c:pt>
                <c:pt idx="34">
                  <c:v>358.66509476738895</c:v>
                </c:pt>
                <c:pt idx="35">
                  <c:v>364.55971705812863</c:v>
                </c:pt>
                <c:pt idx="36">
                  <c:v>367.73374444545163</c:v>
                </c:pt>
                <c:pt idx="37">
                  <c:v>374.98866418790249</c:v>
                </c:pt>
                <c:pt idx="38">
                  <c:v>388.5916387049964</c:v>
                </c:pt>
                <c:pt idx="39">
                  <c:v>399.47401831867097</c:v>
                </c:pt>
                <c:pt idx="40">
                  <c:v>413.98385780357268</c:v>
                </c:pt>
                <c:pt idx="41">
                  <c:v>414.437290287476</c:v>
                </c:pt>
                <c:pt idx="42">
                  <c:v>419.87848009431423</c:v>
                </c:pt>
                <c:pt idx="43">
                  <c:v>422.59907499773266</c:v>
                </c:pt>
                <c:pt idx="44">
                  <c:v>420.78534506211878</c:v>
                </c:pt>
                <c:pt idx="45">
                  <c:v>425.31966990115171</c:v>
                </c:pt>
                <c:pt idx="46">
                  <c:v>434.84175206311767</c:v>
                </c:pt>
                <c:pt idx="47">
                  <c:v>436.65548199873052</c:v>
                </c:pt>
                <c:pt idx="48">
                  <c:v>437.10891448263317</c:v>
                </c:pt>
                <c:pt idx="49">
                  <c:v>434.84175206311767</c:v>
                </c:pt>
                <c:pt idx="50">
                  <c:v>433.02802212750521</c:v>
                </c:pt>
                <c:pt idx="51">
                  <c:v>437.10891448263317</c:v>
                </c:pt>
                <c:pt idx="52">
                  <c:v>442.55010428947128</c:v>
                </c:pt>
                <c:pt idx="53">
                  <c:v>456.1530788065657</c:v>
                </c:pt>
                <c:pt idx="54">
                  <c:v>462.50113358120819</c:v>
                </c:pt>
                <c:pt idx="55">
                  <c:v>467.488890904144</c:v>
                </c:pt>
                <c:pt idx="56">
                  <c:v>472.93008071098183</c:v>
                </c:pt>
                <c:pt idx="57">
                  <c:v>483.81246032465793</c:v>
                </c:pt>
                <c:pt idx="58">
                  <c:v>487.89335267978589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04-7648-8CFF-7D2FB5BA5EF9}"/>
            </c:ext>
          </c:extLst>
        </c:ser>
        <c:ser>
          <c:idx val="0"/>
          <c:order val="1"/>
          <c:tx>
            <c:v>Management</c:v>
          </c:tx>
          <c:spPr>
            <a:solidFill>
              <a:srgbClr val="BA0000"/>
            </a:solidFill>
            <a:ln w="19050" cap="rnd">
              <a:solidFill>
                <a:prstClr val="white"/>
              </a:solidFill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Fat!$L$4:$L$62</c:f>
              <c:numCache>
                <c:formatCode>General</c:formatCode>
                <c:ptCount val="59"/>
                <c:pt idx="0">
                  <c:v>216.28729482180086</c:v>
                </c:pt>
                <c:pt idx="1">
                  <c:v>219.00788972522</c:v>
                </c:pt>
                <c:pt idx="2">
                  <c:v>224.44907953205754</c:v>
                </c:pt>
                <c:pt idx="3">
                  <c:v>230.34370182279858</c:v>
                </c:pt>
                <c:pt idx="4">
                  <c:v>234.42459417792699</c:v>
                </c:pt>
                <c:pt idx="5">
                  <c:v>238.05205404915193</c:v>
                </c:pt>
                <c:pt idx="6">
                  <c:v>238.05205404915193</c:v>
                </c:pt>
                <c:pt idx="7">
                  <c:v>239.8657839847647</c:v>
                </c:pt>
                <c:pt idx="8">
                  <c:v>239.41235150086138</c:v>
                </c:pt>
                <c:pt idx="9">
                  <c:v>241.67951392037619</c:v>
                </c:pt>
                <c:pt idx="10">
                  <c:v>243.49324385599007</c:v>
                </c:pt>
                <c:pt idx="11">
                  <c:v>245.30697379160222</c:v>
                </c:pt>
                <c:pt idx="12">
                  <c:v>246.21383875940853</c:v>
                </c:pt>
                <c:pt idx="13">
                  <c:v>242.58637888818382</c:v>
                </c:pt>
                <c:pt idx="14">
                  <c:v>242.1329464042806</c:v>
                </c:pt>
                <c:pt idx="15">
                  <c:v>246.66727124331175</c:v>
                </c:pt>
                <c:pt idx="16">
                  <c:v>251.6550285662465</c:v>
                </c:pt>
                <c:pt idx="17">
                  <c:v>258.00308334089061</c:v>
                </c:pt>
                <c:pt idx="18">
                  <c:v>259.3633807925998</c:v>
                </c:pt>
                <c:pt idx="19">
                  <c:v>258.45651582479366</c:v>
                </c:pt>
                <c:pt idx="20">
                  <c:v>259.8168132765029</c:v>
                </c:pt>
                <c:pt idx="21">
                  <c:v>260.72367824430893</c:v>
                </c:pt>
                <c:pt idx="22">
                  <c:v>259.8168132765029</c:v>
                </c:pt>
                <c:pt idx="23">
                  <c:v>259.8168132765029</c:v>
                </c:pt>
                <c:pt idx="24">
                  <c:v>259.3633807925998</c:v>
                </c:pt>
                <c:pt idx="25">
                  <c:v>261.63054321211541</c:v>
                </c:pt>
                <c:pt idx="26">
                  <c:v>264.35113811553441</c:v>
                </c:pt>
                <c:pt idx="27">
                  <c:v>267.0717330189533</c:v>
                </c:pt>
                <c:pt idx="28">
                  <c:v>267.97859798675927</c:v>
                </c:pt>
                <c:pt idx="29">
                  <c:v>274.32665276140341</c:v>
                </c:pt>
                <c:pt idx="30">
                  <c:v>274.78008524530696</c:v>
                </c:pt>
                <c:pt idx="31">
                  <c:v>278.40754511653222</c:v>
                </c:pt>
                <c:pt idx="32">
                  <c:v>284.30216740727155</c:v>
                </c:pt>
                <c:pt idx="33">
                  <c:v>285.209032375079</c:v>
                </c:pt>
                <c:pt idx="34">
                  <c:v>288.38305976240088</c:v>
                </c:pt>
                <c:pt idx="35">
                  <c:v>291.55708714972383</c:v>
                </c:pt>
                <c:pt idx="36">
                  <c:v>292.0105196336267</c:v>
                </c:pt>
                <c:pt idx="37">
                  <c:v>296.99827695655955</c:v>
                </c:pt>
                <c:pt idx="38">
                  <c:v>308.33408905413967</c:v>
                </c:pt>
                <c:pt idx="39">
                  <c:v>316.49587376439649</c:v>
                </c:pt>
                <c:pt idx="40">
                  <c:v>328.73855082978139</c:v>
                </c:pt>
                <c:pt idx="41">
                  <c:v>326.9248208941691</c:v>
                </c:pt>
                <c:pt idx="42">
                  <c:v>330.09884828149063</c:v>
                </c:pt>
                <c:pt idx="43">
                  <c:v>330.55228076539402</c:v>
                </c:pt>
                <c:pt idx="44">
                  <c:v>326.01795592636262</c:v>
                </c:pt>
                <c:pt idx="45">
                  <c:v>328.28511834587658</c:v>
                </c:pt>
                <c:pt idx="46">
                  <c:v>336.44690305613364</c:v>
                </c:pt>
                <c:pt idx="47">
                  <c:v>335.99347057223127</c:v>
                </c:pt>
                <c:pt idx="48">
                  <c:v>334.17974063661933</c:v>
                </c:pt>
                <c:pt idx="49">
                  <c:v>329.19198331368449</c:v>
                </c:pt>
                <c:pt idx="50">
                  <c:v>324.20422599075022</c:v>
                </c:pt>
                <c:pt idx="51">
                  <c:v>326.01795592636262</c:v>
                </c:pt>
                <c:pt idx="52">
                  <c:v>329.19198331368449</c:v>
                </c:pt>
                <c:pt idx="53">
                  <c:v>339.167497959554</c:v>
                </c:pt>
                <c:pt idx="54">
                  <c:v>342.34152534687559</c:v>
                </c:pt>
                <c:pt idx="55">
                  <c:v>344.15525528248827</c:v>
                </c:pt>
                <c:pt idx="56">
                  <c:v>345.96898521810067</c:v>
                </c:pt>
                <c:pt idx="57">
                  <c:v>351.41017502493867</c:v>
                </c:pt>
                <c:pt idx="58">
                  <c:v>350.9567425410354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04-7648-8CFF-7D2FB5BA5EF9}"/>
            </c:ext>
          </c:extLst>
        </c:ser>
        <c:ser>
          <c:idx val="1"/>
          <c:order val="2"/>
          <c:tx>
            <c:v>1957 Base</c:v>
          </c:tx>
          <c:spPr>
            <a:solidFill>
              <a:srgbClr val="FFC000"/>
            </a:solidFill>
            <a:ln w="19050" cap="rnd">
              <a:solidFill>
                <a:schemeClr val="bg1"/>
              </a:solidFill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Fat!$G$4:$G$62</c:f>
              <c:numCache>
                <c:formatCode>General</c:formatCode>
                <c:ptCount val="59"/>
                <c:pt idx="0">
                  <c:v>216.28729482180086</c:v>
                </c:pt>
                <c:pt idx="1">
                  <c:v>216.28729482180086</c:v>
                </c:pt>
                <c:pt idx="2">
                  <c:v>216.28729482180086</c:v>
                </c:pt>
                <c:pt idx="3">
                  <c:v>216.28729482180086</c:v>
                </c:pt>
                <c:pt idx="4">
                  <c:v>216.28729482180086</c:v>
                </c:pt>
                <c:pt idx="5">
                  <c:v>216.28729482180086</c:v>
                </c:pt>
                <c:pt idx="6">
                  <c:v>216.28729482180086</c:v>
                </c:pt>
                <c:pt idx="7">
                  <c:v>216.28729482180086</c:v>
                </c:pt>
                <c:pt idx="8">
                  <c:v>216.28729482180086</c:v>
                </c:pt>
                <c:pt idx="9">
                  <c:v>216.28729482180086</c:v>
                </c:pt>
                <c:pt idx="10">
                  <c:v>216.28729482180086</c:v>
                </c:pt>
                <c:pt idx="11">
                  <c:v>216.28729482180086</c:v>
                </c:pt>
                <c:pt idx="12">
                  <c:v>216.28729482180086</c:v>
                </c:pt>
                <c:pt idx="13">
                  <c:v>216.28729482180086</c:v>
                </c:pt>
                <c:pt idx="14">
                  <c:v>216.28729482180086</c:v>
                </c:pt>
                <c:pt idx="15">
                  <c:v>216.28729482180086</c:v>
                </c:pt>
                <c:pt idx="16">
                  <c:v>216.28729482180086</c:v>
                </c:pt>
                <c:pt idx="17">
                  <c:v>216.28729482180086</c:v>
                </c:pt>
                <c:pt idx="18">
                  <c:v>216.28729482180086</c:v>
                </c:pt>
                <c:pt idx="19">
                  <c:v>216.28729482180086</c:v>
                </c:pt>
                <c:pt idx="20">
                  <c:v>216.28729482180086</c:v>
                </c:pt>
                <c:pt idx="21">
                  <c:v>216.28729482180086</c:v>
                </c:pt>
                <c:pt idx="22">
                  <c:v>216.28729482180086</c:v>
                </c:pt>
                <c:pt idx="23">
                  <c:v>216.28729482180086</c:v>
                </c:pt>
                <c:pt idx="24">
                  <c:v>216.28729482180086</c:v>
                </c:pt>
                <c:pt idx="25">
                  <c:v>216.28729482180086</c:v>
                </c:pt>
                <c:pt idx="26">
                  <c:v>216.28729482180086</c:v>
                </c:pt>
                <c:pt idx="27">
                  <c:v>216.28729482180086</c:v>
                </c:pt>
                <c:pt idx="28">
                  <c:v>216.28729482180086</c:v>
                </c:pt>
                <c:pt idx="29">
                  <c:v>216.28729482180086</c:v>
                </c:pt>
                <c:pt idx="30">
                  <c:v>216.28729482180086</c:v>
                </c:pt>
                <c:pt idx="31">
                  <c:v>216.28729482180086</c:v>
                </c:pt>
                <c:pt idx="32">
                  <c:v>216.28729482180086</c:v>
                </c:pt>
                <c:pt idx="33">
                  <c:v>216.28729482180086</c:v>
                </c:pt>
                <c:pt idx="34">
                  <c:v>216.28729482180086</c:v>
                </c:pt>
                <c:pt idx="35">
                  <c:v>216.28729482180086</c:v>
                </c:pt>
                <c:pt idx="36">
                  <c:v>216.28729482180086</c:v>
                </c:pt>
                <c:pt idx="37">
                  <c:v>216.28729482180086</c:v>
                </c:pt>
                <c:pt idx="38">
                  <c:v>216.28729482180086</c:v>
                </c:pt>
                <c:pt idx="39">
                  <c:v>216.28729482180086</c:v>
                </c:pt>
                <c:pt idx="40">
                  <c:v>216.28729482180086</c:v>
                </c:pt>
                <c:pt idx="41">
                  <c:v>216.28729482180086</c:v>
                </c:pt>
                <c:pt idx="42">
                  <c:v>216.28729482180086</c:v>
                </c:pt>
                <c:pt idx="43">
                  <c:v>216.28729482180086</c:v>
                </c:pt>
                <c:pt idx="44">
                  <c:v>216.28729482180086</c:v>
                </c:pt>
                <c:pt idx="45">
                  <c:v>216.28729482180086</c:v>
                </c:pt>
                <c:pt idx="46">
                  <c:v>216.28729482180086</c:v>
                </c:pt>
                <c:pt idx="47">
                  <c:v>216.28729482180086</c:v>
                </c:pt>
                <c:pt idx="48">
                  <c:v>216.28729482180086</c:v>
                </c:pt>
                <c:pt idx="49">
                  <c:v>216.28729482180086</c:v>
                </c:pt>
                <c:pt idx="50">
                  <c:v>216.28729482180086</c:v>
                </c:pt>
                <c:pt idx="51">
                  <c:v>216.28729482180086</c:v>
                </c:pt>
                <c:pt idx="52">
                  <c:v>216.28729482180086</c:v>
                </c:pt>
                <c:pt idx="53">
                  <c:v>216.28729482180086</c:v>
                </c:pt>
                <c:pt idx="54">
                  <c:v>216.28729482180086</c:v>
                </c:pt>
                <c:pt idx="55">
                  <c:v>216.28729482180086</c:v>
                </c:pt>
                <c:pt idx="56">
                  <c:v>216.28729482180086</c:v>
                </c:pt>
                <c:pt idx="57">
                  <c:v>216.28729482180086</c:v>
                </c:pt>
                <c:pt idx="58">
                  <c:v>216.28729482180086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04-7648-8CFF-7D2FB5BA5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6972544"/>
        <c:axId val="267212288"/>
      </c:areaChart>
      <c:catAx>
        <c:axId val="26697254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2400"/>
                </a:pPr>
                <a:r>
                  <a:rPr lang="en-US" sz="2400"/>
                  <a:t>Cow birth year</a:t>
                </a:r>
              </a:p>
            </c:rich>
          </c:tx>
          <c:layout>
            <c:manualLayout>
              <c:xMode val="edge"/>
              <c:yMode val="edge"/>
              <c:x val="0.44719767667930399"/>
              <c:y val="0.9165621684190216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@" sourceLinked="0"/>
        <c:majorTickMark val="out"/>
        <c:minorTickMark val="none"/>
        <c:tickLblPos val="nextTo"/>
        <c:spPr>
          <a:noFill/>
          <a:ln w="38100" cap="sq" cmpd="sng" algn="ctr">
            <a:solidFill>
              <a:schemeClr val="tx1"/>
            </a:solidFill>
            <a:miter lim="800000"/>
          </a:ln>
          <a:effectLst/>
        </c:spPr>
        <c:txPr>
          <a:bodyPr rot="-3180000"/>
          <a:lstStyle/>
          <a:p>
            <a:pPr>
              <a:defRPr sz="1900"/>
            </a:pPr>
            <a:endParaRPr lang="en-US"/>
          </a:p>
        </c:txPr>
        <c:crossAx val="267212288"/>
        <c:crosses val="autoZero"/>
        <c:auto val="1"/>
        <c:lblAlgn val="ctr"/>
        <c:lblOffset val="50"/>
        <c:tickLblSkip val="3"/>
        <c:tickMarkSkip val="3"/>
        <c:noMultiLvlLbl val="0"/>
      </c:catAx>
      <c:valAx>
        <c:axId val="267212288"/>
        <c:scaling>
          <c:orientation val="minMax"/>
          <c:max val="500"/>
          <c:min val="0"/>
        </c:scaling>
        <c:delete val="0"/>
        <c:axPos val="l"/>
        <c:majorGridlines>
          <c:spPr>
            <a:ln w="19050" cap="rnd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Fat Yield (kg)</a:t>
                </a:r>
              </a:p>
            </c:rich>
          </c:tx>
          <c:layout>
            <c:manualLayout>
              <c:xMode val="edge"/>
              <c:yMode val="edge"/>
              <c:x val="0"/>
              <c:y val="0.244828810703301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sq">
            <a:solidFill>
              <a:schemeClr val="tx1"/>
            </a:solidFill>
            <a:miter lim="800000"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97254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217313113638605"/>
          <c:y val="6.5389774436497197E-2"/>
          <c:w val="0.27457203266258401"/>
          <c:h val="0.2289912128684880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 sz="2400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Sheet1!$A$5:$A$34</c:f>
              <c:strCach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X</c:v>
                </c:pt>
              </c:strCache>
            </c:strRef>
          </c:cat>
          <c:val>
            <c:numRef>
              <c:f>Sheet1!$C$5:$C$34</c:f>
              <c:numCache>
                <c:formatCode>General</c:formatCode>
                <c:ptCount val="30"/>
                <c:pt idx="0">
                  <c:v>363.5</c:v>
                </c:pt>
                <c:pt idx="1">
                  <c:v>302</c:v>
                </c:pt>
                <c:pt idx="2">
                  <c:v>314</c:v>
                </c:pt>
                <c:pt idx="3">
                  <c:v>255.62</c:v>
                </c:pt>
                <c:pt idx="4">
                  <c:v>311.5</c:v>
                </c:pt>
                <c:pt idx="5">
                  <c:v>244</c:v>
                </c:pt>
                <c:pt idx="6">
                  <c:v>271</c:v>
                </c:pt>
                <c:pt idx="7">
                  <c:v>270.76</c:v>
                </c:pt>
                <c:pt idx="8">
                  <c:v>217.76</c:v>
                </c:pt>
                <c:pt idx="9">
                  <c:v>250.88</c:v>
                </c:pt>
                <c:pt idx="10">
                  <c:v>325.76</c:v>
                </c:pt>
                <c:pt idx="11">
                  <c:v>233</c:v>
                </c:pt>
                <c:pt idx="12">
                  <c:v>264.5</c:v>
                </c:pt>
                <c:pt idx="13">
                  <c:v>359.76</c:v>
                </c:pt>
                <c:pt idx="14">
                  <c:v>236</c:v>
                </c:pt>
                <c:pt idx="15">
                  <c:v>224.38</c:v>
                </c:pt>
                <c:pt idx="16">
                  <c:v>219</c:v>
                </c:pt>
                <c:pt idx="17">
                  <c:v>287.5</c:v>
                </c:pt>
                <c:pt idx="18">
                  <c:v>248.5</c:v>
                </c:pt>
                <c:pt idx="19">
                  <c:v>244.62</c:v>
                </c:pt>
                <c:pt idx="20">
                  <c:v>176.25</c:v>
                </c:pt>
                <c:pt idx="21">
                  <c:v>195.124</c:v>
                </c:pt>
                <c:pt idx="22">
                  <c:v>234.5</c:v>
                </c:pt>
                <c:pt idx="23">
                  <c:v>166.5</c:v>
                </c:pt>
                <c:pt idx="24">
                  <c:v>185.124</c:v>
                </c:pt>
                <c:pt idx="25">
                  <c:v>193.376</c:v>
                </c:pt>
                <c:pt idx="26">
                  <c:v>120.688</c:v>
                </c:pt>
                <c:pt idx="27">
                  <c:v>193</c:v>
                </c:pt>
                <c:pt idx="28">
                  <c:v>173.25</c:v>
                </c:pt>
                <c:pt idx="29">
                  <c:v>222.38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C-5B41-A045-053F2D5ADA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41973440"/>
        <c:axId val="1142004736"/>
      </c:barChart>
      <c:catAx>
        <c:axId val="114197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04736"/>
        <c:crosses val="autoZero"/>
        <c:auto val="1"/>
        <c:lblAlgn val="ctr"/>
        <c:lblOffset val="100"/>
        <c:noMultiLvlLbl val="0"/>
      </c:catAx>
      <c:valAx>
        <c:axId val="1142004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Chromosomal EBV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97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3C757-BDB4-4525-A393-160674D9AC4F}" type="datetimeFigureOut">
              <a:rPr lang="en-US" smtClean="0"/>
              <a:pPr/>
              <a:t>7/24/18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BEE1-9E7D-436C-9E26-870F38462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6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6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6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09575" y="706438"/>
            <a:ext cx="62023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5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0B4000-4962-4023-BAF8-0D13BE114890}" type="slidenum">
              <a:rPr lang="en-US"/>
              <a:pPr/>
              <a:t>18</a:t>
            </a:fld>
            <a:endParaRPr lang="en-US"/>
          </a:p>
        </p:txBody>
      </p:sp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 lIns="93287" tIns="46644" rIns="93287" bIns="46644"/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294916" name="Slide Number Placeholder 3"/>
          <p:cNvSpPr txBox="1">
            <a:spLocks noGrp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7" tIns="46644" rIns="93287" bIns="46644" anchor="b"/>
          <a:lstStyle/>
          <a:p>
            <a:pPr algn="r" defTabSz="933450">
              <a:buClrTx/>
              <a:buSzTx/>
              <a:buFontTx/>
              <a:buNone/>
            </a:pPr>
            <a:fld id="{37F1C5EE-D386-468F-BE34-FA9E6E0CBF2B}" type="slidenum">
              <a:rPr lang="en-US" sz="1200">
                <a:solidFill>
                  <a:schemeClr val="tx1"/>
                </a:solidFill>
                <a:latin typeface="Calibri" pitchFamily="34" charset="0"/>
              </a:rPr>
              <a:pPr algn="r" defTabSz="933450">
                <a:buClrTx/>
                <a:buSzTx/>
                <a:buFontTx/>
                <a:buNone/>
              </a:pPr>
              <a:t>18</a:t>
            </a:fld>
            <a:endParaRPr lang="en-U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4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D4BFA4-61D9-4A37-9CA0-1D337CDD64AD}" type="slidenum">
              <a:rPr lang="en-US"/>
              <a:pPr/>
              <a:t>19</a:t>
            </a:fld>
            <a:endParaRPr lang="en-US"/>
          </a:p>
        </p:txBody>
      </p:sp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 lIns="93287" tIns="46644" rIns="93287" bIns="46644"/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296964" name="Slide Number Placeholder 3"/>
          <p:cNvSpPr txBox="1">
            <a:spLocks noGrp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7" tIns="46644" rIns="93287" bIns="46644" anchor="b"/>
          <a:lstStyle/>
          <a:p>
            <a:pPr algn="r" defTabSz="933450">
              <a:buClrTx/>
              <a:buSzTx/>
              <a:buFontTx/>
              <a:buNone/>
            </a:pPr>
            <a:fld id="{B9BFE799-64B1-43A6-9EB9-C0ABB5D03DDE}" type="slidenum">
              <a:rPr lang="en-US" sz="1200">
                <a:solidFill>
                  <a:schemeClr val="tx1"/>
                </a:solidFill>
                <a:latin typeface="Calibri" pitchFamily="34" charset="0"/>
              </a:rPr>
              <a:pPr algn="r" defTabSz="933450">
                <a:buClrTx/>
                <a:buSzTx/>
                <a:buFontTx/>
                <a:buNone/>
              </a:pPr>
              <a:t>19</a:t>
            </a:fld>
            <a:endParaRPr lang="en-U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6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77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5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24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1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8412480" cy="3657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6750"/>
            <a:ext cx="7772400" cy="479822"/>
          </a:xfrm>
        </p:spPr>
        <p:txBody>
          <a:bodyPr/>
          <a:lstStyle>
            <a:lvl1pPr algn="l">
              <a:lnSpc>
                <a:spcPts val="46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12670"/>
            <a:ext cx="7772400" cy="246888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136923"/>
            <a:ext cx="8226425" cy="411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4" y="925116"/>
            <a:ext cx="8226425" cy="144303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099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68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 userDrawn="1"/>
        </p:nvPicPr>
        <p:blipFill>
          <a:blip r:embed="rId8" cstate="print"/>
          <a:srcRect r="1468"/>
          <a:stretch>
            <a:fillRect/>
          </a:stretch>
        </p:blipFill>
        <p:spPr>
          <a:xfrm>
            <a:off x="8631936" y="4807330"/>
            <a:ext cx="512064" cy="3552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979670"/>
            <a:ext cx="8659368" cy="18288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8412480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160" y="4979670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Responsible Use of Gene Editing Steering Committee Meeting, Food Marketing Institute, Arlington, VA, 26 July 2018 (</a:t>
            </a:r>
            <a:fld id="{15B3028D-9398-4C32-B664-7BB0AE0371BF}" type="slidenum">
              <a:rPr lang="en-US" sz="8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583680" y="5004982"/>
            <a:ext cx="201168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Cole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2" r:id="rId3"/>
    <p:sldLayoutId id="2147483654" r:id="rId4"/>
    <p:sldLayoutId id="2147483656" r:id="rId5"/>
    <p:sldLayoutId id="2147483657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.cole@ars.usda.gov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genomemag.com/davies-23andme/" TargetMode="External"/><Relationship Id="rId7" Type="http://schemas.openxmlformats.org/officeDocument/2006/relationships/hyperlink" Target="http://aipl.arsusda.gov/Main/site_main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dcb.us/" TargetMode="External"/><Relationship Id="rId5" Type="http://schemas.openxmlformats.org/officeDocument/2006/relationships/hyperlink" Target="http://dna.ancestry.com/" TargetMode="External"/><Relationship Id="rId4" Type="http://schemas.openxmlformats.org/officeDocument/2006/relationships/hyperlink" Target="https://www.23andme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4883" y="218088"/>
            <a:ext cx="8220806" cy="1615827"/>
          </a:xfr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dirty="0"/>
              <a:t>Landscape of Breeding in Food and Agriculture - From Conventional to Gene Editing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685800" y="4224528"/>
            <a:ext cx="3048000" cy="7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8C8EC0B-E6EB-B84C-B341-3D7FD777C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30820"/>
            <a:ext cx="8077200" cy="2695904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>
                <a:solidFill>
                  <a:srgbClr val="00523C"/>
                </a:solidFill>
              </a:rPr>
              <a:t>John B. Cole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USDA, Agricultural Research Service</a:t>
            </a:r>
          </a:p>
          <a:p>
            <a:pPr>
              <a:spcAft>
                <a:spcPts val="0"/>
              </a:spcAft>
            </a:pPr>
            <a:r>
              <a:rPr lang="en-US" dirty="0"/>
              <a:t>Henry A. Wallace Beltsville Agricultural Research Center</a:t>
            </a:r>
          </a:p>
          <a:p>
            <a:pPr>
              <a:spcAft>
                <a:spcPts val="0"/>
              </a:spcAft>
            </a:pPr>
            <a:r>
              <a:rPr lang="en-US" dirty="0"/>
              <a:t>Animal Genomics and Improvement Laboratory</a:t>
            </a:r>
          </a:p>
          <a:p>
            <a:r>
              <a:rPr lang="en-US" dirty="0"/>
              <a:t>Beltsville, MD 20705-2350</a:t>
            </a:r>
          </a:p>
          <a:p>
            <a:endParaRPr lang="en-US" dirty="0"/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244270"/>
                </a:solidFill>
              </a:rPr>
              <a:t>john.cole@ars.usda.gov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evaluation history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76501886"/>
              </p:ext>
            </p:extLst>
          </p:nvPr>
        </p:nvGraphicFramePr>
        <p:xfrm>
          <a:off x="365125" y="1006475"/>
          <a:ext cx="8413541" cy="3336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4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9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945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Year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Breeding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program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Data sources added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&lt;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1937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Mass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 selection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Own phenotype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193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7–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62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Means of relatives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Daughters, dams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196</a:t>
                      </a:r>
                      <a:r>
                        <a:rPr lang="en-US" sz="2000" b="1" spc="20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89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Sire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Herd-year-season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198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9–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present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Animal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Full pedigrees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199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5–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present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MACE*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Foreign daughters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200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9–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present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Genomic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Marker genotypes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201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3–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future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Biological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Causal mutations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99171" y="4432994"/>
            <a:ext cx="422878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latin typeface="Calibri" pitchFamily="34" charset="0"/>
              </a:rPr>
              <a:t>*MACE = multi-trait across-country evaluation</a:t>
            </a:r>
          </a:p>
        </p:txBody>
      </p:sp>
    </p:spTree>
    <p:extLst>
      <p:ext uri="{BB962C8B-B14F-4D97-AF65-F5344CB8AC3E}">
        <p14:creationId xmlns:p14="http://schemas.microsoft.com/office/powerpoint/2010/main" val="3356289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improvement works in all species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15" y="669146"/>
            <a:ext cx="7033841" cy="4255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6050307" y="2542968"/>
            <a:ext cx="42554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00503E"/>
                </a:solidFill>
              </a:rPr>
              <a:t>Source: University of Nebraska-Lincoln (http://</a:t>
            </a:r>
            <a:r>
              <a:rPr lang="en-US" sz="900" b="1" i="1" dirty="0" err="1">
                <a:solidFill>
                  <a:srgbClr val="00503E"/>
                </a:solidFill>
              </a:rPr>
              <a:t>passel.unl.edu</a:t>
            </a:r>
            <a:r>
              <a:rPr lang="en-US" sz="900" b="1" i="1" dirty="0">
                <a:solidFill>
                  <a:srgbClr val="00503E"/>
                </a:solidFill>
              </a:rPr>
              <a:t>/pages/</a:t>
            </a:r>
            <a:r>
              <a:rPr lang="en-US" sz="900" b="1" i="1" dirty="0" err="1">
                <a:solidFill>
                  <a:srgbClr val="00503E"/>
                </a:solidFill>
              </a:rPr>
              <a:t>informationmodule.php?idinformationmodule</a:t>
            </a:r>
            <a:r>
              <a:rPr lang="en-US" sz="900" b="1" i="1" dirty="0">
                <a:solidFill>
                  <a:srgbClr val="00503E"/>
                </a:solidFill>
              </a:rPr>
              <a:t>=1075412493&amp;topicorder=10&amp;maxto=12)</a:t>
            </a:r>
            <a:endParaRPr lang="en-US" sz="9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61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Traits routinely evaluated in the US</a:t>
            </a:r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44064864"/>
              </p:ext>
            </p:extLst>
          </p:nvPr>
        </p:nvGraphicFramePr>
        <p:xfrm>
          <a:off x="301452" y="925116"/>
          <a:ext cx="849085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9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9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1926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Milk &amp; fat yields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Stillbirth rate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Conformation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</a:rPr>
                        <a:t> (type)</a:t>
                      </a:r>
                      <a:endParaRPr lang="en-US" sz="2000" b="1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Bull conception rate</a:t>
                      </a:r>
                      <a:r>
                        <a:rPr lang="en-US" sz="2000" b="1" baseline="30000" dirty="0">
                          <a:solidFill>
                            <a:srgbClr val="00337F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Protein yield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Cow &amp;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</a:rPr>
                        <a:t> heifer conception rates</a:t>
                      </a:r>
                      <a:endParaRPr lang="en-US" sz="2000" b="1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Productive life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2016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Cow livability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SCS (udder health)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2017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Gestation length </a:t>
                      </a: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(research)</a:t>
                      </a:r>
                      <a:r>
                        <a:rPr lang="en-US" sz="2000" b="1" baseline="30000" dirty="0">
                          <a:solidFill>
                            <a:srgbClr val="00337F"/>
                          </a:solidFill>
                        </a:rPr>
                        <a:t>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Calving ease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</a:rPr>
                        <a:t> (dystocia)</a:t>
                      </a:r>
                      <a:r>
                        <a:rPr lang="en-US" sz="2000" b="1" baseline="30000" dirty="0">
                          <a:solidFill>
                            <a:srgbClr val="00337F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2017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Residual feed intake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(research)</a:t>
                      </a:r>
                      <a:r>
                        <a:rPr lang="en-US" sz="2000" b="1" baseline="30000" dirty="0">
                          <a:solidFill>
                            <a:srgbClr val="00337F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Daughter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</a:rPr>
                        <a:t> pregnancy rate</a:t>
                      </a:r>
                      <a:endParaRPr lang="en-US" sz="2000" b="1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2018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Cow health</a:t>
                      </a:r>
                      <a:endParaRPr lang="en-US" sz="20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793820" y="4018173"/>
            <a:ext cx="7686989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600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Sire calving ease evaluated by Iowa State University</a:t>
            </a:r>
            <a:r>
              <a:rPr lang="en-US" sz="1600" b="1" dirty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(1978–99)</a:t>
            </a:r>
          </a:p>
          <a:p>
            <a:pPr>
              <a:spcAft>
                <a:spcPts val="450"/>
              </a:spcAft>
            </a:pPr>
            <a:r>
              <a:rPr lang="en-US" sz="1600" b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Estimated relative conception rate evaluated by DRMS in Raleigh, NC </a:t>
            </a:r>
            <a:r>
              <a:rPr lang="en-US" sz="1600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(1986–2005</a:t>
            </a:r>
            <a:r>
              <a:rPr lang="en-US" sz="1600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spcAft>
                <a:spcPts val="450"/>
              </a:spcAft>
            </a:pPr>
            <a:r>
              <a:rPr lang="en-US" sz="1600" b="1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Research trait … no official evaluations yet</a:t>
            </a:r>
          </a:p>
        </p:txBody>
      </p:sp>
    </p:spTree>
    <p:extLst>
      <p:ext uri="{BB962C8B-B14F-4D97-AF65-F5344CB8AC3E}">
        <p14:creationId xmlns:p14="http://schemas.microsoft.com/office/powerpoint/2010/main" val="3528221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Progeny-tested bulls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3122" indent="-213122">
              <a:lnSpc>
                <a:spcPts val="2400"/>
              </a:lnSpc>
              <a:spcAft>
                <a:spcPts val="1350"/>
              </a:spcAft>
            </a:pPr>
            <a:r>
              <a:rPr lang="en-US" dirty="0"/>
              <a:t>O-Bee Manfred Justice</a:t>
            </a:r>
          </a:p>
          <a:p>
            <a:pPr marL="472679" lvl="1">
              <a:lnSpc>
                <a:spcPts val="2400"/>
              </a:lnSpc>
              <a:spcAft>
                <a:spcPts val="1350"/>
              </a:spcAft>
            </a:pPr>
            <a:r>
              <a:rPr lang="en-US" dirty="0">
                <a:solidFill>
                  <a:srgbClr val="00523C"/>
                </a:solidFill>
              </a:rPr>
              <a:t>&gt;100,000 daughters</a:t>
            </a:r>
            <a:r>
              <a:rPr lang="en-US" dirty="0"/>
              <a:t> with milk yield records</a:t>
            </a:r>
          </a:p>
          <a:p>
            <a:pPr marL="781289" lvl="2">
              <a:lnSpc>
                <a:spcPts val="2400"/>
              </a:lnSpc>
              <a:spcAft>
                <a:spcPts val="1350"/>
              </a:spcAft>
            </a:pPr>
            <a:r>
              <a:rPr lang="en-US" dirty="0"/>
              <a:t>60,000 in U.S. plus 40,000 in 25 other countries</a:t>
            </a:r>
          </a:p>
          <a:p>
            <a:pPr marL="472679" lvl="1">
              <a:lnSpc>
                <a:spcPts val="2400"/>
              </a:lnSpc>
              <a:spcAft>
                <a:spcPts val="4500"/>
              </a:spcAft>
            </a:pPr>
            <a:r>
              <a:rPr lang="en-US" dirty="0">
                <a:solidFill>
                  <a:srgbClr val="00337F"/>
                </a:solidFill>
              </a:rPr>
              <a:t>1 million units</a:t>
            </a:r>
            <a:r>
              <a:rPr lang="en-US" dirty="0"/>
              <a:t> of semen sold worth </a:t>
            </a:r>
            <a:r>
              <a:rPr lang="en-US" dirty="0">
                <a:solidFill>
                  <a:srgbClr val="00523C"/>
                </a:solidFill>
              </a:rPr>
              <a:t>$30 million</a:t>
            </a:r>
          </a:p>
          <a:p>
            <a:pPr marL="213122" indent="-213122">
              <a:lnSpc>
                <a:spcPts val="2400"/>
              </a:lnSpc>
              <a:spcAft>
                <a:spcPts val="1350"/>
              </a:spcAft>
            </a:pPr>
            <a:r>
              <a:rPr lang="en-US" dirty="0"/>
              <a:t>About 10,000 dairy bull</a:t>
            </a:r>
            <a:r>
              <a:rPr lang="en-US" spc="150" dirty="0"/>
              <a:t>s/</a:t>
            </a:r>
            <a:r>
              <a:rPr lang="en-US" dirty="0"/>
              <a:t>year progeny tested</a:t>
            </a:r>
          </a:p>
          <a:p>
            <a:pPr marL="472679" lvl="1">
              <a:lnSpc>
                <a:spcPts val="2400"/>
              </a:lnSpc>
            </a:pPr>
            <a:r>
              <a:rPr lang="en-US" dirty="0"/>
              <a:t>Best 1</a:t>
            </a:r>
            <a:r>
              <a:rPr lang="en-US" spc="150" dirty="0"/>
              <a:t>0–</a:t>
            </a:r>
            <a:r>
              <a:rPr lang="en-US" dirty="0"/>
              <a:t>20% selected for global use</a:t>
            </a:r>
          </a:p>
        </p:txBody>
      </p:sp>
      <p:pic>
        <p:nvPicPr>
          <p:cNvPr id="69634" name="Picture 2" descr="http://virtualdirectory.wwsires.com/watermark.cfm?imagefullpath=M%22%3A%3AR4H%23%22K%233%5D*XJR%25YCC%5CPA9%3AFV%23HX%2BPN%3CFP%2CRJGA%2F%2F1SK6%5CQ%5CO)%23%3AAV8%2623%0AMCZO9I%3D2ON89!%26YN%23%25A2O%24%5C%2F1K*%23%2FSI%23M%5B%5C_(SP(%20HM*%5DFHOO%3CEB1F8S60%3BMY%0A3BHR-G(%3A%3ETKJG%278N_%27L%3B%2BU%3A%25%22K0%20%20%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8802" y="0"/>
            <a:ext cx="1445198" cy="102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17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daughter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3122" indent="-213122">
              <a:spcAft>
                <a:spcPts val="1350"/>
              </a:spcAft>
            </a:pPr>
            <a:r>
              <a:rPr lang="en-US" dirty="0"/>
              <a:t>O-Bee Manfred Justice daughter</a:t>
            </a:r>
          </a:p>
          <a:p>
            <a:pPr marL="472679" lvl="1">
              <a:spcAft>
                <a:spcPts val="1350"/>
              </a:spcAft>
            </a:pPr>
            <a:r>
              <a:rPr lang="en-US" dirty="0"/>
              <a:t>Average </a:t>
            </a:r>
            <a:r>
              <a:rPr lang="en-US" dirty="0">
                <a:solidFill>
                  <a:srgbClr val="00523C"/>
                </a:solidFill>
              </a:rPr>
              <a:t>6%</a:t>
            </a:r>
            <a:r>
              <a:rPr lang="en-US" dirty="0"/>
              <a:t> more milk, protein, butterfat</a:t>
            </a:r>
          </a:p>
          <a:p>
            <a:pPr marL="472679" lvl="1">
              <a:spcAft>
                <a:spcPts val="1350"/>
              </a:spcAft>
            </a:pPr>
            <a:r>
              <a:rPr lang="en-US" dirty="0"/>
              <a:t>Average </a:t>
            </a:r>
            <a:r>
              <a:rPr lang="en-US" dirty="0">
                <a:solidFill>
                  <a:srgbClr val="00523C"/>
                </a:solidFill>
              </a:rPr>
              <a:t>17%</a:t>
            </a:r>
            <a:r>
              <a:rPr lang="en-US" dirty="0"/>
              <a:t> longer productive life</a:t>
            </a:r>
          </a:p>
          <a:p>
            <a:pPr marL="472679" lvl="1">
              <a:spcAft>
                <a:spcPts val="1350"/>
              </a:spcAft>
            </a:pPr>
            <a:r>
              <a:rPr lang="en-US" dirty="0"/>
              <a:t>Average </a:t>
            </a:r>
            <a:r>
              <a:rPr lang="en-US" dirty="0">
                <a:solidFill>
                  <a:srgbClr val="00523C"/>
                </a:solidFill>
              </a:rPr>
              <a:t>10%</a:t>
            </a:r>
            <a:r>
              <a:rPr lang="en-US" dirty="0"/>
              <a:t> more fertile</a:t>
            </a:r>
          </a:p>
          <a:p>
            <a:pPr marL="472679" lvl="1">
              <a:spcAft>
                <a:spcPts val="4500"/>
              </a:spcAft>
            </a:pPr>
            <a:r>
              <a:rPr lang="en-US" dirty="0"/>
              <a:t>Average </a:t>
            </a:r>
            <a:r>
              <a:rPr lang="en-US" dirty="0">
                <a:solidFill>
                  <a:srgbClr val="00523C"/>
                </a:solidFill>
              </a:rPr>
              <a:t>50%</a:t>
            </a:r>
            <a:r>
              <a:rPr lang="en-US" dirty="0"/>
              <a:t> fewer difficult births</a:t>
            </a:r>
          </a:p>
          <a:p>
            <a:r>
              <a:rPr lang="en-US" dirty="0">
                <a:solidFill>
                  <a:srgbClr val="00523C"/>
                </a:solidFill>
              </a:rPr>
              <a:t>$700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more lifetime profit than average cow</a:t>
            </a:r>
          </a:p>
        </p:txBody>
      </p:sp>
      <p:pic>
        <p:nvPicPr>
          <p:cNvPr id="121858" name="Picture 2" descr="http://www.accelgen.com/bull-photo/cow_reg/medium/HO000061681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-22860"/>
            <a:ext cx="1371600" cy="102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341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015" y="1005839"/>
            <a:ext cx="8721970" cy="3837465"/>
          </a:xfrm>
        </p:spPr>
        <p:txBody>
          <a:bodyPr/>
          <a:lstStyle/>
          <a:p>
            <a:pPr marL="213122" indent="-213122">
              <a:lnSpc>
                <a:spcPts val="2400"/>
              </a:lnSpc>
              <a:spcAft>
                <a:spcPts val="2025"/>
              </a:spcAft>
            </a:pPr>
            <a:r>
              <a:rPr lang="en-US" dirty="0"/>
              <a:t>Main idea: improve future traits by selection</a:t>
            </a:r>
          </a:p>
          <a:p>
            <a:pPr marL="472679" lvl="1" indent="-172641">
              <a:lnSpc>
                <a:spcPts val="2400"/>
              </a:lnSpc>
              <a:spcAft>
                <a:spcPts val="2025"/>
              </a:spcAft>
            </a:pPr>
            <a:r>
              <a:rPr lang="en-US" dirty="0"/>
              <a:t>Look at animal’s own measurable traits (used for hundreds or thousands of years)</a:t>
            </a:r>
          </a:p>
          <a:p>
            <a:pPr marL="469106" lvl="1">
              <a:lnSpc>
                <a:spcPts val="2400"/>
              </a:lnSpc>
              <a:spcAft>
                <a:spcPts val="4500"/>
              </a:spcAft>
            </a:pPr>
            <a:r>
              <a:rPr lang="en-US" dirty="0"/>
              <a:t>Use pedigrees and phenotypes to compute estimates of genetic merit (done officially by USDA </a:t>
            </a:r>
            <a:r>
              <a:rPr lang="en-US" dirty="0">
                <a:solidFill>
                  <a:srgbClr val="00523C"/>
                </a:solidFill>
              </a:rPr>
              <a:t>193</a:t>
            </a:r>
            <a:r>
              <a:rPr lang="en-US" spc="150" dirty="0">
                <a:solidFill>
                  <a:srgbClr val="00523C"/>
                </a:solidFill>
              </a:rPr>
              <a:t>7–</a:t>
            </a:r>
            <a:r>
              <a:rPr lang="en-US" dirty="0">
                <a:solidFill>
                  <a:srgbClr val="00523C"/>
                </a:solidFill>
              </a:rPr>
              <a:t>2008</a:t>
            </a:r>
            <a:r>
              <a:rPr lang="en-US" dirty="0"/>
              <a:t>)</a:t>
            </a:r>
          </a:p>
          <a:p>
            <a:pPr marL="213122" indent="-213122">
              <a:lnSpc>
                <a:spcPts val="2400"/>
              </a:lnSpc>
            </a:pPr>
            <a:r>
              <a:rPr lang="en-US" dirty="0">
                <a:solidFill>
                  <a:srgbClr val="00523C"/>
                </a:solidFill>
              </a:rPr>
              <a:t>2008</a:t>
            </a:r>
            <a:r>
              <a:rPr lang="en-US" dirty="0"/>
              <a:t> idea: Why not look directly at the </a:t>
            </a:r>
            <a:r>
              <a:rPr lang="en-US" dirty="0">
                <a:solidFill>
                  <a:srgbClr val="00337F"/>
                </a:solidFill>
              </a:rPr>
              <a:t>DNA</a:t>
            </a:r>
            <a:r>
              <a:rPr lang="en-US" dirty="0"/>
              <a:t>?</a:t>
            </a:r>
          </a:p>
        </p:txBody>
      </p:sp>
      <p:pic>
        <p:nvPicPr>
          <p:cNvPr id="60418" name="Picture 2" descr="http://abs-bs.absglobal.com/images/animalphotos/029HO17507_PlanetShak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6640" y="0"/>
            <a:ext cx="1249820" cy="891540"/>
          </a:xfrm>
          <a:prstGeom prst="rect">
            <a:avLst/>
          </a:prstGeom>
          <a:noFill/>
        </p:spPr>
      </p:pic>
      <p:sp>
        <p:nvSpPr>
          <p:cNvPr id="60420" name="AutoShape 4" descr="data:image/jpeg;base64,/9j/4AAQSkZJRgABAQAAAQABAAD/2wCEAAkGBxMSEhUTExIWFhUXGBUYFxgXGBgYGRcXFxcYGBYXFxceHSggGB0lHRUYITEhJSkrLi4uFx8zODMsNygtLisBCgoKDg0OGhAQGy0lHyUtLS0tLS0tLS0tLS0tLS0tLS0tLS0tLS0tLS0tLS0tLS0tLS0tLS0tLS0tLS0tLS0tLf/AABEIAL4BCgMBIgACEQEDEQH/xAAcAAAABwEBAAAAAAAAAAAAAAABAgMEBQYHAAj/xABIEAABAwIDBAcFBAgEAwkAAAABAgMRACEEEjEFQVFhBhMicYGRoQcysdHwFFLB4RUjQmJygpLxM0NTwhZj0ggkNERzg6Kys//EABoBAAMBAQEBAAAAAAAAAAAAAAABAgMEBQb/xAArEQACAgEDAwMDBAMAAAAAAAAAAQIREgMhMRNBUQRhkQUyQhQi4fBSodH/2gAMAwEAAhEDEQA/ALeXARXJcFQjeNilP0lyr1ekzjyRJZrxFKBY4VF/pGkXtoE0+k2PND93EgUgrGiowrJouU1otFdzPJ9h65igaScxRpvFKIaBq1FINxMPKNGBNLdUBQZadgJKoGxSuSgy0ADAoikij5aDLQAiUUGWlstdlp2IRiuNLZaDJQAkKcYV0g0nko7aKmST5GnRYGcWYoS/UW29AoVYuufo+DXMketmuC91RYxVD9t3mjpsWSHi8Ywy4gYhzIlwlKDoM4BVCibAQD3mBU0vZS4zNkLGttR8/CsM6V7f+1rJJUlDZIbTcRuKiPvH0FuNV77RlkJlIOsKNzxO4764p6ry2ex0RjtubkNpE5wpl5spMfrmlNzMwUyIULH8YpJe0OdZBsnbeKZMsPrQeAMpVvIWlXYUOSga0zoo+NqNKW1kbxDcdcxOVJnRxknRJI90nsnfBFb6GvB7T+TLU05coUxOIzUwWmnmLwy21FC0lKhqD5/Cm5FelGq2OZ2NimuyUsUUGWqsYmU0FuI86WKaZubHaUSSDJJPvK3+NRJy/EaruTfV1wbpWaGpsBLLRSKXiuKaLATSYoSujZaHLQAkaO2qhy1wRQAbNXE10UBFIDpo1Fy10UAGos1xouWgASqgCq7LXZaYCgFDloqTXTSANQUUnnThjZ7y/caWrmEqjziKG0uQGyqKRUqjo3i1aMnxKR8TTzC9C8Qo9sobHGcx8ALeoqHraa5kisJPsVsnnVF6W9JM6uqZX2BBUtJ95W4A8Bx3nuveva30ZbZwZcbfXLZR1jciHA4tKQpQFwBPMX43rF5rh1/VZLGPBvp6VbsNiHioydT60bDYVS/djWBKgmT90SdaRNPg26ltLnVy2RIJRKBCslyNFZud5EzIriNxmHSmRcagjTkQRTvZu03cO4HWHFNuD9pJiRY5VDRSbCQZBimK1Tc3PGlsIyVrCUpUpRNkp1PHdwm9AG1ezHpSrHOYlGKbbK1IaWSEwghMt+4ZAOhmf2jpFTXSTY+EZQXS71IJAGYgok6RNx3SeVYWzjcTg3j1LqkLIE9WZkXgG0KA5iKlMHtXaWMXkDjj0AZkqAKMoIMKTEHhpJq46stPeLoTgpcou5A4g8wQR4EWNGbZUr3UqV3An4U7wHS9TLSW38K6gpEZ1oIzc4CQBfdTlvp9hT+0kd8inL61JbLT/wB/wNegT/L+/JHu4JxN1NqSN2ZJE9060unYuJIkMGP4mR6FcjxqYwnSzDquFNz/ABAn1qTTt9sibeaawn9am/xS+TWP073KuK4UXNXFVfRHlBjXBVAk0eKQATQFVDkqY2DsA4gySUtgwVASZiYHz7qmU1FWxpW6RCFVclVaA10Mw41Liu9QHwAp030Wwo/yp71LP41zv1mmvJp0ZGdCgKhxrUW9i4dOjDf9IPxp0jDITohI7kgVD9auyK6D8mTNtlXupKu4E/CnbeyX1aMuf0KHxFanXVD9a+yH0F5MzT0bxZ0ZPipA/wB1OWuiGKOuRPer5A1odBFS/WT9h9GJRkdCXT7zqB3BSvlTlroMP2nye5AHxJq4KIFzVM9qnSRWDwkNKKXnjlbWI7EQVqvviw5mo/U6r7ldKJIM9DcONS4rvUB8AKeM9HMMn/JB/iKlfE1HezXG4h7ANLxOYr7QC1CFOIB7Kz38d8Tvq01D1ZvlspQj4GzGEbR7jaE/wpA+FLzQkUFZ3ZQFAZoQqs09tW0sbhUYd7CvraRmWhzKAe0cqmyqQRHYUPGN9CAzH2i9J1Y5SVLR1TzSnsPiEpKoWlLgU0b7gpC+ydCJ31SAaf7Wxq33VvOEFxw5lkAJBUdTAAA/vTGKTBATWpey4ocwT7LqQpsumUm4IUhGo7xWW1bvZvjQh9xBBPWIsdwKJVJ8CaTGWTAdGMPhioIIdJUFDrUglAEgZba31304RsxCXOsS2hCzmkgROa575NAcSEKkzmVFrXvHy8qfIenkK6NDT039zd+DnnrPsM1bJbKitSQpRgE6aaWFqFWxGFe8yg+FSQAoCqvSWjp1tFfBjnJ9xijZbCfdaR5T8aUVhWzq2g96U/Klyeddlq1CC2SQnJvuMxspj/QaHchI+Apf7Ox/pNeQ+dA8kUsJ5etc8oRcmqj8Dzl5FwK61AFUJTXSSATQByhywJ17r8opusKzCACDEbtD2j5EVlLVUQHXX8qdj2lMYPCpbQgrxH6zs6IH60gFau68DlpINQ7gIkEncRbj3WIrOukClfacTE5QUmJ0JCYPfc+dcevqNqmb6K3PRXs76Sr2hhlPOISghxSBlmCEhJBv/FHhVoqp+zxptvZ+GS2pKh1aSpSYhSyJWbb80zU8jaTZdLOdPWpQFlE9oIUSkKjhKTXK0bJj6a6aS60Ui6vnSodi63YoiXJpsKUQaqgDLWsUVLizS6TVVxPtEwLb2IYUtQcw6VqXKTlVkAzJQreqTEcZ4UgKR7ZuljyV/o9AyoKELdVvWFEwgcE9m+8xGkz3sz2nhsThVM40ZhgVHEoUtSoCADqZuEmezpBTwp30mXgdtbP+2haMK+32MzqgIUL9S4qYKVTIVumfvCojYvQHEMbNxz7ioU4wsIbQQrMlCg4FlaVQQoIsOCpPAMRM9H/a4vEYxtpeHQhlxQQIVK0qUQEEqMJIm0RvtO/WJryl0V2snC4pnELSVpbVmKREnskCJtqQfCt+9n/TRO02nFZA242uFIzZuyZKFTA1AI7waQy3zWRe2Lppi8LiEYfDudUnq0uFQAKiorUAJOg7Gm+TWsk1iX/aAwSg9hn8vYKFNFW7OFFaU+RUfA0cAXr2YdKzj8JmcP69o5HbRO9CwNBmHDeFVZdq4BnFMrYfQFtrEKSZG+QQRcEEAgi4IFYd7F9qN4VzFPPr6tnq2wVqkJK85ypB3qjNYXsedWD217eV1GDOHfIQ8VOBTaykqSgIKCCLxKgZ4gUe4GfbY2GzhNpuYR5f6kKWkLkktpdbJYWqN6StsnjB3GqmRTzG4xx5anHVqWtUZlKMqMAASe4AeFN1CpYxMVaugzEFx3KSeyhBHMyuBv0QJ3Zqqk8q0PZbSWWw2V5SMoscszdZzDncHQfCGxSdIlcI7OZK7EKkAzOXiToNQKVS2F+6oEAhJveZjxFjUa032yhCguQZJsCEiQSBHGJPGpDaDbhhRISBlSUz2T3DvixjStIzclVXX95OdxQ4fPVgkAn8bVGL2kpRASImI/G8xb8KX67InJnCSY1vJ/cjS6rflTLE4sAC67ghRtA3EExy7rVWprTrZ0vAlFAqxijczYax3a/Xzp6naCoO4yQRflpb68ZqH2bh9EyCCJk6zyUPe011vS+XLmJQeE8Rx5/nWcHL72wk1why9izPO1xpqONFVtNc6p+v/dpBhIUqCRpMGOGo3jzoxw7m5IjdppRJSluCaRaCkUR1yLTFERmvNJLYJ1Ne43F7WZUxXDuQZ1BA1mZ4cP70gnFAOgfeiAAlJgzmX3xBJ/d0kU0KHErN4SOE6RN075n0pTFgOJ90KUJKSkhRCgRqk2NhfuNq8zUnfG1GsUPlABMTByFUDKTlTOUwNJIVuIgbqh+n2yG28IhaUjrDZawIK8vu5uMJAHhS2FcJSYEAZrZiAkKBiLxaCIjh3B/tpCThUhUKSFb5hIUkAiSeKjBrGUrW5rDZhfYl0nBScApMFIW62qfeBXK0kbiCsRGt+F1dkqX/AMUYg7urOafudQwBH82Wqp7H0FO04yZilt0FU2QBAzc5ICf5q29OCR1qngkBxSUpUreUpJKQe4qPnUZUa0SyRNHKBTZtyKU6yqyFQKxFVTo300TjMbicKhsgYe2efeIUUKhMSIUCN81Z3HRFVzol0Tw+BW841nUt4ypSzmIGZSgkW0lXeYEzTyCjPvbF0ufGK+ysPrbQ2kFZbUUkuLEwVC9k5bfvX3QPRboH+lW3NoOvFHXJeypSMxS+FLQpSp95EpzBIg9qJtJsXSn2WIxmMOITiOpSvKXEBvMSoWUpKiqASI3RbfV92JsxnCMoYYTlbQIAkk3Mkkm5JJJJ50WB5PUlSSUqSUqBhSVAggjcoHQi9bngulrWB2Lh0vrT16sKSy0CMykkEM6DsjKU3PA6kVJ9Luhmypdx2KQUkHrHD1iwlcCMpQCQZgWSJPiZ8/7X2kvEvLfcgKWZgaISLJQn91KQEjuosfI2TYAcK1D2CMA4rEOSQUNISBeD1iySTut1Yj+I1ls1MdGelGIwDgcZWcsguNyMrgGoVIsY0VqKSGz1QpyqJ7Ydpoa2coLbS4XHG0ISsEpzA55MEaBCjryq1sYnrEJWmwUlKhIgwoAiRxvWSe3vErIwiL9XmdUeBWAkJ9CrzqmSZhitouOAJKiG0klDYJ6tF1GEJ3e+q+tzJNKYraTjjTLSjKWesDfIOKCiO6R61HINSew9ku4pwtMgFeRxYExIbQVkDiTEDmagYxmiqNcDNdlmAASSYAFySdABvNIZJdFmQvFtZgCkEqMxHZBgkHWDBjlV2OAz9aQsnKQQrcodW3Cco7Q1VeLGKryGPsmFwziRD7/WrKhqGeylKRwB97xNNcJj3EHMFnN4GL6iQQNN0VLa7kSW5cnMX2coICiDJKQDJSqTGhnNrINhxp1i3D2CSCMwBgiZCSsK1IvHLdpVNTjnFlCFOqNwLzIk6X76fYgSp0Cwbmx3gLCfGlHWcGQ4WWIZCP2ZgyZnlrvF6Y7RGVGYIAmBOWLSOXjfSq+3iikgiQd3LfYacfOpDC7VcGcqUVjLGVV5uLgm88e/lWr9RmqaojCgUDOoAWO8jgY1IJjT0NOsXZuRcDSJM2m2m4/3qNVtABJSEkCSSMxFyNed4OtGXtxGQgJHanMAkAct9iLnThzqIyXA3EcJSVLyrMRxG7eOJFtRT8pbFusT4p/OonFbVQtKcgINxlMwNbgnUgwY0kb6Kekat5V608lH3+f+hgWbG7bbZPalQJtlIJGmotFBgdvtOkphSTeM2hAvMjS1Q7+w3depIJkkrVcj+Y8j5UdvYLg/yRPDME6z+930fqp37FY+xJsYpkqJU4m6gPeGgQBM66mly3h4lOW9rLEyLAnKZO/UyPOIg9H3R/5dvgQVtyDvsVa/KlnNhYpP+SAdDdv/AKqnrv8AxFixPEA9YQlCiAAJ7RMWvImBb0NPMfnGzXJTP62wPAlEfj5UC9j44HKWzwjODG6LGn7OyHjhnGVgZluoiSYE5RcxyqFJt8FxTsm/ZRshhOH+1IEuvCHCf2S2ShSE8AVJKjxkcBV/QiKq/s8wimsNkVFlqIiYhUHeBvJq31XJouBq6ikQadP6VGvOFNMBR1W6lmpAvUcy4VKAFSC3IqL3KoOt2o3FdImWn2sO4uHXQooTxy8eE7uMHhR38TwrNunGynVYxGPKx1OHQlSkpJDkNZ3CBaDmMJ10Jq0xUVn2s9JXMVjFM6M4dRQhPFYstZ5zYchzNUiat+09nK2piS/hUKR1iUqd6yyUKkoJSr9sdgmBw8rBi+h+zsGypx9bhOQpzFQkqIN20ARm4C8W76eQJGXk1wSVQlPvGAO82A8652JOWcsmM0TE2mLTGsVN9DtiKxT6TH6ptSVOHdAM5O8x4A026EeiMG4UtttkyoIQCZmSEgEydfzrKfbqyvNhlz+qCXE9yyUkz3gCO41ozONAGaY50jidptFJSsBQO4gEHzqeogxPOTuGWgJK0KSFiU5gRmHETqKuHsq2ViH8e2thRQllSVvLkgBuboJ35wCI4BR3VMdN8InFhagYdbCVNyYTkH+KnhMZT/LTPZO2E4fYTwaUgPuPJZzoP6zqnB1igoao9xxO6QmRuohLJWE1RU+kToVi8QrMgpLzsKR/h5esUAURqmIiN1bZh+geFZwqWEiMQUZF4hIheVRlwpJnKTJA4W4VmPs86EK2i7JKU4dpTfXSSFKSqTkQANSEkTaJradu4/q3FDckSfKQBV+7IMf6ZYV57GOFtmGmh1LV0gZG5Ai+mbNHKKjE7BeTJU3AvEqT4b/StDcxzRCiplBneWm5BJmTe+/zpJvHMAycOyqQYs2Nd/fXG9aPkChnZ60BJBGYGdZvqNKeYxvMXO1dxU8f2ie8HTzq3nabQMjCs6R+zbnaitbWQCYaEkR/iqAFwZGoBtHiaXUj5ApH2EAXcEnujlauRh071z3D86vaNvLuAcumqp04HLNGG33AbKRcQc3a3giLW0pdWPkKRRRgs5AGbhOU3py50ZK7hLs/wEye7wq3/wDEChmlLRzAA/q5kSDy4b6QO3oKsrLPaEEhsgkSDeF8QKOqu1ideSqN9G3E+8h7dJ6pQA5zT9Ox0gXwrpPHtX9KnsPt9SZywiYkDOZjTVdqOek7nLyV/wBVJ6t+RbeRgrpNiIAzeMDT6NJK6RYgmes3z7qPlUT1w4UAxH7vp+dTchWyTc21iD/mnyT8q57a7yplczc9lM/Co0YkcvShL/L4UtxWx4doPTPWKmZnfPGasuyesXs7ErLisyVggyZGVKSYO6xNU0PngPMfKtL6C4TPgFhWjq1jjbKETpxB8q0002xrkH2WvKKH8yiQFNxmJMSFTfwHlV3LtUz2d4NbbDqnAQVOlF/+VKSf6iofy1Y3lE91bwdRVmsFsLP4mo57FzPAC9NcW8RVU6Q9Ii0nq2iCsmSTfLwtVZeC6otL+1WcIjrHlwpXupF1Eck7+/Sq1i/aCtcpaZIH3lqg+QBFUxx9aiVKUVKNypVyfrhpRUEjf+FZdRWQtRF1wPSp3RxHiI+FSeKX16CICkrBBG4gi4qht46NaeYbawTooedWknwy77osbWF6hsIQhKECyUp04m3j61F7WwTOJy9cgqymUiVAX10I4Uzd2oo3zGaaKxytc1GLXBSfkDFdF8Kt3rFBwC0oBATYACLSBAFgasGGdYZSEtgJSP2QCBVbXj1cSTxoinlq1PrUydcslziiw43bQNgYtUQ/jlm4VNNEg8B40dq5HZAkgSOfjWfUV8EdXwNsZjyf2dPo039nzDLy8Ts94BCMQiUOKIlp1onqVXIn3yItOm+pfGbLJFqY9COi6X8fmcdQ22y60spUoBbijC0pQJ0mJPOBfTohyVN7Gv8ARnYLOx8AuVZ8oW665lylRCZJCZMAJSABJ051nGO26rEJzuCFOQsp+6DdKecCB4Vr/SDZ4xOFeYUopDjakFQ1GZJE1hAQIF/Kl6iTSpdzGT2HIcTQF1NNwUxafIV3D3jw+oriogcB1NAX00gk8Afn5Vxk/smigFDiR/aa7rzw+NJdr7tuf1eirBBNgOVPEKFVumxymDoY1pI4gUAJG8eFBn3SKMQoVUsjUETe43VwxA5elJzzFBm/eH140YioQITwV5UYIH3TVsTgMINVk/zGu6nBj46q+ddHRfk0oqgT+4aDN+78Kt7beEOgF+IUaEs4bgjy4f2p9D3Ciu7J2e7iHUtISJJuZslO9R5D8q2/AYZLTSGUDsoAA4mN/eSZ86q3R1pplGZKQOsi4ESB7t/Xxq1bHdKgpRFhp31cIKLBINixoga8vU+dEcGURTlprVR1NR218QEJKjam0bIq/SjH5UkJ942rPsZh1zYkk6mCb99XnajOVKnV6xv3T+NRuH24yhMXtyHzoxVUyZyvYqaMOu0yZ4JrhhFxcL/oNWtfSZkblenzpu90qa+6rju+dR0o+TKkVz7Iv7rn9Bo4wKt4X/SflU0ekzZ/ZV5D0vSD/SBJHun0pYRXcKRGnDx97TeCKApSNJ8uQ5c6HEbZzfs/CmbmO5Umvdjux2VCJM+X5UkcQBTY462lJF+anCIqRIHFI3Az40ozi0BQJBtB4XBnnUTmvR0kwaMYhsal9iBHgazbphscHaWHbFuv+zpmNFKc6onwASa1nAPJW2hY0WkKHiJFqR2TgsK9jErcT+vY7TZmOyZFxvg38eddMdjSy9uERFecl42DAFu8jf3Vve18UENrVFkpJ8hNed85tU61OrJY9Ti/3T5mlU4uD7oi+9R+JqLLx40sl0zrWGMREj9pt7g3/X15UVxw2OQRN958J0pmXjxoFYhUC5oxiOyRcxC80pTlHIbuc0sMQfui8zYSTaKhziV/eNH+0K+8fOjCI8mSiMSRYJ77Txnu3VxeJHuDX7o51EF9X3j5mhDyuJ8zSwiGbJYYhQsER4Tb6mhzq/0h/QmoYuniaCTxPrRhEM2LJUsmBJ3UmoEeWlTDeyHFDMSZp430dUT4fhxramSV9oqI1vPrS2FwylrCZMFQBPATc61LYnZKmbrMjdvpJhGUTJSDJmPWihF0OIlsZTGltwEgiPCrT0dUpTSYNZ9g3ypGUqBsb332q/dEzDEkyMxv4CqinZaJ7ELyJ8KqyVF5ZWr/AA0Gw+8vd4Cx7yOdOdp4lwkp3H6A8aMlqEBKRp8Tck1dWy2yle0HGEIS2NVGe4D86oBKo1NaHtXZinlqUbjQeHDxqs47YikbrXrOabZk0V8A8aKpNSSsAoAiDMVHvCKyYtw7abUooWpEuUCnZFAqAKZoryYFd1kAUk4/I8adDoIo0IVQoTQESJFFDoVRqKUSdaRfUEkRwE0mh88NQaMRUbH0PQVbOYVN8qxPIOLA9KqnRXHqVtRJB1LqPABRE95SPOrx0QYP6NwwiJbSrwV2vxqjdCmgMeM3vB1Q5yCqa0fYpmi9NWlDBvQbqSE/1qCT6KNYviNnKBiONb9t9A6gzp2T6iqUvCNEk2q5RsGjOEbJVa3nTlOxVTodYrQvs7dojdwpVODT6k0lpoVGVuMZSQRf86ZrXWh7Y2KkqkDceHyqq43YpSZjQTEVEoUFDVrBEthfGdx3Cj4bBKVoN025VdejmzUqwiJjedJ1nlUrhtkoTqd0Va0woz9GxXCJg7/Sm5wagYiK1RDDaeG/hvpn+jmSZOW3dQ9MKKC1sRxW76ii/otY3elaW220nen04UkW2vvJ9KfTQUQqtvYROgUf5TRf+K2Dbq1HwG7+4qjOmOfkfEUA5k33cqx60hWXV3pVhjqyTbgPKmzvSHDKt1Ko0AsNfhVT6mSL24Rf40s23Gs7xp+dLqyC2WQdIWbhLRtV26IY8uYUqSj/ADFJjTQJ+fpWTdXzPy8O+tR9lv8A4VwXs8qJ5ob0+uNOGo26Y4vcV6Q7QDAbC7FxwJtuJn0p4MWSmAkzF93rVc9qibsX+/v/AIfnVn2Q4HGUK+8lJ8wD+Naxf7mi73KdiOlQbKkFElBIN94MUxxPScrFmk+J/LlUf0nRkxbqZ1VmH8wn8ajLREjyJmw895rCWpK6M23ZIYjaOZUwkWggf24fEVHvFKzPZ14AceAoXEDWd/OOXwpPJHHh5moyb7isIMMmY3/HuoDh0ilUN33/AN6OhHIxeptisRVhEE6A/wBXwoqcE3oU+pEUuk8vCfrlSikg7qWTCxqnDNDUHwOutCxhWwLBRHM/KllADcDGv964G24cPrdTyY7Y3OCRNxxvPGPhTllhpIgibW0O8H65TRSBIjn/AHNJ5N8k34U8mFs2fZjqU4RlIIADbYHgkCKoWDQkbXSYg9cSYm5UkmY8ZpfoZjXVSlxeZCUmxnW0Hla0fGkOka+qxDeJYglMZgrcpMwe4g+hrok9kzR8GndJW+swryBYlteUjXMEmPUVhgU5/qK8zW19HdppxOGbdVHbBBAMgEEpIHiKyjpHstWFeKCZQe02rimYHiNCONLUfDQpLuReddx1qvM0AxLu51fmfKhSaIXk/fA71CsrZAoH1zdxXdJ9fOuU6qD2lHdr9TSC8c2P8xHdmBpzgyFoWtKkwlK1STrlBUQN8wlRjgCdAaVMKYVDrqbJcIA3X+FKHEvb3D9b/rhSzrQSIKu3KgE9ke7mzdrNBgJzW3EHjTTB4jrW0uIlUyMoEHNmbSiJIkHrFEnQBtesGHjLwFMUViV71me86c6H7SqPzPhTM9cRIbQEkpCVBRXIU42gLCQBKSHAqRu4TUXjMY8l1aAD2DGsxYGD2Re9xFtOZrCY8WTheV94+Zjzo3XKFvzqtnaL2YiDqQPqL0b7c/wPp8qWEgxZIl0cZAv9RQgjXd+NAkH7tu+J7hx03UqudMt+U8eHpP0JChMu5dLG8fA/XOjIvxH4cKMlpUxx0+PdQib9rxHy+taGKjs0Hf3C3j5/GtU9kqf+7vf+sf8A80cd1ZV1qjz584rV/ZQoDDOlRuXleXVoir0vuHHkiva80SrDkf8AN/2etS/QF/rMKgHVBKT4e7/8SKZ+1NJUlgxIzKHmB8qbezXFgF9uQIKVjnIKVf8A1FaJ1q0P8iP9omEy4pKgPebtbekqBPqKrLbQi8R/bd51fPaYz2GndcpUk8gsAz5pA8aoYix08O8n5VjrKpsT5DpSOIPhy7qReSZtpxPf9etc5jm0G60ikHdtMfeJ00FZpPwIWGY8d2nLlXJnSb+cDfaaYK6QNJMhKyfCPjSGJ6RLUIS2Ejjf+1V05PsFMmh4nj9D40ATG764mqudqvq0WfACh6jELupSo4qP4VXSrljxLGt9sWKkA31UOW7zps7jW7Q5PdJ+AqPw2xgLrMjgI9b2qSawyAClG4j8eetLGIthROLBFiT3pj41zSi4RIsOETwtu3+lFGEEGSrURAHzNhak3yUkpBMgwBeTOm4R+VqK8CHbby2gcpixm2sa274pNWLcWRJBAFt8idw399McS0T2UlMCQTM3Bum/lSyF5U8h2QbRY7hVFKbSotOxukjuGQUpSHG9cpITlJuYpjtzaysQBKFpiSm2s3IBFhaN26oVnGEzoJgCBci+7d+NKrxoMkxa1yZNuOp7qW5S1JKOPYbKwifeWhHcY8uZ+hauGCQYyMgbtFX4xuHjNArFZldoiIsDOvEb4+MClm3AkwRMAQTbXmDAp7kCP6KCphIF94+IIozeyymYumbgaSARNtbGJ509VMmQLTAk6HeLjjXdcU/iZnjp5c6m2FsapYUOZvqoymUlKoBMAlJgnhRPspG5NuQI/tSgdgmQNN+6d/pSZe4/na1G4AtoImyfS092lOGkHgJ793dTVWIAH5R3fhRl4kRqZ9dD6UqGOFGdyZ74k0uEq4J+vGmCMQmNToTeiZyd58/zpOIDVVz3wDJO/f8AnRm5H7th37+/eKSAie78flSiGiQYVx74iR+NaAPA6I1+h9etAFmD+X1z8KbAREcdNI4X1P5UXElQgcZV6FXDgKVAtx8jXQxw5/Lxqd6H7acaxDTXWFLalBKkiIlVge+YEjluqqNrUbCASM2/n8qXwylyFBVxlWPAyKa/a7BOjYPaJhQ7gzlUAto9YBMSACFDvgk+FY/gulBw5KmlqzGLjQ67t+p1qec6WuutlDqUrzCJOu8TwnnyqqubPSCbDfPDfVuUW7LeK3TNrbxzGKwILhAQ62T+FuBBvyrE9p7IeS6pCllSQeyok5VAm3ceI4g1K4bHuMwELMABIBukBRH7JtvpI4laxObeQJ3a6DdpTepfAXGvcjEbIOkzqfLXvpZOy0jUz9H5U4ccyki86T3idPGusM0zA530tWeUiLYX7KgRBvvJsImBAA5/UU5QsE2kRNrHQXv4UVkWvprbnI/ChUoC0aQNfK/CpbsmwFKggTY8RG/f5E0dN4Mwo62O73f5qKhwJzSJgH8/Q+lKutkxp7sxyBsJ8aQBVqISkxqdN8ibk+J+FKC/Zygjut5RfSPKipsCd6bD64QCPGkmyRN5GnOLaW5R50AKlBNypQtx7Jte2h3132dF7m94BPdYaUDa7SbxI47iT+NCt0mF8vTgPKi2By0NlIA0Gs8PxgRP5UQJSBBHK4sJ5xbdXLUREW10vOgMz3etchZkXv4cBf640ACFIjiee/SRXKCd49D4HSgfVAAgHnvsOPhQiJiNRbzg+NqAE5Ez9Wnl9eNDCNZIO7h4ilerEWmR9f7qI2JA+QoCguRO6e+/fcigUlImCRc8onl4VyDO68T9WoyUA9wH40xiOXQSd8HWONKWj3uN/wAqEIJkzYGL/vZj/tPpSiWp0jQG4obASS2I1+u6klp+h60vMfUUVQH40WAiGxxP1r+FD1Y5+Q+VLFEa8fqeOlFynj6U7Gf/2Q==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422" name="AutoShape 6" descr="data:image/jpeg;base64,/9j/4AAQSkZJRgABAQAAAQABAAD/2wCEAAkGBxMSEhUTExIWFhUXGBUYFxgXGBgYGRcXFxcYGBYXFxceHSggGB0lHRUYITEhJSkrLi4uFx8zODMsNygtLisBCgoKDg0OGhAQGy0lHyUtLS0tLS0tLS0tLS0tLS0tLS0tLS0tLS0tLS0tLS0tLS0tLS0tLS0tLS0tLS0tLS0tLf/AABEIAL4BCgMBIgACEQEDEQH/xAAcAAAABwEBAAAAAAAAAAAAAAABAgMEBQYHAAj/xABIEAABAwIDBAcFBAgEAwkAAAABAgMRACEEEjEFQVFhBhMicYGRoQcysdHwFFLB4RUjQmJygpLxM0NTwhZj0ggkNERzg6Kys//EABoBAAMBAQEBAAAAAAAAAAAAAAABAgMEBQb/xAArEQACAgEDAwMDBAMAAAAAAAAAAQIREgMhMRNBUQRhkQUyQhQi4fBSodH/2gAMAwEAAhEDEQA/ALeXARXJcFQjeNilP0lyr1ekzjyRJZrxFKBY4VF/pGkXtoE0+k2PND93EgUgrGiowrJouU1otFdzPJ9h65igaScxRpvFKIaBq1FINxMPKNGBNLdUBQZadgJKoGxSuSgy0ADAoikij5aDLQAiUUGWlstdlp2IRiuNLZaDJQAkKcYV0g0nko7aKmST5GnRYGcWYoS/UW29AoVYuufo+DXMketmuC91RYxVD9t3mjpsWSHi8Ywy4gYhzIlwlKDoM4BVCibAQD3mBU0vZS4zNkLGttR8/CsM6V7f+1rJJUlDZIbTcRuKiPvH0FuNV77RlkJlIOsKNzxO4764p6ry2ex0RjtubkNpE5wpl5spMfrmlNzMwUyIULH8YpJe0OdZBsnbeKZMsPrQeAMpVvIWlXYUOSga0zoo+NqNKW1kbxDcdcxOVJnRxknRJI90nsnfBFb6GvB7T+TLU05coUxOIzUwWmnmLwy21FC0lKhqD5/Cm5FelGq2OZ2NimuyUsUUGWqsYmU0FuI86WKaZubHaUSSDJJPvK3+NRJy/EaruTfV1wbpWaGpsBLLRSKXiuKaLATSYoSujZaHLQAkaO2qhy1wRQAbNXE10UBFIDpo1Fy10UAGos1xouWgASqgCq7LXZaYCgFDloqTXTSANQUUnnThjZ7y/caWrmEqjziKG0uQGyqKRUqjo3i1aMnxKR8TTzC9C8Qo9sobHGcx8ALeoqHraa5kisJPsVsnnVF6W9JM6uqZX2BBUtJ95W4A8Bx3nuveva30ZbZwZcbfXLZR1jciHA4tKQpQFwBPMX43rF5rh1/VZLGPBvp6VbsNiHioydT60bDYVS/djWBKgmT90SdaRNPg26ltLnVy2RIJRKBCslyNFZud5EzIriNxmHSmRcagjTkQRTvZu03cO4HWHFNuD9pJiRY5VDRSbCQZBimK1Tc3PGlsIyVrCUpUpRNkp1PHdwm9AG1ezHpSrHOYlGKbbK1IaWSEwghMt+4ZAOhmf2jpFTXSTY+EZQXS71IJAGYgok6RNx3SeVYWzjcTg3j1LqkLIE9WZkXgG0KA5iKlMHtXaWMXkDjj0AZkqAKMoIMKTEHhpJq46stPeLoTgpcou5A4g8wQR4EWNGbZUr3UqV3An4U7wHS9TLSW38K6gpEZ1oIzc4CQBfdTlvp9hT+0kd8inL61JbLT/wB/wNegT/L+/JHu4JxN1NqSN2ZJE9060unYuJIkMGP4mR6FcjxqYwnSzDquFNz/ABAn1qTTt9sibeaawn9am/xS+TWP073KuK4UXNXFVfRHlBjXBVAk0eKQATQFVDkqY2DsA4gySUtgwVASZiYHz7qmU1FWxpW6RCFVclVaA10Mw41Liu9QHwAp030Wwo/yp71LP41zv1mmvJp0ZGdCgKhxrUW9i4dOjDf9IPxp0jDITohI7kgVD9auyK6D8mTNtlXupKu4E/CnbeyX1aMuf0KHxFanXVD9a+yH0F5MzT0bxZ0ZPipA/wB1OWuiGKOuRPer5A1odBFS/WT9h9GJRkdCXT7zqB3BSvlTlroMP2nye5AHxJq4KIFzVM9qnSRWDwkNKKXnjlbWI7EQVqvviw5mo/U6r7ldKJIM9DcONS4rvUB8AKeM9HMMn/JB/iKlfE1HezXG4h7ANLxOYr7QC1CFOIB7Kz38d8Tvq01D1ZvlspQj4GzGEbR7jaE/wpA+FLzQkUFZ3ZQFAZoQqs09tW0sbhUYd7CvraRmWhzKAe0cqmyqQRHYUPGN9CAzH2i9J1Y5SVLR1TzSnsPiEpKoWlLgU0b7gpC+ydCJ31SAaf7Wxq33VvOEFxw5lkAJBUdTAAA/vTGKTBATWpey4ocwT7LqQpsumUm4IUhGo7xWW1bvZvjQh9xBBPWIsdwKJVJ8CaTGWTAdGMPhioIIdJUFDrUglAEgZba31304RsxCXOsS2hCzmkgROa575NAcSEKkzmVFrXvHy8qfIenkK6NDT039zd+DnnrPsM1bJbKitSQpRgE6aaWFqFWxGFe8yg+FSQAoCqvSWjp1tFfBjnJ9xijZbCfdaR5T8aUVhWzq2g96U/Klyeddlq1CC2SQnJvuMxspj/QaHchI+Apf7Ox/pNeQ+dA8kUsJ5etc8oRcmqj8Dzl5FwK61AFUJTXSSATQByhywJ17r8opusKzCACDEbtD2j5EVlLVUQHXX8qdj2lMYPCpbQgrxH6zs6IH60gFau68DlpINQ7gIkEncRbj3WIrOukClfacTE5QUmJ0JCYPfc+dcevqNqmb6K3PRXs76Sr2hhlPOISghxSBlmCEhJBv/FHhVoqp+zxptvZ+GS2pKh1aSpSYhSyJWbb80zU8jaTZdLOdPWpQFlE9oIUSkKjhKTXK0bJj6a6aS60Ui6vnSodi63YoiXJpsKUQaqgDLWsUVLizS6TVVxPtEwLb2IYUtQcw6VqXKTlVkAzJQreqTEcZ4UgKR7ZuljyV/o9AyoKELdVvWFEwgcE9m+8xGkz3sz2nhsThVM40ZhgVHEoUtSoCADqZuEmezpBTwp30mXgdtbP+2haMK+32MzqgIUL9S4qYKVTIVumfvCojYvQHEMbNxz7ioU4wsIbQQrMlCg4FlaVQQoIsOCpPAMRM9H/a4vEYxtpeHQhlxQQIVK0qUQEEqMJIm0RvtO/WJryl0V2snC4pnELSVpbVmKREnskCJtqQfCt+9n/TRO02nFZA242uFIzZuyZKFTA1AI7waQy3zWRe2Lppi8LiEYfDudUnq0uFQAKiorUAJOg7Gm+TWsk1iX/aAwSg9hn8vYKFNFW7OFFaU+RUfA0cAXr2YdKzj8JmcP69o5HbRO9CwNBmHDeFVZdq4BnFMrYfQFtrEKSZG+QQRcEEAgi4IFYd7F9qN4VzFPPr6tnq2wVqkJK85ypB3qjNYXsedWD217eV1GDOHfIQ8VOBTaykqSgIKCCLxKgZ4gUe4GfbY2GzhNpuYR5f6kKWkLkktpdbJYWqN6StsnjB3GqmRTzG4xx5anHVqWtUZlKMqMAASe4AeFN1CpYxMVaugzEFx3KSeyhBHMyuBv0QJ3Zqqk8q0PZbSWWw2V5SMoscszdZzDncHQfCGxSdIlcI7OZK7EKkAzOXiToNQKVS2F+6oEAhJveZjxFjUa032yhCguQZJsCEiQSBHGJPGpDaDbhhRISBlSUz2T3DvixjStIzclVXX95OdxQ4fPVgkAn8bVGL2kpRASImI/G8xb8KX67InJnCSY1vJ/cjS6rflTLE4sAC67ghRtA3EExy7rVWprTrZ0vAlFAqxijczYax3a/Xzp6naCoO4yQRflpb68ZqH2bh9EyCCJk6zyUPe011vS+XLmJQeE8Rx5/nWcHL72wk1why9izPO1xpqONFVtNc6p+v/dpBhIUqCRpMGOGo3jzoxw7m5IjdppRJSluCaRaCkUR1yLTFERmvNJLYJ1Ne43F7WZUxXDuQZ1BA1mZ4cP70gnFAOgfeiAAlJgzmX3xBJ/d0kU0KHErN4SOE6RN075n0pTFgOJ90KUJKSkhRCgRqk2NhfuNq8zUnfG1GsUPlABMTByFUDKTlTOUwNJIVuIgbqh+n2yG28IhaUjrDZawIK8vu5uMJAHhS2FcJSYEAZrZiAkKBiLxaCIjh3B/tpCThUhUKSFb5hIUkAiSeKjBrGUrW5rDZhfYl0nBScApMFIW62qfeBXK0kbiCsRGt+F1dkqX/AMUYg7urOafudQwBH82Wqp7H0FO04yZilt0FU2QBAzc5ICf5q29OCR1qngkBxSUpUreUpJKQe4qPnUZUa0SyRNHKBTZtyKU6yqyFQKxFVTo300TjMbicKhsgYe2efeIUUKhMSIUCN81Z3HRFVzol0Tw+BW841nUt4ypSzmIGZSgkW0lXeYEzTyCjPvbF0ufGK+ysPrbQ2kFZbUUkuLEwVC9k5bfvX3QPRboH+lW3NoOvFHXJeypSMxS+FLQpSp95EpzBIg9qJtJsXSn2WIxmMOITiOpSvKXEBvMSoWUpKiqASI3RbfV92JsxnCMoYYTlbQIAkk3Mkkm5JJJJ50WB5PUlSSUqSUqBhSVAggjcoHQi9bngulrWB2Lh0vrT16sKSy0CMykkEM6DsjKU3PA6kVJ9Luhmypdx2KQUkHrHD1iwlcCMpQCQZgWSJPiZ8/7X2kvEvLfcgKWZgaISLJQn91KQEjuosfI2TYAcK1D2CMA4rEOSQUNISBeD1iySTut1Yj+I1ls1MdGelGIwDgcZWcsguNyMrgGoVIsY0VqKSGz1QpyqJ7Ydpoa2coLbS4XHG0ISsEpzA55MEaBCjryq1sYnrEJWmwUlKhIgwoAiRxvWSe3vErIwiL9XmdUeBWAkJ9CrzqmSZhitouOAJKiG0klDYJ6tF1GEJ3e+q+tzJNKYraTjjTLSjKWesDfIOKCiO6R61HINSew9ku4pwtMgFeRxYExIbQVkDiTEDmagYxmiqNcDNdlmAASSYAFySdABvNIZJdFmQvFtZgCkEqMxHZBgkHWDBjlV2OAz9aQsnKQQrcodW3Cco7Q1VeLGKryGPsmFwziRD7/WrKhqGeylKRwB97xNNcJj3EHMFnN4GL6iQQNN0VLa7kSW5cnMX2coICiDJKQDJSqTGhnNrINhxp1i3D2CSCMwBgiZCSsK1IvHLdpVNTjnFlCFOqNwLzIk6X76fYgSp0Cwbmx3gLCfGlHWcGQ4WWIZCP2ZgyZnlrvF6Y7RGVGYIAmBOWLSOXjfSq+3iikgiQd3LfYacfOpDC7VcGcqUVjLGVV5uLgm88e/lWr9RmqaojCgUDOoAWO8jgY1IJjT0NOsXZuRcDSJM2m2m4/3qNVtABJSEkCSSMxFyNed4OtGXtxGQgJHanMAkAct9iLnThzqIyXA3EcJSVLyrMRxG7eOJFtRT8pbFusT4p/OonFbVQtKcgINxlMwNbgnUgwY0kb6Kekat5V608lH3+f+hgWbG7bbZPalQJtlIJGmotFBgdvtOkphSTeM2hAvMjS1Q7+w3depIJkkrVcj+Y8j5UdvYLg/yRPDME6z+930fqp37FY+xJsYpkqJU4m6gPeGgQBM66mly3h4lOW9rLEyLAnKZO/UyPOIg9H3R/5dvgQVtyDvsVa/KlnNhYpP+SAdDdv/AKqnrv8AxFixPEA9YQlCiAAJ7RMWvImBb0NPMfnGzXJTP62wPAlEfj5UC9j44HKWzwjODG6LGn7OyHjhnGVgZluoiSYE5RcxyqFJt8FxTsm/ZRshhOH+1IEuvCHCf2S2ShSE8AVJKjxkcBV/QiKq/s8wimsNkVFlqIiYhUHeBvJq31XJouBq6ikQadP6VGvOFNMBR1W6lmpAvUcy4VKAFSC3IqL3KoOt2o3FdImWn2sO4uHXQooTxy8eE7uMHhR38TwrNunGynVYxGPKx1OHQlSkpJDkNZ3CBaDmMJ10Jq0xUVn2s9JXMVjFM6M4dRQhPFYstZ5zYchzNUiat+09nK2piS/hUKR1iUqd6yyUKkoJSr9sdgmBw8rBi+h+zsGypx9bhOQpzFQkqIN20ARm4C8W76eQJGXk1wSVQlPvGAO82A8652JOWcsmM0TE2mLTGsVN9DtiKxT6TH6ptSVOHdAM5O8x4A026EeiMG4UtttkyoIQCZmSEgEydfzrKfbqyvNhlz+qCXE9yyUkz3gCO41ozONAGaY50jidptFJSsBQO4gEHzqeogxPOTuGWgJK0KSFiU5gRmHETqKuHsq2ViH8e2thRQllSVvLkgBuboJ35wCI4BR3VMdN8InFhagYdbCVNyYTkH+KnhMZT/LTPZO2E4fYTwaUgPuPJZzoP6zqnB1igoao9xxO6QmRuohLJWE1RU+kToVi8QrMgpLzsKR/h5esUAURqmIiN1bZh+geFZwqWEiMQUZF4hIheVRlwpJnKTJA4W4VmPs86EK2i7JKU4dpTfXSSFKSqTkQANSEkTaJradu4/q3FDckSfKQBV+7IMf6ZYV57GOFtmGmh1LV0gZG5Ai+mbNHKKjE7BeTJU3AvEqT4b/StDcxzRCiplBneWm5BJmTe+/zpJvHMAycOyqQYs2Nd/fXG9aPkChnZ60BJBGYGdZvqNKeYxvMXO1dxU8f2ie8HTzq3nabQMjCs6R+zbnaitbWQCYaEkR/iqAFwZGoBtHiaXUj5ApH2EAXcEnujlauRh071z3D86vaNvLuAcumqp04HLNGG33AbKRcQc3a3giLW0pdWPkKRRRgs5AGbhOU3py50ZK7hLs/wEye7wq3/wDEChmlLRzAA/q5kSDy4b6QO3oKsrLPaEEhsgkSDeF8QKOqu1ideSqN9G3E+8h7dJ6pQA5zT9Ox0gXwrpPHtX9KnsPt9SZywiYkDOZjTVdqOek7nLyV/wBVJ6t+RbeRgrpNiIAzeMDT6NJK6RYgmes3z7qPlUT1w4UAxH7vp+dTchWyTc21iD/mnyT8q57a7yplczc9lM/Co0YkcvShL/L4UtxWx4doPTPWKmZnfPGasuyesXs7ErLisyVggyZGVKSYO6xNU0PngPMfKtL6C4TPgFhWjq1jjbKETpxB8q0002xrkH2WvKKH8yiQFNxmJMSFTfwHlV3LtUz2d4NbbDqnAQVOlF/+VKSf6iofy1Y3lE91bwdRVmsFsLP4mo57FzPAC9NcW8RVU6Q9Ii0nq2iCsmSTfLwtVZeC6otL+1WcIjrHlwpXupF1Eck7+/Sq1i/aCtcpaZIH3lqg+QBFUxx9aiVKUVKNypVyfrhpRUEjf+FZdRWQtRF1wPSp3RxHiI+FSeKX16CICkrBBG4gi4qht46NaeYbawTooedWknwy77osbWF6hsIQhKECyUp04m3j61F7WwTOJy9cgqymUiVAX10I4Uzd2oo3zGaaKxytc1GLXBSfkDFdF8Kt3rFBwC0oBATYACLSBAFgasGGdYZSEtgJSP2QCBVbXj1cSTxoinlq1PrUydcslziiw43bQNgYtUQ/jlm4VNNEg8B40dq5HZAkgSOfjWfUV8EdXwNsZjyf2dPo039nzDLy8Ts94BCMQiUOKIlp1onqVXIn3yItOm+pfGbLJFqY9COi6X8fmcdQ22y60spUoBbijC0pQJ0mJPOBfTohyVN7Gv8ARnYLOx8AuVZ8oW665lylRCZJCZMAJSABJ051nGO26rEJzuCFOQsp+6DdKecCB4Vr/SDZ4xOFeYUopDjakFQ1GZJE1hAQIF/Kl6iTSpdzGT2HIcTQF1NNwUxafIV3D3jw+oriogcB1NAX00gk8Afn5Vxk/smigFDiR/aa7rzw+NJdr7tuf1eirBBNgOVPEKFVumxymDoY1pI4gUAJG8eFBn3SKMQoVUsjUETe43VwxA5elJzzFBm/eH140YioQITwV5UYIH3TVsTgMINVk/zGu6nBj46q+ddHRfk0oqgT+4aDN+78Kt7beEOgF+IUaEs4bgjy4f2p9D3Ciu7J2e7iHUtISJJuZslO9R5D8q2/AYZLTSGUDsoAA4mN/eSZ86q3R1pplGZKQOsi4ESB7t/Xxq1bHdKgpRFhp31cIKLBINixoga8vU+dEcGURTlprVR1NR218QEJKjam0bIq/SjH5UkJ942rPsZh1zYkk6mCb99XnajOVKnV6xv3T+NRuH24yhMXtyHzoxVUyZyvYqaMOu0yZ4JrhhFxcL/oNWtfSZkblenzpu90qa+6rju+dR0o+TKkVz7Iv7rn9Bo4wKt4X/SflU0ekzZ/ZV5D0vSD/SBJHun0pYRXcKRGnDx97TeCKApSNJ8uQ5c6HEbZzfs/CmbmO5Umvdjux2VCJM+X5UkcQBTY462lJF+anCIqRIHFI3Az40ozi0BQJBtB4XBnnUTmvR0kwaMYhsal9iBHgazbphscHaWHbFuv+zpmNFKc6onwASa1nAPJW2hY0WkKHiJFqR2TgsK9jErcT+vY7TZmOyZFxvg38eddMdjSy9uERFecl42DAFu8jf3Vve18UENrVFkpJ8hNed85tU61OrJY9Ti/3T5mlU4uD7oi+9R+JqLLx40sl0zrWGMREj9pt7g3/X15UVxw2OQRN958J0pmXjxoFYhUC5oxiOyRcxC80pTlHIbuc0sMQfui8zYSTaKhziV/eNH+0K+8fOjCI8mSiMSRYJ77Txnu3VxeJHuDX7o51EF9X3j5mhDyuJ8zSwiGbJYYhQsER4Tb6mhzq/0h/QmoYuniaCTxPrRhEM2LJUsmBJ3UmoEeWlTDeyHFDMSZp430dUT4fhxramSV9oqI1vPrS2FwylrCZMFQBPATc61LYnZKmbrMjdvpJhGUTJSDJmPWihF0OIlsZTGltwEgiPCrT0dUpTSYNZ9g3ypGUqBsb332q/dEzDEkyMxv4CqinZaJ7ELyJ8KqyVF5ZWr/AA0Gw+8vd4Cx7yOdOdp4lwkp3H6A8aMlqEBKRp8Tck1dWy2yle0HGEIS2NVGe4D86oBKo1NaHtXZinlqUbjQeHDxqs47YikbrXrOabZk0V8A8aKpNSSsAoAiDMVHvCKyYtw7abUooWpEuUCnZFAqAKZoryYFd1kAUk4/I8adDoIo0IVQoTQESJFFDoVRqKUSdaRfUEkRwE0mh88NQaMRUbH0PQVbOYVN8qxPIOLA9KqnRXHqVtRJB1LqPABRE95SPOrx0QYP6NwwiJbSrwV2vxqjdCmgMeM3vB1Q5yCqa0fYpmi9NWlDBvQbqSE/1qCT6KNYviNnKBiONb9t9A6gzp2T6iqUvCNEk2q5RsGjOEbJVa3nTlOxVTodYrQvs7dojdwpVODT6k0lpoVGVuMZSQRf86ZrXWh7Y2KkqkDceHyqq43YpSZjQTEVEoUFDVrBEthfGdx3Cj4bBKVoN025VdejmzUqwiJjedJ1nlUrhtkoTqd0Va0woz9GxXCJg7/Sm5wagYiK1RDDaeG/hvpn+jmSZOW3dQ9MKKC1sRxW76ii/otY3elaW220nen04UkW2vvJ9KfTQUQqtvYROgUf5TRf+K2Dbq1HwG7+4qjOmOfkfEUA5k33cqx60hWXV3pVhjqyTbgPKmzvSHDKt1Ko0AsNfhVT6mSL24Rf40s23Gs7xp+dLqyC2WQdIWbhLRtV26IY8uYUqSj/ADFJjTQJ+fpWTdXzPy8O+tR9lv8A4VwXs8qJ5ob0+uNOGo26Y4vcV6Q7QDAbC7FxwJtuJn0p4MWSmAkzF93rVc9qibsX+/v/AIfnVn2Q4HGUK+8lJ8wD+Naxf7mi73KdiOlQbKkFElBIN94MUxxPScrFmk+J/LlUf0nRkxbqZ1VmH8wn8ajLREjyJmw895rCWpK6M23ZIYjaOZUwkWggf24fEVHvFKzPZ14AceAoXEDWd/OOXwpPJHHh5moyb7isIMMmY3/HuoDh0ilUN33/AN6OhHIxeptisRVhEE6A/wBXwoqcE3oU+pEUuk8vCfrlSikg7qWTCxqnDNDUHwOutCxhWwLBRHM/KllADcDGv964G24cPrdTyY7Y3OCRNxxvPGPhTllhpIgibW0O8H65TRSBIjn/AHNJ5N8k34U8mFs2fZjqU4RlIIADbYHgkCKoWDQkbXSYg9cSYm5UkmY8ZpfoZjXVSlxeZCUmxnW0Hla0fGkOka+qxDeJYglMZgrcpMwe4g+hrok9kzR8GndJW+swryBYlteUjXMEmPUVhgU5/qK8zW19HdppxOGbdVHbBBAMgEEpIHiKyjpHstWFeKCZQe02rimYHiNCONLUfDQpLuReddx1qvM0AxLu51fmfKhSaIXk/fA71CsrZAoH1zdxXdJ9fOuU6qD2lHdr9TSC8c2P8xHdmBpzgyFoWtKkwlK1STrlBUQN8wlRjgCdAaVMKYVDrqbJcIA3X+FKHEvb3D9b/rhSzrQSIKu3KgE9ke7mzdrNBgJzW3EHjTTB4jrW0uIlUyMoEHNmbSiJIkHrFEnQBtesGHjLwFMUViV71me86c6H7SqPzPhTM9cRIbQEkpCVBRXIU42gLCQBKSHAqRu4TUXjMY8l1aAD2DGsxYGD2Re9xFtOZrCY8WTheV94+Zjzo3XKFvzqtnaL2YiDqQPqL0b7c/wPp8qWEgxZIl0cZAv9RQgjXd+NAkH7tu+J7hx03UqudMt+U8eHpP0JChMu5dLG8fA/XOjIvxH4cKMlpUxx0+PdQib9rxHy+taGKjs0Hf3C3j5/GtU9kqf+7vf+sf8A80cd1ZV1qjz584rV/ZQoDDOlRuXleXVoir0vuHHkiva80SrDkf8AN/2etS/QF/rMKgHVBKT4e7/8SKZ+1NJUlgxIzKHmB8qbezXFgF9uQIKVjnIKVf8A1FaJ1q0P8iP9omEy4pKgPebtbekqBPqKrLbQi8R/bd51fPaYz2GndcpUk8gsAz5pA8aoYix08O8n5VjrKpsT5DpSOIPhy7qReSZtpxPf9etc5jm0G60ikHdtMfeJ00FZpPwIWGY8d2nLlXJnSb+cDfaaYK6QNJMhKyfCPjSGJ6RLUIS2Ejjf+1V05PsFMmh4nj9D40ATG764mqudqvq0WfACh6jELupSo4qP4VXSrljxLGt9sWKkA31UOW7zps7jW7Q5PdJ+AqPw2xgLrMjgI9b2qSawyAClG4j8eetLGIthROLBFiT3pj41zSi4RIsOETwtu3+lFGEEGSrURAHzNhak3yUkpBMgwBeTOm4R+VqK8CHbby2gcpixm2sa274pNWLcWRJBAFt8idw399McS0T2UlMCQTM3Bum/lSyF5U8h2QbRY7hVFKbSotOxukjuGQUpSHG9cpITlJuYpjtzaysQBKFpiSm2s3IBFhaN26oVnGEzoJgCBci+7d+NKrxoMkxa1yZNuOp7qW5S1JKOPYbKwifeWhHcY8uZ+hauGCQYyMgbtFX4xuHjNArFZldoiIsDOvEb4+MClm3AkwRMAQTbXmDAp7kCP6KCphIF94+IIozeyymYumbgaSARNtbGJ509VMmQLTAk6HeLjjXdcU/iZnjp5c6m2FsapYUOZvqoymUlKoBMAlJgnhRPspG5NuQI/tSgdgmQNN+6d/pSZe4/na1G4AtoImyfS092lOGkHgJ793dTVWIAH5R3fhRl4kRqZ9dD6UqGOFGdyZ74k0uEq4J+vGmCMQmNToTeiZyd58/zpOIDVVz3wDJO/f8AnRm5H7th37+/eKSAie78flSiGiQYVx74iR+NaAPA6I1+h9etAFmD+X1z8KbAREcdNI4X1P5UXElQgcZV6FXDgKVAtx8jXQxw5/Lxqd6H7acaxDTXWFLalBKkiIlVge+YEjluqqNrUbCASM2/n8qXwylyFBVxlWPAyKa/a7BOjYPaJhQ7gzlUAto9YBMSACFDvgk+FY/gulBw5KmlqzGLjQ67t+p1qec6WuutlDqUrzCJOu8TwnnyqqubPSCbDfPDfVuUW7LeK3TNrbxzGKwILhAQ62T+FuBBvyrE9p7IeS6pCllSQeyok5VAm3ceI4g1K4bHuMwELMABIBukBRH7JtvpI4laxObeQJ3a6DdpTepfAXGvcjEbIOkzqfLXvpZOy0jUz9H5U4ccyki86T3idPGusM0zA530tWeUiLYX7KgRBvvJsImBAA5/UU5QsE2kRNrHQXv4UVkWvprbnI/ChUoC0aQNfK/CpbsmwFKggTY8RG/f5E0dN4Mwo62O73f5qKhwJzSJgH8/Q+lKutkxp7sxyBsJ8aQBVqISkxqdN8ibk+J+FKC/Zygjut5RfSPKipsCd6bD64QCPGkmyRN5GnOLaW5R50AKlBNypQtx7Jte2h3132dF7m94BPdYaUDa7SbxI47iT+NCt0mF8vTgPKi2By0NlIA0Gs8PxgRP5UQJSBBHK4sJ5xbdXLUREW10vOgMz3etchZkXv4cBf640ACFIjiee/SRXKCd49D4HSgfVAAgHnvsOPhQiJiNRbzg+NqAE5Ez9Wnl9eNDCNZIO7h4ilerEWmR9f7qI2JA+QoCguRO6e+/fcigUlImCRc8onl4VyDO68T9WoyUA9wH40xiOXQSd8HWONKWj3uN/wAqEIJkzYGL/vZj/tPpSiWp0jQG4obASS2I1+u6klp+h60vMfUUVQH40WAiGxxP1r+FD1Y5+Q+VLFEa8fqeOlFynj6U7Gf/2Q==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9" name="Picture 8" descr="Ladys-Manor PL Shakira_heif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1313" y="0"/>
            <a:ext cx="1248154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5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of markers and animals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0385125"/>
              </p:ext>
            </p:extLst>
          </p:nvPr>
        </p:nvGraphicFramePr>
        <p:xfrm>
          <a:off x="271304" y="802181"/>
          <a:ext cx="8586273" cy="40332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1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3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137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Year</a:t>
                      </a:r>
                    </a:p>
                  </a:txBody>
                  <a:tcPr marL="0" marR="0" marT="0" marB="685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Markers</a:t>
                      </a:r>
                    </a:p>
                  </a:txBody>
                  <a:tcPr marL="0" marR="0" marT="0" marB="6858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Animals</a:t>
                      </a:r>
                    </a:p>
                  </a:txBody>
                  <a:tcPr marL="0" marR="0" marT="0" marB="685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Research partners</a:t>
                      </a:r>
                    </a:p>
                  </a:txBody>
                  <a:tcPr marL="137888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752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199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1–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2004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367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1,415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USDA, Illinois, Israel (DNA from USA, CAN)</a:t>
                      </a:r>
                    </a:p>
                  </a:txBody>
                  <a:tcPr marL="137888" marR="0" marT="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752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200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7–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09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38,416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16,646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USDA, Missouri, Canada, </a:t>
                      </a:r>
                      <a:r>
                        <a:rPr lang="en-US" sz="2000" b="1" dirty="0" err="1">
                          <a:solidFill>
                            <a:srgbClr val="00337F"/>
                          </a:solidFill>
                          <a:latin typeface="+mn-lt"/>
                        </a:rPr>
                        <a:t>Illumina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+mn-lt"/>
                      </a:endParaRPr>
                    </a:p>
                  </a:txBody>
                  <a:tcPr marL="137888" marR="0" marT="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752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201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1–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636,967 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161,341 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kern="1200" dirty="0">
                          <a:solidFill>
                            <a:srgbClr val="00337F"/>
                          </a:solidFill>
                          <a:latin typeface="+mn-lt"/>
                          <a:ea typeface="+mn-ea"/>
                          <a:cs typeface="+mn-cs"/>
                        </a:rPr>
                        <a:t>Italy, United Kingdom, and high</a:t>
                      </a:r>
                      <a:r>
                        <a:rPr lang="en-US" sz="2000" b="1" kern="1200" baseline="0" dirty="0">
                          <a:solidFill>
                            <a:srgbClr val="00337F"/>
                          </a:solidFill>
                          <a:latin typeface="+mn-lt"/>
                          <a:ea typeface="+mn-ea"/>
                          <a:cs typeface="+mn-cs"/>
                        </a:rPr>
                        <a:t>-density added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+mn-lt"/>
                      </a:endParaRPr>
                    </a:p>
                  </a:txBody>
                  <a:tcPr marL="137888" marR="0" marT="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95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201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2–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61,013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1,000,000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Interbull and Denmark added</a:t>
                      </a:r>
                    </a:p>
                  </a:txBody>
                  <a:tcPr marL="137888" marR="0" marT="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925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201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5–</a:t>
                      </a:r>
                      <a:r>
                        <a:rPr lang="en-US" sz="2000" b="1" spc="0" baseline="0" dirty="0">
                          <a:solidFill>
                            <a:srgbClr val="00337F"/>
                          </a:solidFill>
                          <a:latin typeface="+mn-lt"/>
                        </a:rPr>
                        <a:t>future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39,700,000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1,577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Australia worldwide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exchange</a:t>
                      </a:r>
                    </a:p>
                  </a:txBody>
                  <a:tcPr marL="137888" marR="0" marT="0" marB="1028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/>
          <p:cNvGrpSpPr>
            <a:grpSpLocks noChangeAspect="1"/>
          </p:cNvGrpSpPr>
          <p:nvPr/>
        </p:nvGrpSpPr>
        <p:grpSpPr>
          <a:xfrm rot="-1080000">
            <a:off x="8519720" y="-11670"/>
            <a:ext cx="431806" cy="1165860"/>
            <a:chOff x="7577470" y="3449799"/>
            <a:chExt cx="1377903" cy="401790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" name="Picture 5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577470" y="3449799"/>
              <a:ext cx="822960" cy="2499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Picture 6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665047" y="3659194"/>
              <a:ext cx="1005840" cy="3055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Picture 7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812373" y="3995857"/>
              <a:ext cx="1143000" cy="3471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122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samples from 1 farm, 1 day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7CE8B4-6C7E-334C-B4DF-D1C28A257C48}"/>
              </a:ext>
            </a:extLst>
          </p:cNvPr>
          <p:cNvGrpSpPr/>
          <p:nvPr/>
        </p:nvGrpSpPr>
        <p:grpSpPr>
          <a:xfrm>
            <a:off x="1979525" y="715485"/>
            <a:ext cx="5422091" cy="4341596"/>
            <a:chOff x="1567544" y="715485"/>
            <a:chExt cx="5422091" cy="4341596"/>
          </a:xfrm>
        </p:grpSpPr>
        <p:pic>
          <p:nvPicPr>
            <p:cNvPr id="53250" name="Picture 2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t="14939" b="39042"/>
            <a:stretch>
              <a:fillRect/>
            </a:stretch>
          </p:blipFill>
          <p:spPr bwMode="auto">
            <a:xfrm>
              <a:off x="1567544" y="715485"/>
              <a:ext cx="5134705" cy="4197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TextBox 3"/>
            <p:cNvSpPr txBox="1"/>
            <p:nvPr/>
          </p:nvSpPr>
          <p:spPr>
            <a:xfrm rot="5400000">
              <a:off x="6129898" y="4197345"/>
              <a:ext cx="1432087" cy="28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500" b="1" dirty="0">
                  <a:latin typeface="Calibri" pitchFamily="34" charset="0"/>
                </a:rPr>
                <a:t>Source: </a:t>
              </a:r>
              <a:r>
                <a:rPr lang="en-US" sz="1500" b="1" dirty="0">
                  <a:solidFill>
                    <a:srgbClr val="00337F"/>
                  </a:solidFill>
                  <a:latin typeface="Calibri" pitchFamily="34" charset="0"/>
                </a:rPr>
                <a:t>Zoetis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150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b" anchorCtr="0">
            <a:noAutofit/>
          </a:bodyPr>
          <a:lstStyle/>
          <a:p>
            <a:r>
              <a:rPr lang="en-US" dirty="0"/>
              <a:t>What’s a SNP genotype worth for production?</a:t>
            </a:r>
          </a:p>
        </p:txBody>
      </p:sp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3158728" y="2126298"/>
            <a:ext cx="2881313" cy="2758679"/>
            <a:chOff x="3527004" y="3005945"/>
            <a:chExt cx="3842750" cy="3679460"/>
          </a:xfrm>
        </p:grpSpPr>
        <p:pic>
          <p:nvPicPr>
            <p:cNvPr id="29389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6093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62063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0946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1614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0540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5425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0091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6542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1427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442207" y="1028700"/>
            <a:ext cx="1420416" cy="3395663"/>
            <a:chOff x="931867" y="1905000"/>
            <a:chExt cx="1894115" cy="4527550"/>
          </a:xfrm>
        </p:grpSpPr>
        <p:pic>
          <p:nvPicPr>
            <p:cNvPr id="293927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1905000"/>
              <a:ext cx="1436688" cy="452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28" name="Oval 100"/>
            <p:cNvSpPr>
              <a:spLocks noChangeArrowheads="1"/>
            </p:cNvSpPr>
            <p:nvPr/>
          </p:nvSpPr>
          <p:spPr bwMode="auto">
            <a:xfrm>
              <a:off x="931867" y="2101060"/>
              <a:ext cx="1894115" cy="51318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257175" indent="-257175" defTabSz="68580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Char char="l"/>
              </a:pPr>
              <a:endParaRPr lang="en-US" sz="1200"/>
            </a:p>
          </p:txBody>
        </p: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6167438" y="1991136"/>
            <a:ext cx="260373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b="1" dirty="0"/>
              <a:t>For protein yield (h</a:t>
            </a:r>
            <a:r>
              <a:rPr lang="en-US" sz="2400" b="1" baseline="30000" dirty="0"/>
              <a:t>2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00523C"/>
                </a:solidFill>
              </a:rPr>
              <a:t>0.30</a:t>
            </a:r>
            <a:r>
              <a:rPr lang="en-US" sz="2400" b="1" dirty="0"/>
              <a:t>), the SNP genotype provides information equivalent to an additional </a:t>
            </a:r>
            <a:r>
              <a:rPr lang="en-US" sz="2400" b="1" dirty="0">
                <a:solidFill>
                  <a:srgbClr val="00523C"/>
                </a:solidFill>
              </a:rPr>
              <a:t>34 </a:t>
            </a:r>
            <a:r>
              <a:rPr lang="en-US" sz="2400" b="1" dirty="0"/>
              <a:t>daughters</a:t>
            </a:r>
          </a:p>
        </p:txBody>
      </p:sp>
      <p:grpSp>
        <p:nvGrpSpPr>
          <p:cNvPr id="4" name="Group 112"/>
          <p:cNvGrpSpPr>
            <a:grpSpLocks/>
          </p:cNvGrpSpPr>
          <p:nvPr/>
        </p:nvGrpSpPr>
        <p:grpSpPr bwMode="auto">
          <a:xfrm>
            <a:off x="2878932" y="814546"/>
            <a:ext cx="4961335" cy="1254860"/>
            <a:chOff x="2313990" y="1981201"/>
            <a:chExt cx="6615404" cy="1673767"/>
          </a:xfrm>
        </p:grpSpPr>
        <p:pic>
          <p:nvPicPr>
            <p:cNvPr id="29393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63319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3200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6573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9946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199986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06951" y="2001416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8069" y="1984399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38" name="TextBox 102"/>
            <p:cNvSpPr txBox="1">
              <a:spLocks noChangeArrowheads="1"/>
            </p:cNvSpPr>
            <p:nvPr/>
          </p:nvSpPr>
          <p:spPr bwMode="auto">
            <a:xfrm>
              <a:off x="2313990" y="2546561"/>
              <a:ext cx="6615404" cy="1108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/>
              <a:r>
                <a:rPr lang="en-US" sz="2400" b="1" dirty="0"/>
                <a:t>Pedigree is equivalent to information on about </a:t>
              </a:r>
              <a:r>
                <a:rPr lang="en-US" sz="2400" b="1" dirty="0">
                  <a:solidFill>
                    <a:srgbClr val="00523C"/>
                  </a:solidFill>
                </a:rPr>
                <a:t>7</a:t>
              </a:r>
              <a:r>
                <a:rPr lang="en-US" sz="2400" b="1" dirty="0"/>
                <a:t> daughters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6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291404" y="1028699"/>
            <a:ext cx="1401117" cy="3513155"/>
            <a:chOff x="905069" y="1905000"/>
            <a:chExt cx="1894115" cy="4527550"/>
          </a:xfrm>
        </p:grpSpPr>
        <p:pic>
          <p:nvPicPr>
            <p:cNvPr id="295939" name="Picture 5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905000"/>
              <a:ext cx="1436688" cy="452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5940" name="Oval 100"/>
            <p:cNvSpPr>
              <a:spLocks noChangeArrowheads="1"/>
            </p:cNvSpPr>
            <p:nvPr/>
          </p:nvSpPr>
          <p:spPr bwMode="auto">
            <a:xfrm>
              <a:off x="905069" y="2107780"/>
              <a:ext cx="1894115" cy="51318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257175" indent="-257175" defTabSz="68580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Char char="l"/>
              </a:pPr>
              <a:endParaRPr lang="en-US" sz="1200"/>
            </a:p>
          </p:txBody>
        </p: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1868524" y="731044"/>
            <a:ext cx="69097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b="1" dirty="0"/>
              <a:t>For daughter pregnancy rate (h</a:t>
            </a:r>
            <a:r>
              <a:rPr lang="en-US" sz="2400" b="1" baseline="30000" dirty="0"/>
              <a:t>2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00523C"/>
                </a:solidFill>
              </a:rPr>
              <a:t>0.04</a:t>
            </a:r>
            <a:r>
              <a:rPr lang="en-US" sz="2400" b="1" dirty="0"/>
              <a:t>), SNP = </a:t>
            </a:r>
            <a:r>
              <a:rPr lang="en-US" sz="2400" b="1" dirty="0">
                <a:solidFill>
                  <a:srgbClr val="00523C"/>
                </a:solidFill>
              </a:rPr>
              <a:t>131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/>
              <a:t>daughters</a:t>
            </a:r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2562342" y="1572088"/>
            <a:ext cx="4918662" cy="3295709"/>
            <a:chOff x="1371600" y="1209852"/>
            <a:chExt cx="7662903" cy="5420713"/>
          </a:xfrm>
        </p:grpSpPr>
        <p:grpSp>
          <p:nvGrpSpPr>
            <p:cNvPr id="4" name="Group 370"/>
            <p:cNvGrpSpPr>
              <a:grpSpLocks/>
            </p:cNvGrpSpPr>
            <p:nvPr/>
          </p:nvGrpSpPr>
          <p:grpSpPr bwMode="auto">
            <a:xfrm>
              <a:off x="8458200" y="1219200"/>
              <a:ext cx="576303" cy="5411365"/>
              <a:chOff x="1905000" y="676452"/>
              <a:chExt cx="685800" cy="6181548"/>
            </a:xfrm>
          </p:grpSpPr>
          <p:pic>
            <p:nvPicPr>
              <p:cNvPr id="29594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371"/>
            <p:cNvGrpSpPr>
              <a:grpSpLocks/>
            </p:cNvGrpSpPr>
            <p:nvPr/>
          </p:nvGrpSpPr>
          <p:grpSpPr bwMode="auto">
            <a:xfrm>
              <a:off x="2011936" y="1218035"/>
              <a:ext cx="576303" cy="5411365"/>
              <a:chOff x="1905000" y="676452"/>
              <a:chExt cx="685800" cy="6181548"/>
            </a:xfrm>
          </p:grpSpPr>
          <p:pic>
            <p:nvPicPr>
              <p:cNvPr id="29595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27"/>
            <p:cNvGrpSpPr>
              <a:grpSpLocks/>
            </p:cNvGrpSpPr>
            <p:nvPr/>
          </p:nvGrpSpPr>
          <p:grpSpPr bwMode="auto">
            <a:xfrm>
              <a:off x="1371600" y="1676400"/>
              <a:ext cx="576303" cy="4952606"/>
              <a:chOff x="10363200" y="609600"/>
              <a:chExt cx="685800" cy="5657496"/>
            </a:xfrm>
          </p:grpSpPr>
          <p:pic>
            <p:nvPicPr>
              <p:cNvPr id="29597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6096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1648536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11336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26576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21336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37338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3191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42672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5294161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48006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580054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397"/>
            <p:cNvGrpSpPr>
              <a:grpSpLocks/>
            </p:cNvGrpSpPr>
            <p:nvPr/>
          </p:nvGrpSpPr>
          <p:grpSpPr bwMode="auto">
            <a:xfrm>
              <a:off x="7774961" y="1209852"/>
              <a:ext cx="576303" cy="5411365"/>
              <a:chOff x="1905000" y="676452"/>
              <a:chExt cx="685800" cy="6181548"/>
            </a:xfrm>
          </p:grpSpPr>
          <p:pic>
            <p:nvPicPr>
              <p:cNvPr id="29598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410"/>
            <p:cNvGrpSpPr>
              <a:grpSpLocks/>
            </p:cNvGrpSpPr>
            <p:nvPr/>
          </p:nvGrpSpPr>
          <p:grpSpPr bwMode="auto">
            <a:xfrm>
              <a:off x="7134625" y="1209852"/>
              <a:ext cx="576303" cy="5411365"/>
              <a:chOff x="1905000" y="676452"/>
              <a:chExt cx="685800" cy="6181548"/>
            </a:xfrm>
          </p:grpSpPr>
          <p:pic>
            <p:nvPicPr>
              <p:cNvPr id="29599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423"/>
            <p:cNvGrpSpPr>
              <a:grpSpLocks/>
            </p:cNvGrpSpPr>
            <p:nvPr/>
          </p:nvGrpSpPr>
          <p:grpSpPr bwMode="auto">
            <a:xfrm>
              <a:off x="2652272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0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436"/>
            <p:cNvGrpSpPr>
              <a:grpSpLocks/>
            </p:cNvGrpSpPr>
            <p:nvPr/>
          </p:nvGrpSpPr>
          <p:grpSpPr bwMode="auto">
            <a:xfrm>
              <a:off x="3292608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2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449"/>
            <p:cNvGrpSpPr>
              <a:grpSpLocks/>
            </p:cNvGrpSpPr>
            <p:nvPr/>
          </p:nvGrpSpPr>
          <p:grpSpPr bwMode="auto">
            <a:xfrm>
              <a:off x="3932945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3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462"/>
            <p:cNvGrpSpPr>
              <a:grpSpLocks/>
            </p:cNvGrpSpPr>
            <p:nvPr/>
          </p:nvGrpSpPr>
          <p:grpSpPr bwMode="auto">
            <a:xfrm>
              <a:off x="4573281" y="1209852"/>
              <a:ext cx="576303" cy="5411365"/>
              <a:chOff x="1905000" y="676452"/>
              <a:chExt cx="685800" cy="6181548"/>
            </a:xfrm>
          </p:grpSpPr>
          <p:pic>
            <p:nvPicPr>
              <p:cNvPr id="29604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475"/>
            <p:cNvGrpSpPr>
              <a:grpSpLocks/>
            </p:cNvGrpSpPr>
            <p:nvPr/>
          </p:nvGrpSpPr>
          <p:grpSpPr bwMode="auto">
            <a:xfrm>
              <a:off x="5213617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6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488"/>
            <p:cNvGrpSpPr>
              <a:grpSpLocks/>
            </p:cNvGrpSpPr>
            <p:nvPr/>
          </p:nvGrpSpPr>
          <p:grpSpPr bwMode="auto">
            <a:xfrm>
              <a:off x="5853953" y="1209852"/>
              <a:ext cx="576303" cy="5411365"/>
              <a:chOff x="1905000" y="676452"/>
              <a:chExt cx="685800" cy="6181548"/>
            </a:xfrm>
          </p:grpSpPr>
          <p:pic>
            <p:nvPicPr>
              <p:cNvPr id="29607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Group 501"/>
            <p:cNvGrpSpPr>
              <a:grpSpLocks/>
            </p:cNvGrpSpPr>
            <p:nvPr/>
          </p:nvGrpSpPr>
          <p:grpSpPr bwMode="auto">
            <a:xfrm>
              <a:off x="6494289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8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D5A449E3-236D-014F-A993-361C2A04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SNP genotype worth for fertility?</a:t>
            </a:r>
          </a:p>
        </p:txBody>
      </p:sp>
    </p:spTree>
    <p:extLst>
      <p:ext uri="{BB962C8B-B14F-4D97-AF65-F5344CB8AC3E}">
        <p14:creationId xmlns:p14="http://schemas.microsoft.com/office/powerpoint/2010/main" val="37907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US dairy population and milk yield</a:t>
            </a:r>
          </a:p>
        </p:txBody>
      </p:sp>
      <p:graphicFrame>
        <p:nvGraphicFramePr>
          <p:cNvPr id="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697131"/>
              </p:ext>
            </p:extLst>
          </p:nvPr>
        </p:nvGraphicFramePr>
        <p:xfrm>
          <a:off x="160773" y="713433"/>
          <a:ext cx="8832501" cy="422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1365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Largest genomic databases</a:t>
            </a:r>
            <a:endParaRPr lang="en-US" sz="15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49727695"/>
              </p:ext>
            </p:extLst>
          </p:nvPr>
        </p:nvGraphicFramePr>
        <p:xfrm>
          <a:off x="455614" y="841298"/>
          <a:ext cx="8226425" cy="3243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5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4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5036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Ancestry.com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23and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Me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CDC</a:t>
                      </a:r>
                      <a:r>
                        <a:rPr lang="en-US" sz="2000" b="1" spc="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B/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USDA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4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5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&gt;2.5 million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Species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Countries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Genotyping cost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$99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$69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$3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7–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135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Delivery (weeks)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6–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6–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1–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DNA generations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EBV reliability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High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71943" y="4196164"/>
            <a:ext cx="6306927" cy="6303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  <a:spcAft>
                <a:spcPts val="450"/>
              </a:spcAft>
              <a:tabLst>
                <a:tab pos="946547" algn="l"/>
              </a:tabLst>
            </a:pPr>
            <a:r>
              <a:rPr lang="en-US" sz="1100" b="1" dirty="0">
                <a:latin typeface="Calibri" pitchFamily="34" charset="0"/>
              </a:rPr>
              <a:t>Reference:	</a:t>
            </a:r>
            <a:r>
              <a:rPr lang="en-US" sz="1100" b="1" dirty="0">
                <a:latin typeface="Calibri" pitchFamily="34" charset="0"/>
                <a:hlinkClick r:id="rId3"/>
              </a:rPr>
              <a:t>http://genomemag.com/davies-23andme/#.VdY722zosY1</a:t>
            </a:r>
            <a:endParaRPr lang="en-US" sz="1100" b="1" dirty="0">
              <a:latin typeface="Calibri" pitchFamily="34" charset="0"/>
            </a:endParaRPr>
          </a:p>
          <a:p>
            <a:pPr>
              <a:lnSpc>
                <a:spcPts val="1500"/>
              </a:lnSpc>
              <a:tabLst>
                <a:tab pos="946547" algn="l"/>
              </a:tabLst>
            </a:pPr>
            <a:r>
              <a:rPr lang="en-US" sz="1100" b="1" dirty="0">
                <a:latin typeface="Calibri" pitchFamily="34" charset="0"/>
              </a:rPr>
              <a:t>Web sites:	</a:t>
            </a:r>
            <a:r>
              <a:rPr lang="en-US" sz="1100" b="1" dirty="0">
                <a:latin typeface="Calibri" pitchFamily="34" charset="0"/>
                <a:hlinkClick r:id="rId4"/>
              </a:rPr>
              <a:t>https://www.23andme.com/</a:t>
            </a:r>
            <a:r>
              <a:rPr lang="en-US" sz="1100" b="1" dirty="0">
                <a:latin typeface="Calibri" pitchFamily="34" charset="0"/>
              </a:rPr>
              <a:t>;	</a:t>
            </a:r>
            <a:r>
              <a:rPr lang="en-US" sz="1100" b="1" u="sng" dirty="0">
                <a:latin typeface="Calibri" pitchFamily="34" charset="0"/>
                <a:hlinkClick r:id="rId5"/>
              </a:rPr>
              <a:t>http://dna.ancestry.com/</a:t>
            </a:r>
            <a:r>
              <a:rPr lang="en-US" sz="1100" b="1" dirty="0">
                <a:latin typeface="Calibri" pitchFamily="34" charset="0"/>
              </a:rPr>
              <a:t>; </a:t>
            </a:r>
            <a:r>
              <a:rPr lang="en-US" sz="1100" b="1" dirty="0">
                <a:latin typeface="Calibri" pitchFamily="34" charset="0"/>
                <a:hlinkClick r:id="rId6"/>
              </a:rPr>
              <a:t>https://www.cdcb.us/</a:t>
            </a:r>
            <a:r>
              <a:rPr lang="en-US" sz="1100" b="1" dirty="0">
                <a:latin typeface="Calibri" pitchFamily="34" charset="0"/>
              </a:rPr>
              <a:t>; 	</a:t>
            </a:r>
            <a:r>
              <a:rPr lang="en-US" sz="1100" b="1" dirty="0">
                <a:latin typeface="Calibri" pitchFamily="34" charset="0"/>
                <a:hlinkClick r:id="rId7"/>
              </a:rPr>
              <a:t>http://aipl.arsusda.gov/Main/site_main.htm</a:t>
            </a:r>
            <a:endParaRPr lang="en-US" sz="1100" b="1" dirty="0">
              <a:latin typeface="Calibri" pitchFamily="34" charset="0"/>
            </a:endParaRPr>
          </a:p>
        </p:txBody>
      </p:sp>
      <p:pic>
        <p:nvPicPr>
          <p:cNvPr id="15" name="Picture 14" descr="Ladys-Manor PL Shakira_heif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8550" y="0"/>
            <a:ext cx="1248154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06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806E-FB89-524D-8AF6-B5858738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selection works!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E93918-1458-FE4F-A043-B1A71E1E7D0F}"/>
              </a:ext>
            </a:extLst>
          </p:cNvPr>
          <p:cNvGrpSpPr/>
          <p:nvPr/>
        </p:nvGrpSpPr>
        <p:grpSpPr>
          <a:xfrm>
            <a:off x="365760" y="1210806"/>
            <a:ext cx="8326690" cy="3053079"/>
            <a:chOff x="365760" y="763546"/>
            <a:chExt cx="8326690" cy="30530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BFE5A3-DD49-5A4B-ABCD-88884D925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" y="862937"/>
              <a:ext cx="4349821" cy="28443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C76932-FB92-2347-8229-99F7B8328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679" t="32383" b="33140"/>
            <a:stretch/>
          </p:blipFill>
          <p:spPr>
            <a:xfrm>
              <a:off x="4960771" y="763546"/>
              <a:ext cx="3731679" cy="305307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B5E8FA-2E77-AA4B-BE7A-B1D82CC32D98}"/>
              </a:ext>
            </a:extLst>
          </p:cNvPr>
          <p:cNvSpPr txBox="1"/>
          <p:nvPr/>
        </p:nvSpPr>
        <p:spPr>
          <a:xfrm>
            <a:off x="5814391" y="4621695"/>
            <a:ext cx="278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Source:</a:t>
            </a:r>
            <a:r>
              <a:rPr lang="en-US" sz="1600" i="1" dirty="0"/>
              <a:t> García-Ruiz et al., 2016</a:t>
            </a:r>
          </a:p>
        </p:txBody>
      </p:sp>
    </p:spTree>
    <p:extLst>
      <p:ext uri="{BB962C8B-B14F-4D97-AF65-F5344CB8AC3E}">
        <p14:creationId xmlns:p14="http://schemas.microsoft.com/office/powerpoint/2010/main" val="2779073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E1F7FB6-6773-9141-BDD5-AEC1E0E1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r="37912" b="5736"/>
          <a:stretch/>
        </p:blipFill>
        <p:spPr>
          <a:xfrm>
            <a:off x="1432308" y="1328462"/>
            <a:ext cx="3895632" cy="327509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113096" y="2572942"/>
            <a:ext cx="2547797" cy="889001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breeding index?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2369" y="734163"/>
            <a:ext cx="8139165" cy="3600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>
                <a:solidFill>
                  <a:srgbClr val="BA0000"/>
                </a:solidFill>
              </a:rPr>
              <a:t>single number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based on information about many traits used for making selection decisions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59577" y="4692566"/>
            <a:ext cx="66104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rgbClr val="00503E"/>
                </a:solidFill>
              </a:rPr>
              <a:t>Source: </a:t>
            </a:r>
            <a:r>
              <a:rPr lang="en-US" sz="1100" b="1" dirty="0" err="1">
                <a:solidFill>
                  <a:srgbClr val="244270"/>
                </a:solidFill>
              </a:rPr>
              <a:t>Genex</a:t>
            </a:r>
            <a:r>
              <a:rPr lang="en-US" sz="1100" b="1" dirty="0">
                <a:solidFill>
                  <a:srgbClr val="244270"/>
                </a:solidFill>
              </a:rPr>
              <a:t> (http://</a:t>
            </a:r>
            <a:r>
              <a:rPr lang="en-US" sz="1100" b="1" dirty="0" err="1">
                <a:solidFill>
                  <a:srgbClr val="244270"/>
                </a:solidFill>
              </a:rPr>
              <a:t>genex.crinet.com</a:t>
            </a:r>
            <a:r>
              <a:rPr lang="en-US" sz="1100" b="1" dirty="0">
                <a:solidFill>
                  <a:srgbClr val="244270"/>
                </a:solidFill>
              </a:rPr>
              <a:t>/dairy/</a:t>
            </a:r>
            <a:r>
              <a:rPr lang="en-US" sz="1100" b="1" dirty="0" err="1">
                <a:solidFill>
                  <a:srgbClr val="244270"/>
                </a:solidFill>
              </a:rPr>
              <a:t>index.php?action</a:t>
            </a:r>
            <a:r>
              <a:rPr lang="en-US" sz="1100" b="1" dirty="0">
                <a:solidFill>
                  <a:srgbClr val="244270"/>
                </a:solidFill>
              </a:rPr>
              <a:t>=</a:t>
            </a:r>
            <a:r>
              <a:rPr lang="en-US" sz="1100" b="1" dirty="0" err="1">
                <a:solidFill>
                  <a:srgbClr val="244270"/>
                </a:solidFill>
              </a:rPr>
              <a:t>DETAIL&amp;code</a:t>
            </a:r>
            <a:r>
              <a:rPr lang="en-US" sz="1100" b="1" dirty="0">
                <a:solidFill>
                  <a:srgbClr val="244270"/>
                </a:solidFill>
              </a:rPr>
              <a:t>=1JE00946&amp;lang=&amp;Breed=JE)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26879" y="3189204"/>
            <a:ext cx="1064290" cy="162192"/>
          </a:xfrm>
          <a:prstGeom prst="rect">
            <a:avLst/>
          </a:prstGeom>
          <a:noFill/>
          <a:ln w="34925">
            <a:solidFill>
              <a:srgbClr val="005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/>
          <p:cNvCxnSpPr>
            <a:cxnSpLocks/>
            <a:stCxn id="15" idx="3"/>
            <a:endCxn id="14" idx="1"/>
          </p:cNvCxnSpPr>
          <p:nvPr/>
        </p:nvCxnSpPr>
        <p:spPr>
          <a:xfrm flipV="1">
            <a:off x="3291169" y="2972860"/>
            <a:ext cx="2083160" cy="297440"/>
          </a:xfrm>
          <a:prstGeom prst="line">
            <a:avLst/>
          </a:prstGeom>
          <a:ln w="34925">
            <a:solidFill>
              <a:srgbClr val="005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461271" y="3181774"/>
            <a:ext cx="663365" cy="102870"/>
          </a:xfrm>
          <a:prstGeom prst="rect">
            <a:avLst/>
          </a:prstGeom>
          <a:noFill/>
          <a:ln w="34925">
            <a:solidFill>
              <a:srgbClr val="244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cxnSpLocks/>
            <a:stCxn id="18" idx="0"/>
          </p:cNvCxnSpPr>
          <p:nvPr/>
        </p:nvCxnSpPr>
        <p:spPr>
          <a:xfrm flipV="1">
            <a:off x="1792953" y="1922064"/>
            <a:ext cx="3588579" cy="1259710"/>
          </a:xfrm>
          <a:prstGeom prst="line">
            <a:avLst/>
          </a:prstGeom>
          <a:ln w="34925">
            <a:solidFill>
              <a:srgbClr val="244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4329" y="1592995"/>
            <a:ext cx="3128809" cy="27597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endParaRPr lang="en-US" b="1" dirty="0">
              <a:solidFill>
                <a:srgbClr val="244270"/>
              </a:solidFill>
            </a:endParaRPr>
          </a:p>
          <a:p>
            <a:pPr>
              <a:lnSpc>
                <a:spcPts val="1650"/>
              </a:lnSpc>
            </a:pPr>
            <a:r>
              <a:rPr lang="en-US" b="1" dirty="0">
                <a:solidFill>
                  <a:srgbClr val="244270"/>
                </a:solidFill>
              </a:rPr>
              <a:t>ICC$ = Ideal commercial</a:t>
            </a:r>
          </a:p>
          <a:p>
            <a:pPr>
              <a:lnSpc>
                <a:spcPts val="1650"/>
              </a:lnSpc>
            </a:pPr>
            <a:r>
              <a:rPr lang="en-US" b="1" dirty="0">
                <a:solidFill>
                  <a:srgbClr val="244270"/>
                </a:solidFill>
              </a:rPr>
              <a:t>            cow index</a:t>
            </a:r>
          </a:p>
          <a:p>
            <a:pPr>
              <a:lnSpc>
                <a:spcPts val="2025"/>
              </a:lnSpc>
            </a:pPr>
            <a:endParaRPr lang="en-US" b="1" dirty="0"/>
          </a:p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00523C"/>
                </a:solidFill>
              </a:rPr>
              <a:t>LNM$ = Lifetime net merit</a:t>
            </a:r>
          </a:p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00523C"/>
                </a:solidFill>
              </a:rPr>
              <a:t>FM$ = Fluid merit</a:t>
            </a:r>
          </a:p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00523C"/>
                </a:solidFill>
              </a:rPr>
              <a:t>CM$ = Cheese merit</a:t>
            </a:r>
          </a:p>
          <a:p>
            <a:pPr>
              <a:lnSpc>
                <a:spcPts val="2250"/>
              </a:lnSpc>
            </a:pPr>
            <a:endParaRPr lang="en-US" b="1" dirty="0">
              <a:solidFill>
                <a:srgbClr val="00523C"/>
              </a:solidFill>
            </a:endParaRPr>
          </a:p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BA0000"/>
                </a:solidFill>
              </a:rPr>
              <a:t>JPI = Breed-specific index</a:t>
            </a:r>
          </a:p>
          <a:p>
            <a:pPr>
              <a:lnSpc>
                <a:spcPts val="2250"/>
              </a:lnSpc>
            </a:pPr>
            <a:endParaRPr lang="en-US" b="1" dirty="0">
              <a:solidFill>
                <a:srgbClr val="00523C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0EF629-2637-5641-84A7-E3235EC78A44}"/>
              </a:ext>
            </a:extLst>
          </p:cNvPr>
          <p:cNvSpPr/>
          <p:nvPr/>
        </p:nvSpPr>
        <p:spPr>
          <a:xfrm>
            <a:off x="2541839" y="3889026"/>
            <a:ext cx="443408" cy="102870"/>
          </a:xfrm>
          <a:prstGeom prst="rect">
            <a:avLst/>
          </a:prstGeom>
          <a:noFill/>
          <a:ln w="34925">
            <a:solidFill>
              <a:srgbClr val="B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141208-1BCD-3741-8B54-ED4D31AE4312}"/>
              </a:ext>
            </a:extLst>
          </p:cNvPr>
          <p:cNvCxnSpPr>
            <a:cxnSpLocks/>
          </p:cNvCxnSpPr>
          <p:nvPr/>
        </p:nvCxnSpPr>
        <p:spPr>
          <a:xfrm flipV="1">
            <a:off x="2999606" y="3791123"/>
            <a:ext cx="2374723" cy="149339"/>
          </a:xfrm>
          <a:prstGeom prst="line">
            <a:avLst/>
          </a:prstGeom>
          <a:ln w="3492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8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select for more than one trait?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5760" y="1054338"/>
            <a:ext cx="8412480" cy="3600450"/>
          </a:xfrm>
        </p:spPr>
        <p:txBody>
          <a:bodyPr/>
          <a:lstStyle/>
          <a:p>
            <a:pPr>
              <a:lnSpc>
                <a:spcPts val="2100"/>
              </a:lnSpc>
              <a:spcAft>
                <a:spcPts val="450"/>
              </a:spcAft>
            </a:pPr>
            <a:r>
              <a:rPr lang="en-US" dirty="0"/>
              <a:t>To make use of more information</a:t>
            </a:r>
          </a:p>
          <a:p>
            <a:pPr lvl="1">
              <a:lnSpc>
                <a:spcPts val="2100"/>
              </a:lnSpc>
              <a:spcAft>
                <a:spcPts val="1800"/>
              </a:spcAft>
            </a:pPr>
            <a:r>
              <a:rPr lang="en-US" dirty="0">
                <a:solidFill>
                  <a:srgbClr val="00523C"/>
                </a:solidFill>
              </a:rPr>
              <a:t>Correlations among traits are rarely 0</a:t>
            </a:r>
          </a:p>
          <a:p>
            <a:pPr>
              <a:lnSpc>
                <a:spcPts val="2100"/>
              </a:lnSpc>
              <a:spcAft>
                <a:spcPts val="450"/>
              </a:spcAft>
            </a:pPr>
            <a:r>
              <a:rPr lang="en-US" dirty="0"/>
              <a:t>Several traits may have economic value</a:t>
            </a:r>
          </a:p>
          <a:p>
            <a:pPr lvl="1">
              <a:lnSpc>
                <a:spcPts val="2100"/>
              </a:lnSpc>
              <a:spcAft>
                <a:spcPts val="1800"/>
              </a:spcAft>
            </a:pPr>
            <a:r>
              <a:rPr lang="en-US" dirty="0">
                <a:solidFill>
                  <a:srgbClr val="00523C"/>
                </a:solidFill>
              </a:rPr>
              <a:t>Farmers may receive a quality premium</a:t>
            </a:r>
          </a:p>
          <a:p>
            <a:pPr>
              <a:lnSpc>
                <a:spcPts val="2100"/>
              </a:lnSpc>
              <a:spcAft>
                <a:spcPts val="450"/>
              </a:spcAft>
            </a:pPr>
            <a:r>
              <a:rPr lang="en-US" dirty="0"/>
              <a:t>Some traits need to be improved and others maintained</a:t>
            </a:r>
          </a:p>
          <a:p>
            <a:pPr lvl="1">
              <a:lnSpc>
                <a:spcPts val="2100"/>
              </a:lnSpc>
              <a:spcAft>
                <a:spcPts val="1800"/>
              </a:spcAft>
            </a:pPr>
            <a:r>
              <a:rPr lang="en-US" dirty="0">
                <a:solidFill>
                  <a:srgbClr val="00523C"/>
                </a:solidFill>
              </a:rPr>
              <a:t>Selection for only yield would reduce fertility</a:t>
            </a:r>
          </a:p>
          <a:p>
            <a:pPr>
              <a:lnSpc>
                <a:spcPts val="2100"/>
              </a:lnSpc>
            </a:pPr>
            <a:r>
              <a:rPr lang="en-US" dirty="0"/>
              <a:t>Balanced selection improves traits according to their economic values</a:t>
            </a:r>
          </a:p>
        </p:txBody>
      </p:sp>
    </p:spTree>
    <p:extLst>
      <p:ext uri="{BB962C8B-B14F-4D97-AF65-F5344CB8AC3E}">
        <p14:creationId xmlns:p14="http://schemas.microsoft.com/office/powerpoint/2010/main" val="58389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 changes over time</a:t>
            </a:r>
          </a:p>
        </p:txBody>
      </p:sp>
      <p:graphicFrame>
        <p:nvGraphicFramePr>
          <p:cNvPr id="3" name="Group 1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933906"/>
              </p:ext>
            </p:extLst>
          </p:nvPr>
        </p:nvGraphicFramePr>
        <p:xfrm>
          <a:off x="271305" y="713432"/>
          <a:ext cx="8506939" cy="4180122"/>
        </p:xfrm>
        <a:graphic>
          <a:graphicData uri="http://schemas.openxmlformats.org/drawingml/2006/table">
            <a:tbl>
              <a:tblPr/>
              <a:tblGrid>
                <a:gridCol w="828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613871466"/>
                    </a:ext>
                  </a:extLst>
                </a:gridCol>
              </a:tblGrid>
              <a:tr h="2440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Trait</a:t>
                      </a:r>
                    </a:p>
                  </a:txBody>
                  <a:tcPr marL="0" marR="0" marT="0" marB="3429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Relative emphasis on traits (%)</a:t>
                      </a:r>
                    </a:p>
                  </a:txBody>
                  <a:tcPr marL="0" marR="0" marT="0" marB="3429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Humnst777 BT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56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523C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56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3429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PD$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1971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MFP$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1976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CY$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1984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1994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2000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2003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2006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2010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2014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2017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  <a:b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</a:b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2018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Milk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Fat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48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24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Protein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53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18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PL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SCS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–10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UC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8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FLC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BWC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DPR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SCE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DCE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CA$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HCR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CCR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LIV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HTH$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3787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39832F8-40E3-BD49-91F6-1B6586276B85}"/>
              </a:ext>
            </a:extLst>
          </p:cNvPr>
          <p:cNvSpPr/>
          <p:nvPr/>
        </p:nvSpPr>
        <p:spPr>
          <a:xfrm rot="5400000">
            <a:off x="6940327" y="3491617"/>
            <a:ext cx="39066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00563F"/>
                </a:solidFill>
              </a:rPr>
              <a:t>Source: </a:t>
            </a:r>
            <a:r>
              <a:rPr lang="en-US" sz="900" b="1" dirty="0">
                <a:solidFill>
                  <a:srgbClr val="244270"/>
                </a:solidFill>
              </a:rPr>
              <a:t>https://</a:t>
            </a:r>
            <a:r>
              <a:rPr lang="en-US" sz="900" b="1" dirty="0" err="1">
                <a:solidFill>
                  <a:srgbClr val="244270"/>
                </a:solidFill>
              </a:rPr>
              <a:t>aipl.arsusda.gov</a:t>
            </a:r>
            <a:r>
              <a:rPr lang="en-US" sz="900" b="1" dirty="0">
                <a:solidFill>
                  <a:srgbClr val="244270"/>
                </a:solidFill>
              </a:rPr>
              <a:t>/reference/nmcalc-2018.htm</a:t>
            </a:r>
          </a:p>
        </p:txBody>
      </p:sp>
    </p:spTree>
    <p:extLst>
      <p:ext uri="{BB962C8B-B14F-4D97-AF65-F5344CB8AC3E}">
        <p14:creationId xmlns:p14="http://schemas.microsoft.com/office/powerpoint/2010/main" val="2497405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A992D-1C78-9D44-A42F-98FE426A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put the best DNA together in one animal?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303BFE-65E7-5D45-B51C-617C16733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857928"/>
              </p:ext>
            </p:extLst>
          </p:nvPr>
        </p:nvGraphicFramePr>
        <p:xfrm>
          <a:off x="130629" y="643097"/>
          <a:ext cx="8802356" cy="4309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B86ADC2-05E0-BB4D-B643-6A66219B3F4B}"/>
              </a:ext>
            </a:extLst>
          </p:cNvPr>
          <p:cNvSpPr/>
          <p:nvPr/>
        </p:nvSpPr>
        <p:spPr>
          <a:xfrm>
            <a:off x="6202018" y="4732322"/>
            <a:ext cx="24128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>
                <a:solidFill>
                  <a:srgbClr val="00503E"/>
                </a:solidFill>
              </a:rPr>
              <a:t>After Cole and </a:t>
            </a:r>
            <a:r>
              <a:rPr lang="en-US" sz="1100" b="1" i="1" dirty="0" err="1">
                <a:solidFill>
                  <a:srgbClr val="00503E"/>
                </a:solidFill>
              </a:rPr>
              <a:t>VanRaden</a:t>
            </a:r>
            <a:r>
              <a:rPr lang="en-US" sz="1100" b="1" i="1" dirty="0">
                <a:solidFill>
                  <a:srgbClr val="00503E"/>
                </a:solidFill>
              </a:rPr>
              <a:t> (2011)</a:t>
            </a:r>
            <a:r>
              <a:rPr lang="en-US" sz="1100" b="1" dirty="0">
                <a:solidFill>
                  <a:srgbClr val="24427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EF1ED-2543-5242-BE89-2C7A8668BB9D}"/>
              </a:ext>
            </a:extLst>
          </p:cNvPr>
          <p:cNvSpPr txBox="1"/>
          <p:nvPr/>
        </p:nvSpPr>
        <p:spPr>
          <a:xfrm>
            <a:off x="6231836" y="874645"/>
            <a:ext cx="2654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B00000"/>
                </a:solidFill>
              </a:rPr>
              <a:t>EBV(NM$) = $7,304</a:t>
            </a:r>
          </a:p>
        </p:txBody>
      </p:sp>
    </p:spTree>
    <p:extLst>
      <p:ext uri="{BB962C8B-B14F-4D97-AF65-F5344CB8AC3E}">
        <p14:creationId xmlns:p14="http://schemas.microsoft.com/office/powerpoint/2010/main" val="51222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Mendelian recessives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987" y="845068"/>
            <a:ext cx="8412480" cy="3657600"/>
          </a:xfrm>
        </p:spPr>
        <p:txBody>
          <a:bodyPr/>
          <a:lstStyle/>
          <a:p>
            <a:r>
              <a:rPr lang="en-US" dirty="0"/>
              <a:t>Classical model of inheritance</a:t>
            </a:r>
          </a:p>
          <a:p>
            <a:r>
              <a:rPr lang="en-US" dirty="0"/>
              <a:t>One locus, typically with two alleles</a:t>
            </a:r>
          </a:p>
          <a:p>
            <a:r>
              <a:rPr lang="en-US" dirty="0"/>
              <a:t>Often exhibit complete dominance</a:t>
            </a:r>
          </a:p>
          <a:p>
            <a:r>
              <a:rPr lang="en-US" dirty="0"/>
              <a:t>e.g., Mendel’s experiments</a:t>
            </a:r>
          </a:p>
        </p:txBody>
      </p:sp>
      <p:pic>
        <p:nvPicPr>
          <p:cNvPr id="2050" name="Picture 2" descr="https://upload.wikimedia.org/wikipedia/commons/thumb/1/17/Punnett_square_mendel_flowers.svg/250px-Punnett_square_mendel_flower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96" y="1014719"/>
            <a:ext cx="3784444" cy="378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757739" y="2600860"/>
            <a:ext cx="37440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523C"/>
                </a:solidFill>
              </a:rPr>
              <a:t>Source:</a:t>
            </a:r>
            <a:r>
              <a:rPr lang="en-US" sz="1000" dirty="0">
                <a:solidFill>
                  <a:srgbClr val="00523C"/>
                </a:solidFill>
              </a:rPr>
              <a:t> https://</a:t>
            </a:r>
            <a:r>
              <a:rPr lang="en-US" sz="1000" dirty="0" err="1">
                <a:solidFill>
                  <a:srgbClr val="00523C"/>
                </a:solidFill>
              </a:rPr>
              <a:t>commons.wikimedia.org</a:t>
            </a:r>
            <a:r>
              <a:rPr lang="en-US" sz="1000" dirty="0">
                <a:solidFill>
                  <a:srgbClr val="00523C"/>
                </a:solidFill>
              </a:rPr>
              <a:t>/wiki/</a:t>
            </a:r>
            <a:r>
              <a:rPr lang="en-US" sz="1000" dirty="0" err="1">
                <a:solidFill>
                  <a:srgbClr val="00523C"/>
                </a:solidFill>
              </a:rPr>
              <a:t>File:Punnett_square_mendel_flowers.svg</a:t>
            </a:r>
            <a:r>
              <a:rPr lang="en-US" sz="1000" dirty="0">
                <a:solidFill>
                  <a:srgbClr val="00523C"/>
                </a:solidFill>
              </a:rPr>
              <a:t>.</a:t>
            </a:r>
          </a:p>
        </p:txBody>
      </p:sp>
      <p:pic>
        <p:nvPicPr>
          <p:cNvPr id="8" name="Picture 7" descr="mongyc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1520" y="2673868"/>
            <a:ext cx="2960244" cy="20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4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cost of genetic 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7F"/>
                </a:solidFill>
              </a:rPr>
              <a:t>Cole et al. (2016)</a:t>
            </a:r>
            <a:r>
              <a:rPr lang="en-US" dirty="0">
                <a:solidFill>
                  <a:srgbClr val="D9D7AC"/>
                </a:solidFill>
              </a:rPr>
              <a:t> </a:t>
            </a:r>
            <a:r>
              <a:rPr lang="en-US" dirty="0"/>
              <a:t>estimated annual losses of at least </a:t>
            </a:r>
            <a:r>
              <a:rPr lang="en-US" dirty="0">
                <a:solidFill>
                  <a:srgbClr val="00523C"/>
                </a:solidFill>
              </a:rPr>
              <a:t>$10,743,308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due to known recessives.</a:t>
            </a:r>
          </a:p>
          <a:p>
            <a:r>
              <a:rPr lang="en-US" dirty="0"/>
              <a:t>Average losses were </a:t>
            </a:r>
            <a:r>
              <a:rPr lang="en-US" dirty="0">
                <a:solidFill>
                  <a:srgbClr val="00523C"/>
                </a:solidFill>
              </a:rPr>
              <a:t>$5.77</a:t>
            </a:r>
            <a:r>
              <a:rPr lang="en-US" dirty="0"/>
              <a:t>,</a:t>
            </a:r>
            <a:r>
              <a:rPr lang="en-US" dirty="0">
                <a:solidFill>
                  <a:srgbClr val="00523C"/>
                </a:solidFill>
              </a:rPr>
              <a:t> $3.65</a:t>
            </a:r>
            <a:r>
              <a:rPr lang="en-US" dirty="0"/>
              <a:t>, </a:t>
            </a:r>
            <a:r>
              <a:rPr lang="en-US" dirty="0">
                <a:solidFill>
                  <a:srgbClr val="00523C"/>
                </a:solidFill>
              </a:rPr>
              <a:t>$0.94</a:t>
            </a:r>
            <a:r>
              <a:rPr lang="en-US" dirty="0"/>
              <a:t>, and </a:t>
            </a:r>
            <a:r>
              <a:rPr lang="en-US" dirty="0">
                <a:solidFill>
                  <a:srgbClr val="00523C"/>
                </a:solidFill>
              </a:rPr>
              <a:t>$2.96 </a:t>
            </a:r>
            <a:r>
              <a:rPr lang="en-US" dirty="0"/>
              <a:t>in Ayrshire, Brown Swiss, Holstein, and Jersey, respectively.</a:t>
            </a:r>
          </a:p>
          <a:p>
            <a:r>
              <a:rPr lang="en-US" dirty="0"/>
              <a:t>This is the economic impact of genetic load as it affects fertility and perinatal mortality.</a:t>
            </a:r>
          </a:p>
          <a:p>
            <a:r>
              <a:rPr lang="en-US" dirty="0"/>
              <a:t>Actual losses are likely to be higher.</a:t>
            </a:r>
          </a:p>
        </p:txBody>
      </p:sp>
    </p:spTree>
    <p:extLst>
      <p:ext uri="{BB962C8B-B14F-4D97-AF65-F5344CB8AC3E}">
        <p14:creationId xmlns:p14="http://schemas.microsoft.com/office/powerpoint/2010/main" val="293242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Recessives in U.S. Holsteins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0111" y="4261486"/>
            <a:ext cx="8262259" cy="720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US" sz="1400" b="1" dirty="0">
                <a:solidFill>
                  <a:srgbClr val="000000"/>
                </a:solidFill>
              </a:rPr>
              <a:t>*Causative mutation known</a:t>
            </a:r>
          </a:p>
          <a:p>
            <a:pPr marL="53975" indent="-64008">
              <a:lnSpc>
                <a:spcPts val="1400"/>
              </a:lnSpc>
            </a:pPr>
            <a:r>
              <a:rPr lang="en-US" sz="1400" b="1" baseline="30000" dirty="0">
                <a:solidFill>
                  <a:srgbClr val="000000"/>
                </a:solidFill>
              </a:rPr>
              <a:t>1</a:t>
            </a:r>
            <a:r>
              <a:rPr lang="en-US" sz="1400" b="1" dirty="0">
                <a:solidFill>
                  <a:srgbClr val="000000"/>
                </a:solidFill>
              </a:rPr>
              <a:t>Timing of embryonic loss/calf death for homozygous animals: B = calf death at/shortly after birth,</a:t>
            </a:r>
          </a:p>
          <a:p>
            <a:pPr marL="64008" indent="-73152">
              <a:lnSpc>
                <a:spcPts val="1400"/>
              </a:lnSpc>
            </a:pPr>
            <a:r>
              <a:rPr lang="en-US" sz="1400" b="1" dirty="0">
                <a:solidFill>
                  <a:srgbClr val="000000"/>
                </a:solidFill>
              </a:rPr>
              <a:t>	E = embryonic loss/abortion, W = calf death weeks/months after birth</a:t>
            </a:r>
          </a:p>
          <a:p>
            <a:pPr>
              <a:lnSpc>
                <a:spcPts val="1000"/>
              </a:lnSpc>
            </a:pPr>
            <a:r>
              <a:rPr lang="en-US" sz="1400" b="1" i="1" dirty="0">
                <a:solidFill>
                  <a:srgbClr val="00523C"/>
                </a:solidFill>
              </a:rPr>
              <a:t>						             Source:</a:t>
            </a:r>
            <a:r>
              <a:rPr lang="en-US" sz="1400" b="1" dirty="0">
                <a:solidFill>
                  <a:srgbClr val="000000"/>
                </a:solidFill>
              </a:rPr>
              <a:t> Cole et al. (2016)</a:t>
            </a: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/>
          </p:nvPr>
        </p:nvGraphicFramePr>
        <p:xfrm>
          <a:off x="375142" y="762180"/>
          <a:ext cx="8432797" cy="3436874"/>
        </p:xfrm>
        <a:graphic>
          <a:graphicData uri="http://schemas.openxmlformats.org/drawingml/2006/table">
            <a:tbl>
              <a:tblPr/>
              <a:tblGrid>
                <a:gridCol w="592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7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Haplo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type</a:t>
                      </a: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Functional/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Gene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 name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chromosome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(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Mbp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Haplotype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frequency (%)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Timing</a:t>
                      </a:r>
                      <a:r>
                        <a:rPr kumimoji="0" lang="en-US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HBR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Black/red coat color/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14.8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0.80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HCD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Cholesterol deficiency/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APOB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78.0*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2.50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HDR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Dominant red color/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3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9.5*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Brachyspina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FANCI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21.2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2.76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HH1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APAF1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5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63.2*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1.92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94.9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96.6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1.66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HH3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SMC2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95.4*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2.95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GART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1.3*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0.37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TFB1M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93.2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93.4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2.22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BLAD/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ITGB2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145.1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HHC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CVM/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SLC35A3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3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1825" algn="dec"/>
                        </a:tabLs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	43.4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1.37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DUMPS/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UMPS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69.8*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0.01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HHM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Mule foot/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LRP4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15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77.7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0.07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B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HHP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Polledness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03E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(dominant)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1.7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2.0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0.71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HHR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Red coat color/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7388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	14.8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5.42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086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91440"/>
            <a:ext cx="8645075" cy="479822"/>
          </a:xfrm>
        </p:spPr>
        <p:txBody>
          <a:bodyPr/>
          <a:lstStyle/>
          <a:p>
            <a:r>
              <a:rPr lang="en-US" dirty="0"/>
              <a:t>Is gene editing the solution to </a:t>
            </a:r>
            <a:r>
              <a:rPr lang="en-US"/>
              <a:t>the recessives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Much speculation about application of gene editing in livestock populations</a:t>
            </a:r>
          </a:p>
          <a:p>
            <a:pPr lvl="1"/>
            <a:r>
              <a:rPr lang="en-US" dirty="0"/>
              <a:t>Rapid introgression of desirable Mendelian traits, such as the Slick locus </a:t>
            </a:r>
            <a:r>
              <a:rPr lang="en-US" dirty="0">
                <a:solidFill>
                  <a:srgbClr val="00337F"/>
                </a:solidFill>
              </a:rPr>
              <a:t>(</a:t>
            </a:r>
            <a:r>
              <a:rPr lang="en-US" dirty="0" err="1">
                <a:solidFill>
                  <a:srgbClr val="00337F"/>
                </a:solidFill>
              </a:rPr>
              <a:t>Loi</a:t>
            </a:r>
            <a:r>
              <a:rPr lang="en-US" dirty="0">
                <a:solidFill>
                  <a:srgbClr val="00337F"/>
                </a:solidFill>
              </a:rPr>
              <a:t> et al., 2016)</a:t>
            </a:r>
          </a:p>
          <a:p>
            <a:pPr lvl="1"/>
            <a:r>
              <a:rPr lang="en-US" dirty="0"/>
              <a:t>Improvement of quantitative traits </a:t>
            </a:r>
            <a:r>
              <a:rPr lang="en-US" dirty="0">
                <a:solidFill>
                  <a:srgbClr val="00337F"/>
                </a:solidFill>
              </a:rPr>
              <a:t>(</a:t>
            </a:r>
            <a:r>
              <a:rPr lang="en-US" dirty="0" err="1">
                <a:solidFill>
                  <a:srgbClr val="00337F"/>
                </a:solidFill>
              </a:rPr>
              <a:t>Jenko</a:t>
            </a:r>
            <a:r>
              <a:rPr lang="en-US" dirty="0">
                <a:solidFill>
                  <a:srgbClr val="00337F"/>
                </a:solidFill>
              </a:rPr>
              <a:t> et al., 2015)</a:t>
            </a:r>
          </a:p>
          <a:p>
            <a:pPr lvl="1"/>
            <a:r>
              <a:rPr lang="en-US" dirty="0"/>
              <a:t>Development of animal models of complex human disease </a:t>
            </a:r>
            <a:r>
              <a:rPr lang="en-US" dirty="0">
                <a:solidFill>
                  <a:srgbClr val="00337F"/>
                </a:solidFill>
              </a:rPr>
              <a:t>(e.g., </a:t>
            </a:r>
            <a:r>
              <a:rPr lang="en-US" dirty="0" err="1">
                <a:solidFill>
                  <a:srgbClr val="00337F"/>
                </a:solidFill>
              </a:rPr>
              <a:t>Tu</a:t>
            </a:r>
            <a:r>
              <a:rPr lang="en-US" dirty="0">
                <a:solidFill>
                  <a:srgbClr val="00337F"/>
                </a:solidFill>
              </a:rPr>
              <a:t> et al., 2015)</a:t>
            </a:r>
          </a:p>
          <a:p>
            <a:r>
              <a:rPr lang="en-US" dirty="0"/>
              <a:t>What about editing carriers to rapidly eliminate harmful alleles from the population?</a:t>
            </a:r>
          </a:p>
        </p:txBody>
      </p:sp>
    </p:spTree>
    <p:extLst>
      <p:ext uri="{BB962C8B-B14F-4D97-AF65-F5344CB8AC3E}">
        <p14:creationId xmlns:p14="http://schemas.microsoft.com/office/powerpoint/2010/main" val="101252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Genetics, genomics, and dairy cattle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3122" indent="-213122">
              <a:lnSpc>
                <a:spcPts val="2400"/>
              </a:lnSpc>
              <a:spcAft>
                <a:spcPts val="1000"/>
              </a:spcAft>
            </a:pPr>
            <a:r>
              <a:rPr lang="en-US" dirty="0">
                <a:solidFill>
                  <a:srgbClr val="00337F"/>
                </a:solidFill>
              </a:rPr>
              <a:t>Bulls</a:t>
            </a:r>
            <a:r>
              <a:rPr lang="en-US" dirty="0"/>
              <a:t> do not express traits of interest, so selection must use data from female relatives</a:t>
            </a:r>
          </a:p>
          <a:p>
            <a:pPr marL="213122" indent="-213122">
              <a:lnSpc>
                <a:spcPts val="2400"/>
              </a:lnSpc>
              <a:spcAft>
                <a:spcPts val="1000"/>
              </a:spcAft>
            </a:pPr>
            <a:r>
              <a:rPr lang="en-US" dirty="0">
                <a:solidFill>
                  <a:srgbClr val="00337F"/>
                </a:solidFill>
              </a:rPr>
              <a:t>Cows</a:t>
            </a:r>
            <a:r>
              <a:rPr lang="en-US" dirty="0"/>
              <a:t> are worth about </a:t>
            </a:r>
            <a:r>
              <a:rPr lang="en-US" dirty="0">
                <a:solidFill>
                  <a:srgbClr val="00523C"/>
                </a:solidFill>
              </a:rPr>
              <a:t>$1,200 </a:t>
            </a:r>
            <a:r>
              <a:rPr lang="en-US" dirty="0"/>
              <a:t>each, so owners collect much data for management</a:t>
            </a:r>
          </a:p>
          <a:p>
            <a:pPr marL="472679" lvl="1">
              <a:lnSpc>
                <a:spcPts val="2400"/>
              </a:lnSpc>
              <a:spcAft>
                <a:spcPts val="1000"/>
              </a:spcAft>
            </a:pPr>
            <a:r>
              <a:rPr lang="en-US" dirty="0"/>
              <a:t>Phenotypes, pedigrees for half of US cows</a:t>
            </a:r>
          </a:p>
          <a:p>
            <a:pPr marL="213122" indent="-213122">
              <a:lnSpc>
                <a:spcPts val="2400"/>
              </a:lnSpc>
              <a:spcAft>
                <a:spcPts val="1000"/>
              </a:spcAft>
            </a:pPr>
            <a:r>
              <a:rPr lang="en-US" dirty="0"/>
              <a:t>Database and statistical methods developed and maintained by </a:t>
            </a:r>
            <a:r>
              <a:rPr lang="en-US" dirty="0">
                <a:solidFill>
                  <a:srgbClr val="00337F"/>
                </a:solidFill>
              </a:rPr>
              <a:t>USDA</a:t>
            </a:r>
            <a:r>
              <a:rPr lang="en-US" dirty="0"/>
              <a:t> and the </a:t>
            </a:r>
            <a:r>
              <a:rPr lang="en-US" dirty="0">
                <a:solidFill>
                  <a:srgbClr val="00337F"/>
                </a:solidFill>
              </a:rPr>
              <a:t>Council on Dairy Cattle Breeding (CDCB)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since </a:t>
            </a:r>
            <a:r>
              <a:rPr lang="en-US" dirty="0">
                <a:solidFill>
                  <a:srgbClr val="00337F"/>
                </a:solidFill>
              </a:rPr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1482847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gene editing in livestock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1018" r="11852" b="11358"/>
          <a:stretch/>
        </p:blipFill>
        <p:spPr>
          <a:xfrm>
            <a:off x="112988" y="709648"/>
            <a:ext cx="4102100" cy="29944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0" r="4051"/>
          <a:stretch/>
        </p:blipFill>
        <p:spPr>
          <a:xfrm>
            <a:off x="1008991" y="1854099"/>
            <a:ext cx="5233361" cy="25761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314" name="Picture 2" descr="creen Shot 2016-05-10 at 4.15.23 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22" y="709648"/>
            <a:ext cx="2483654" cy="176339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D42AC1FD-D64D-804B-B926-447E1C74BA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10288" r="19275" b="29288"/>
          <a:stretch/>
        </p:blipFill>
        <p:spPr>
          <a:xfrm>
            <a:off x="4572000" y="2730492"/>
            <a:ext cx="3987365" cy="22129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6507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may not be fast enough!</a:t>
            </a:r>
          </a:p>
        </p:txBody>
      </p:sp>
      <p:pic>
        <p:nvPicPr>
          <p:cNvPr id="6" name="Picture 2" descr="ttps://static-content.springer.com/image/art%3A10.1186%2Fs12711-015-0174-9/MediaObjects/12711_2015_174_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2" y="695111"/>
            <a:ext cx="5642707" cy="42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00800" y="26004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523C"/>
                </a:solidFill>
              </a:rPr>
              <a:t>Source:</a:t>
            </a:r>
            <a:r>
              <a:rPr lang="en-US" b="1" dirty="0">
                <a:solidFill>
                  <a:srgbClr val="00523C"/>
                </a:solidFill>
              </a:rPr>
              <a:t> Cole (2015)</a:t>
            </a:r>
          </a:p>
        </p:txBody>
      </p:sp>
    </p:spTree>
    <p:extLst>
      <p:ext uri="{BB962C8B-B14F-4D97-AF65-F5344CB8AC3E}">
        <p14:creationId xmlns:p14="http://schemas.microsoft.com/office/powerpoint/2010/main" val="2334832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 longer a speculative use of the technology!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23557" r="2049"/>
          <a:stretch/>
        </p:blipFill>
        <p:spPr>
          <a:xfrm>
            <a:off x="488272" y="665823"/>
            <a:ext cx="8076718" cy="4025873"/>
          </a:xfrm>
        </p:spPr>
      </p:pic>
      <p:sp>
        <p:nvSpPr>
          <p:cNvPr id="5" name="TextBox 4"/>
          <p:cNvSpPr txBox="1"/>
          <p:nvPr/>
        </p:nvSpPr>
        <p:spPr>
          <a:xfrm>
            <a:off x="390616" y="4669653"/>
            <a:ext cx="222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Source:</a:t>
            </a:r>
            <a:r>
              <a:rPr lang="en-US" sz="1600" dirty="0"/>
              <a:t> Ma et al. (2017).</a:t>
            </a:r>
          </a:p>
        </p:txBody>
      </p:sp>
    </p:spTree>
    <p:extLst>
      <p:ext uri="{BB962C8B-B14F-4D97-AF65-F5344CB8AC3E}">
        <p14:creationId xmlns:p14="http://schemas.microsoft.com/office/powerpoint/2010/main" val="3986733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is faster with editing and few restrictions</a:t>
            </a:r>
          </a:p>
        </p:txBody>
      </p:sp>
      <p:pic>
        <p:nvPicPr>
          <p:cNvPr id="6" name="Shape 270" descr="No edits v. Gene editing with CRISPR, 10% bulls:01% cows.png"/>
          <p:cNvPicPr preferRelativeResize="0"/>
          <p:nvPr/>
        </p:nvPicPr>
        <p:blipFill rotWithShape="1">
          <a:blip r:embed="rId3">
            <a:alphaModFix/>
          </a:blip>
          <a:srcRect t="8003"/>
          <a:stretch/>
        </p:blipFill>
        <p:spPr>
          <a:xfrm>
            <a:off x="336061" y="705621"/>
            <a:ext cx="8543778" cy="4085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56269-7067-8546-9C0A-3849D94CCD59}"/>
              </a:ext>
            </a:extLst>
          </p:cNvPr>
          <p:cNvSpPr txBox="1"/>
          <p:nvPr/>
        </p:nvSpPr>
        <p:spPr>
          <a:xfrm>
            <a:off x="6056773" y="4693099"/>
            <a:ext cx="261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Source:</a:t>
            </a:r>
            <a:r>
              <a:rPr lang="en-US" sz="1600" dirty="0"/>
              <a:t> Mueller et al. (2018).</a:t>
            </a:r>
          </a:p>
        </p:txBody>
      </p:sp>
    </p:spTree>
    <p:extLst>
      <p:ext uri="{BB962C8B-B14F-4D97-AF65-F5344CB8AC3E}">
        <p14:creationId xmlns:p14="http://schemas.microsoft.com/office/powerpoint/2010/main" val="311035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199E-126C-4946-9E77-A9B3DCE0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many alleles can increase rate of genetic gain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E9C7A0-64BC-3B49-BFD7-F12073AE4205}"/>
              </a:ext>
            </a:extLst>
          </p:cNvPr>
          <p:cNvGrpSpPr/>
          <p:nvPr/>
        </p:nvGrpSpPr>
        <p:grpSpPr>
          <a:xfrm>
            <a:off x="487017" y="844823"/>
            <a:ext cx="8176803" cy="2401501"/>
            <a:chOff x="387627" y="1023729"/>
            <a:chExt cx="8176803" cy="24015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CAD620-BE61-274E-B221-050673E74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9" r="3473" b="64444"/>
            <a:stretch/>
          </p:blipFill>
          <p:spPr>
            <a:xfrm>
              <a:off x="387627" y="1023729"/>
              <a:ext cx="2464903" cy="24015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37A66D-6FC3-B94B-A9AA-EDDFEED76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5104" b="33012"/>
            <a:stretch/>
          </p:blipFill>
          <p:spPr>
            <a:xfrm>
              <a:off x="3027294" y="1266053"/>
              <a:ext cx="2638010" cy="21429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672C59-D180-5644-8C9E-381814233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898" b="1524"/>
            <a:stretch/>
          </p:blipFill>
          <p:spPr>
            <a:xfrm>
              <a:off x="5963478" y="1304958"/>
              <a:ext cx="2600952" cy="209261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02D3B8-B04E-934E-83CC-E69B5E09B73C}"/>
              </a:ext>
            </a:extLst>
          </p:cNvPr>
          <p:cNvSpPr txBox="1"/>
          <p:nvPr/>
        </p:nvSpPr>
        <p:spPr>
          <a:xfrm>
            <a:off x="5821406" y="4590139"/>
            <a:ext cx="261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Source:</a:t>
            </a:r>
            <a:r>
              <a:rPr lang="en-US" sz="1600" dirty="0"/>
              <a:t> </a:t>
            </a:r>
            <a:r>
              <a:rPr lang="en-US" sz="1600" dirty="0" err="1"/>
              <a:t>Gorjanc</a:t>
            </a:r>
            <a:r>
              <a:rPr lang="en-US" sz="1600" dirty="0"/>
              <a:t> et al. (2015).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CDCBA-93D9-074A-8CA2-06015B9EA17A}"/>
              </a:ext>
            </a:extLst>
          </p:cNvPr>
          <p:cNvSpPr txBox="1"/>
          <p:nvPr/>
        </p:nvSpPr>
        <p:spPr>
          <a:xfrm>
            <a:off x="526775" y="3677479"/>
            <a:ext cx="8227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7F"/>
                </a:solidFill>
              </a:rPr>
              <a:t>Rates of genetic gain  for quantitative traits are faster each generation when gene</a:t>
            </a:r>
            <a:br>
              <a:rPr lang="en-US" b="1" dirty="0">
                <a:solidFill>
                  <a:srgbClr val="00337F"/>
                </a:solidFill>
              </a:rPr>
            </a:br>
            <a:r>
              <a:rPr lang="en-US" b="1" dirty="0">
                <a:solidFill>
                  <a:srgbClr val="00337F"/>
                </a:solidFill>
              </a:rPr>
              <a:t>editing is used in concert with genomic selection than using genomic selection alone.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E5F780-C260-BB42-831E-FF685FBC7922}"/>
              </a:ext>
            </a:extLst>
          </p:cNvPr>
          <p:cNvSpPr txBox="1"/>
          <p:nvPr/>
        </p:nvSpPr>
        <p:spPr>
          <a:xfrm>
            <a:off x="807602" y="3218662"/>
            <a:ext cx="1857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a)</a:t>
            </a:r>
            <a:r>
              <a:rPr lang="en-US" sz="1600" dirty="0"/>
              <a:t> 125 alleles edited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A4570F-3355-4A45-B790-684BBA779014}"/>
              </a:ext>
            </a:extLst>
          </p:cNvPr>
          <p:cNvSpPr txBox="1"/>
          <p:nvPr/>
        </p:nvSpPr>
        <p:spPr>
          <a:xfrm>
            <a:off x="3476415" y="3218662"/>
            <a:ext cx="1867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b)</a:t>
            </a:r>
            <a:r>
              <a:rPr lang="en-US" sz="1600" dirty="0"/>
              <a:t> 250 alleles edited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3B49D-C358-DE4A-AD85-3B6F8D498FF0}"/>
              </a:ext>
            </a:extLst>
          </p:cNvPr>
          <p:cNvSpPr txBox="1"/>
          <p:nvPr/>
        </p:nvSpPr>
        <p:spPr>
          <a:xfrm>
            <a:off x="6441746" y="3218662"/>
            <a:ext cx="184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c)</a:t>
            </a:r>
            <a:r>
              <a:rPr lang="en-US" sz="1600" dirty="0"/>
              <a:t> 500 alleles edited</a:t>
            </a:r>
          </a:p>
        </p:txBody>
      </p:sp>
    </p:spTree>
    <p:extLst>
      <p:ext uri="{BB962C8B-B14F-4D97-AF65-F5344CB8AC3E}">
        <p14:creationId xmlns:p14="http://schemas.microsoft.com/office/powerpoint/2010/main" val="471306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E844-8078-3044-B95F-21C1ACEF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news from Europe…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C7005-E4BC-B344-B54F-11D2DB84F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7343" r="12077"/>
          <a:stretch/>
        </p:blipFill>
        <p:spPr>
          <a:xfrm>
            <a:off x="1500810" y="676373"/>
            <a:ext cx="6126652" cy="4029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B3523-8929-AA42-9005-6C7CC4DB0C03}"/>
              </a:ext>
            </a:extLst>
          </p:cNvPr>
          <p:cNvSpPr txBox="1"/>
          <p:nvPr/>
        </p:nvSpPr>
        <p:spPr>
          <a:xfrm>
            <a:off x="1878495" y="4686303"/>
            <a:ext cx="5330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Source:</a:t>
            </a:r>
            <a:r>
              <a:rPr lang="en-US" sz="1400" dirty="0"/>
              <a:t> https://</a:t>
            </a:r>
            <a:r>
              <a:rPr lang="en-US" sz="1400" dirty="0" err="1"/>
              <a:t>www.bbc.co.uk</a:t>
            </a:r>
            <a:r>
              <a:rPr lang="en-US" sz="1400" dirty="0"/>
              <a:t>/news/science-environment-44953100.</a:t>
            </a:r>
          </a:p>
        </p:txBody>
      </p:sp>
    </p:spTree>
    <p:extLst>
      <p:ext uri="{BB962C8B-B14F-4D97-AF65-F5344CB8AC3E}">
        <p14:creationId xmlns:p14="http://schemas.microsoft.com/office/powerpoint/2010/main" val="2689974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Traditional genetic selection based on pedigree and performance information has been very successful</a:t>
            </a:r>
          </a:p>
          <a:p>
            <a:r>
              <a:rPr lang="en-US" sz="2000" dirty="0"/>
              <a:t>Genomic selection programs including DNA genotype information have further increased rates of genetic gain</a:t>
            </a:r>
          </a:p>
          <a:p>
            <a:r>
              <a:rPr lang="en-US" sz="2000" dirty="0"/>
              <a:t>Gene editing has clear value for monogenic traits associated with animal welfare (polled), adaptation (slick), and health (PRRS, tuberculosis)</a:t>
            </a:r>
          </a:p>
          <a:p>
            <a:r>
              <a:rPr lang="en-US" sz="2000" dirty="0"/>
              <a:t>Consumer acceptance and regulatory barriers are more substantial than technological issues</a:t>
            </a:r>
          </a:p>
        </p:txBody>
      </p:sp>
    </p:spTree>
    <p:extLst>
      <p:ext uri="{BB962C8B-B14F-4D97-AF65-F5344CB8AC3E}">
        <p14:creationId xmlns:p14="http://schemas.microsoft.com/office/powerpoint/2010/main" val="993386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 and disclaimers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2000" dirty="0"/>
              <a:t>USDA-ARS project </a:t>
            </a:r>
            <a:r>
              <a:rPr lang="mr-IN" sz="2000" dirty="0"/>
              <a:t>ARS 8042-31000-002-00</a:t>
            </a:r>
            <a:r>
              <a:rPr lang="en-US" sz="2000" dirty="0"/>
              <a:t>, “Improving dairy animals by increasing accuracy of genomic prediction, evaluating new traits, and redefining selection goals”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Mention of trade names or commercial products in this presentation is solely for the purpose of providing specific information and does not imply recommendation or endorsement by USDA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Picture 6" descr="crossbred.jpg"/>
          <p:cNvPicPr>
            <a:picLocks noChangeAspect="1"/>
          </p:cNvPicPr>
          <p:nvPr/>
        </p:nvPicPr>
        <p:blipFill>
          <a:blip r:embed="rId2" cstate="print"/>
          <a:srcRect t="25690" b="6254"/>
          <a:stretch>
            <a:fillRect/>
          </a:stretch>
        </p:blipFill>
        <p:spPr>
          <a:xfrm>
            <a:off x="0" y="628460"/>
            <a:ext cx="9144000" cy="4109201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0" y="3820736"/>
            <a:ext cx="9144000" cy="769441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>
              <a:lnSpc>
                <a:spcPts val="2200"/>
              </a:lnSpc>
            </a:pPr>
            <a:r>
              <a:rPr lang="en-US" sz="2000" b="1" dirty="0">
                <a:solidFill>
                  <a:srgbClr val="244270"/>
                </a:solidFill>
                <a:cs typeface="Calibri" pitchFamily="34" charset="0"/>
              </a:rPr>
              <a:t>Holstein and Jersey crossbreds graze on American Farm Land Trust’s</a:t>
            </a:r>
          </a:p>
          <a:p>
            <a:pPr marL="803275">
              <a:lnSpc>
                <a:spcPts val="2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244270"/>
                </a:solidFill>
                <a:cs typeface="Calibri" pitchFamily="34" charset="0"/>
              </a:rPr>
              <a:t>Cove Mountain Farm in south-central Pennsylvania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6501" y="22321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http</a:t>
            </a:r>
            <a:r>
              <a:rPr lang="en-US" sz="3500" b="1" spc="100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:</a:t>
            </a:r>
            <a:r>
              <a:rPr lang="en-US" sz="3500" b="1" spc="-150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 err="1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aipl.arsusda.gov</a:t>
            </a: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74" y="4734843"/>
            <a:ext cx="7658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1200" b="1" i="1" dirty="0">
                <a:solidFill>
                  <a:srgbClr val="00523C"/>
                </a:solidFill>
                <a:effectLst/>
                <a:cs typeface="Calibri" pitchFamily="34" charset="0"/>
              </a:rPr>
              <a:t>Source: </a:t>
            </a:r>
            <a:r>
              <a:rPr lang="en-US" sz="1200" b="1" dirty="0">
                <a:effectLst/>
                <a:cs typeface="Calibri" pitchFamily="34" charset="0"/>
              </a:rPr>
              <a:t>ARS Image Gallery, image #K8587-14; photo by Bob Nichols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26327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Cole, J.B.</a:t>
            </a:r>
            <a:r>
              <a:rPr lang="en-US" sz="1800" dirty="0"/>
              <a:t> 2015. A simple strategy for managing many recessive disorders in a dairy cattle breeding program. Genet. Sel. </a:t>
            </a:r>
            <a:r>
              <a:rPr lang="en-US" sz="1800" dirty="0" err="1"/>
              <a:t>Evol</a:t>
            </a:r>
            <a:r>
              <a:rPr lang="en-US" sz="1800" dirty="0"/>
              <a:t>. 47:94.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Cole, J.B., D.J. Null, and P.M. </a:t>
            </a:r>
            <a:r>
              <a:rPr lang="en-US" sz="1800" dirty="0" err="1">
                <a:solidFill>
                  <a:srgbClr val="00523C"/>
                </a:solidFill>
              </a:rPr>
              <a:t>VanRaden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2016. Phenotypic and genetic effects of recessive haplotypes on yield, longevity, and fertility. J. Dairy Sci. 99:7274-7288.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Cole, J.B., and P.M. </a:t>
            </a:r>
            <a:r>
              <a:rPr lang="en-US" sz="1800" dirty="0" err="1">
                <a:solidFill>
                  <a:srgbClr val="00523C"/>
                </a:solidFill>
              </a:rPr>
              <a:t>VanRaden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/>
              <a:t> 2011. Use of haplotypes to estimate Mendelian sampling effects and selection limits. J. Anim. Breed. Genet. 128:446-455.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García-Ruiz, A., J.B. Cole, P.M. </a:t>
            </a:r>
            <a:r>
              <a:rPr lang="en-US" sz="1800" dirty="0" err="1">
                <a:solidFill>
                  <a:srgbClr val="00523C"/>
                </a:solidFill>
              </a:rPr>
              <a:t>VanRaden</a:t>
            </a:r>
            <a:r>
              <a:rPr lang="en-US" sz="1800" dirty="0">
                <a:solidFill>
                  <a:srgbClr val="00523C"/>
                </a:solidFill>
              </a:rPr>
              <a:t>, G.R. </a:t>
            </a:r>
            <a:r>
              <a:rPr lang="en-US" sz="1800" dirty="0" err="1">
                <a:solidFill>
                  <a:srgbClr val="00523C"/>
                </a:solidFill>
              </a:rPr>
              <a:t>Wiggans</a:t>
            </a:r>
            <a:r>
              <a:rPr lang="en-US" sz="1800" dirty="0">
                <a:solidFill>
                  <a:srgbClr val="00523C"/>
                </a:solidFill>
              </a:rPr>
              <a:t>, F.J. Ruiz-López, and C.P. Van </a:t>
            </a:r>
            <a:r>
              <a:rPr lang="en-US" sz="1800" dirty="0" err="1">
                <a:solidFill>
                  <a:srgbClr val="00523C"/>
                </a:solidFill>
              </a:rPr>
              <a:t>Tassell</a:t>
            </a:r>
            <a:r>
              <a:rPr lang="en-US" sz="1800" dirty="0">
                <a:solidFill>
                  <a:srgbClr val="00523C"/>
                </a:solidFill>
              </a:rPr>
              <a:t>. </a:t>
            </a:r>
            <a:r>
              <a:rPr lang="en-US" sz="1800" dirty="0"/>
              <a:t>2016. Changes in genetic selection differentials and generation intervals in US Holstein dairy cattle as a result of genomic selection. PNAS USA. 113:E3995-4004.</a:t>
            </a:r>
          </a:p>
          <a:p>
            <a:pPr>
              <a:spcAft>
                <a:spcPts val="0"/>
              </a:spcAft>
            </a:pPr>
            <a:r>
              <a:rPr lang="en-US" sz="1800" dirty="0" err="1">
                <a:solidFill>
                  <a:srgbClr val="00523C"/>
                </a:solidFill>
              </a:rPr>
              <a:t>Jenko</a:t>
            </a:r>
            <a:r>
              <a:rPr lang="en-US" sz="1800" dirty="0">
                <a:solidFill>
                  <a:srgbClr val="00523C"/>
                </a:solidFill>
              </a:rPr>
              <a:t>, J., G. </a:t>
            </a:r>
            <a:r>
              <a:rPr lang="en-US" sz="1800" dirty="0" err="1">
                <a:solidFill>
                  <a:srgbClr val="00523C"/>
                </a:solidFill>
              </a:rPr>
              <a:t>Gorjanc</a:t>
            </a:r>
            <a:r>
              <a:rPr lang="en-US" sz="1800" dirty="0">
                <a:solidFill>
                  <a:srgbClr val="00523C"/>
                </a:solidFill>
              </a:rPr>
              <a:t>, M.A. Cleveland, R.K. Varshney, C.B.A. Whitelaw, J.A. </a:t>
            </a:r>
            <a:r>
              <a:rPr lang="en-US" sz="1800" dirty="0" err="1">
                <a:solidFill>
                  <a:srgbClr val="00523C"/>
                </a:solidFill>
              </a:rPr>
              <a:t>Woolliams</a:t>
            </a:r>
            <a:r>
              <a:rPr lang="en-US" sz="1800" dirty="0">
                <a:solidFill>
                  <a:srgbClr val="00523C"/>
                </a:solidFill>
              </a:rPr>
              <a:t>, and J.M. Hickey.</a:t>
            </a:r>
            <a:r>
              <a:rPr lang="en-US" sz="1800" dirty="0"/>
              <a:t> 2015. Potential of promotion of alleles by genome editing to improve quantitative traits in livestock breeding programs. Genet. Sel. </a:t>
            </a:r>
            <a:r>
              <a:rPr lang="en-US" sz="1800" dirty="0" err="1"/>
              <a:t>Evol</a:t>
            </a:r>
            <a:r>
              <a:rPr lang="en-US" sz="1800" dirty="0"/>
              <a:t>. 47:55.</a:t>
            </a:r>
            <a:endParaRPr lang="en-US" sz="1800" dirty="0">
              <a:solidFill>
                <a:srgbClr val="0052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3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DHI dairy statistics, </a:t>
            </a:r>
            <a:r>
              <a:rPr lang="en-US" dirty="0">
                <a:solidFill>
                  <a:srgbClr val="FFFF00"/>
                </a:solidFill>
              </a:rPr>
              <a:t>2017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215504" indent="-215504">
              <a:spcAft>
                <a:spcPts val="800"/>
              </a:spcAft>
            </a:pPr>
            <a:r>
              <a:rPr lang="en-US" dirty="0"/>
              <a:t>9.1 million U.S. cows</a:t>
            </a:r>
          </a:p>
          <a:p>
            <a:pPr marL="215504" indent="-215504">
              <a:spcAft>
                <a:spcPts val="800"/>
              </a:spcAft>
            </a:pPr>
            <a:r>
              <a:rPr lang="en-US" dirty="0"/>
              <a:t>~75% bred AI</a:t>
            </a:r>
          </a:p>
          <a:p>
            <a:pPr marL="215504" indent="-215504">
              <a:spcAft>
                <a:spcPts val="800"/>
              </a:spcAft>
            </a:pPr>
            <a:r>
              <a:rPr lang="en-US" dirty="0"/>
              <a:t>47% milk recorded through Dairy Herd Information (DHI)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/>
              <a:t>4.4 million cows</a:t>
            </a:r>
          </a:p>
          <a:p>
            <a:pPr marL="646510" lvl="2" indent="-264319">
              <a:spcAft>
                <a:spcPts val="800"/>
              </a:spcAft>
            </a:pPr>
            <a:r>
              <a:rPr lang="en-US" dirty="0"/>
              <a:t>80% Holstein</a:t>
            </a:r>
          </a:p>
          <a:p>
            <a:pPr marL="646510" lvl="2" indent="-264319">
              <a:spcAft>
                <a:spcPts val="800"/>
              </a:spcAft>
            </a:pPr>
            <a:r>
              <a:rPr lang="en-US" dirty="0"/>
              <a:t>10% crossbred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1697AA-6C73-8644-8ADC-1EB8A283E6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646510" lvl="2" indent="-264319">
              <a:spcAft>
                <a:spcPts val="800"/>
              </a:spcAft>
            </a:pPr>
            <a:r>
              <a:rPr lang="en-US" dirty="0"/>
              <a:t>8% Jersey</a:t>
            </a:r>
          </a:p>
          <a:p>
            <a:pPr marL="646510" lvl="2" indent="-264319">
              <a:spcAft>
                <a:spcPts val="800"/>
              </a:spcAft>
            </a:pPr>
            <a:r>
              <a:rPr lang="en-US" dirty="0"/>
              <a:t>&lt;2% Ayrshire, Brown Swiss, Guernsey, Milking Shorthorn, Red &amp; White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>
                <a:solidFill>
                  <a:srgbClr val="B00000"/>
                </a:solidFill>
              </a:rPr>
              <a:t>15,500 herds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>
                <a:solidFill>
                  <a:srgbClr val="B00000"/>
                </a:solidFill>
              </a:rPr>
              <a:t>280 cows/herd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/>
              <a:t>24,400 </a:t>
            </a:r>
            <a:r>
              <a:rPr lang="en-US" dirty="0" err="1"/>
              <a:t>lb</a:t>
            </a:r>
            <a:r>
              <a:rPr lang="en-US" dirty="0"/>
              <a:t> milk/cow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/>
              <a:t>939 </a:t>
            </a:r>
            <a:r>
              <a:rPr lang="en-US" dirty="0" err="1"/>
              <a:t>lb</a:t>
            </a:r>
            <a:r>
              <a:rPr lang="en-US" dirty="0"/>
              <a:t> fat/cow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/>
              <a:t>771 </a:t>
            </a:r>
            <a:r>
              <a:rPr lang="en-US" dirty="0" err="1"/>
              <a:t>lb</a:t>
            </a:r>
            <a:r>
              <a:rPr lang="en-US" dirty="0"/>
              <a:t> protein/cow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68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16389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 err="1">
                <a:solidFill>
                  <a:srgbClr val="00523C"/>
                </a:solidFill>
              </a:rPr>
              <a:t>Loi</a:t>
            </a:r>
            <a:r>
              <a:rPr lang="en-US" sz="1800" dirty="0">
                <a:solidFill>
                  <a:srgbClr val="00523C"/>
                </a:solidFill>
              </a:rPr>
              <a:t>, P., P. </a:t>
            </a:r>
            <a:r>
              <a:rPr lang="en-US" sz="1800" dirty="0" err="1">
                <a:solidFill>
                  <a:srgbClr val="00523C"/>
                </a:solidFill>
              </a:rPr>
              <a:t>Toschi</a:t>
            </a:r>
            <a:r>
              <a:rPr lang="en-US" sz="1800" dirty="0">
                <a:solidFill>
                  <a:srgbClr val="00523C"/>
                </a:solidFill>
              </a:rPr>
              <a:t>, F. </a:t>
            </a:r>
            <a:r>
              <a:rPr lang="en-US" sz="1800" dirty="0" err="1">
                <a:solidFill>
                  <a:srgbClr val="00523C"/>
                </a:solidFill>
              </a:rPr>
              <a:t>Zacchini</a:t>
            </a:r>
            <a:r>
              <a:rPr lang="en-US" sz="1800" dirty="0">
                <a:solidFill>
                  <a:srgbClr val="00523C"/>
                </a:solidFill>
              </a:rPr>
              <a:t>, G. </a:t>
            </a:r>
            <a:r>
              <a:rPr lang="en-US" sz="1800" dirty="0" err="1">
                <a:solidFill>
                  <a:srgbClr val="00523C"/>
                </a:solidFill>
              </a:rPr>
              <a:t>Ptak</a:t>
            </a:r>
            <a:r>
              <a:rPr lang="en-US" sz="1800" dirty="0">
                <a:solidFill>
                  <a:srgbClr val="00523C"/>
                </a:solidFill>
              </a:rPr>
              <a:t>, P.A. </a:t>
            </a:r>
            <a:r>
              <a:rPr lang="en-US" sz="1800" dirty="0" err="1">
                <a:solidFill>
                  <a:srgbClr val="00523C"/>
                </a:solidFill>
              </a:rPr>
              <a:t>Scapolo</a:t>
            </a:r>
            <a:r>
              <a:rPr lang="en-US" sz="1800" dirty="0">
                <a:solidFill>
                  <a:srgbClr val="00523C"/>
                </a:solidFill>
              </a:rPr>
              <a:t>, E. Capra, A. Stella, P. </a:t>
            </a:r>
            <a:r>
              <a:rPr lang="en-US" sz="1800" dirty="0" err="1">
                <a:solidFill>
                  <a:srgbClr val="00523C"/>
                </a:solidFill>
              </a:rPr>
              <a:t>Ajmone</a:t>
            </a:r>
            <a:r>
              <a:rPr lang="en-US" sz="1800" dirty="0">
                <a:solidFill>
                  <a:srgbClr val="00523C"/>
                </a:solidFill>
              </a:rPr>
              <a:t> Marsan, and J.L. Williams.</a:t>
            </a:r>
            <a:r>
              <a:rPr lang="en-US" sz="1800" dirty="0"/>
              <a:t> 2016. Synergies between assisted reproduction technologies and functional genomics. Genet. Sel. </a:t>
            </a:r>
            <a:r>
              <a:rPr lang="en-US" sz="1800" dirty="0" err="1"/>
              <a:t>Evol</a:t>
            </a:r>
            <a:r>
              <a:rPr lang="en-US" sz="1800" dirty="0"/>
              <a:t>. 48:53.</a:t>
            </a:r>
            <a:endParaRPr lang="en-US" sz="1800" dirty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Ma, H., N. Marti-Gutierrez, S.-W. Park, J. Wu, Y. Lee, K. Suzuki, A. Koski et al.</a:t>
            </a:r>
            <a:r>
              <a:rPr lang="en-US" sz="1800" dirty="0"/>
              <a:t> 2017. Correction of a pathogenic gene mutation in human embryos. Nature 548:413-419.</a:t>
            </a:r>
            <a:endParaRPr lang="en-US" sz="1800" dirty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Tu, Z., W. Yang, S. Yan, X. Guo, and X.-J. Li.</a:t>
            </a:r>
            <a:r>
              <a:rPr lang="en-US" sz="1800" dirty="0"/>
              <a:t> 2015. CRISPR/Cas9: a powerful genetic engineering tool for establishing large animal models of neurodegenerative diseases. Mol. </a:t>
            </a:r>
            <a:r>
              <a:rPr lang="en-US" sz="1800" dirty="0" err="1"/>
              <a:t>Neurodegen</a:t>
            </a:r>
            <a:r>
              <a:rPr lang="en-US" sz="1800" dirty="0"/>
              <a:t>. 10:35.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Wall, R. J., D. E. Kerr, and K. R. </a:t>
            </a:r>
            <a:r>
              <a:rPr lang="en-US" sz="1800" dirty="0" err="1">
                <a:solidFill>
                  <a:srgbClr val="00523C"/>
                </a:solidFill>
              </a:rPr>
              <a:t>Bondioli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/>
              <a:t> 1997. Transgenic dairy cattle: genetic engineering on a large scale. J. Dairy Sci. 80:2213-2224.</a:t>
            </a:r>
          </a:p>
        </p:txBody>
      </p:sp>
    </p:spTree>
    <p:extLst>
      <p:ext uri="{BB962C8B-B14F-4D97-AF65-F5344CB8AC3E}">
        <p14:creationId xmlns:p14="http://schemas.microsoft.com/office/powerpoint/2010/main" val="375802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DHI Records Database</a:t>
            </a:r>
            <a:endParaRPr lang="en-US" altLang="en-US" dirty="0">
              <a:solidFill>
                <a:schemeClr val="hlink"/>
              </a:solidFill>
            </a:endParaRPr>
          </a:p>
        </p:txBody>
      </p:sp>
      <p:pic>
        <p:nvPicPr>
          <p:cNvPr id="764934" name="Picture 6" descr="1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8" y="788276"/>
            <a:ext cx="5815466" cy="331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14854-FC3D-4945-986E-C5BC527A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6723" y="1260256"/>
            <a:ext cx="3775844" cy="2831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D5B69-A18F-734C-BDD3-8BE89AC9581D}"/>
              </a:ext>
            </a:extLst>
          </p:cNvPr>
          <p:cNvSpPr txBox="1"/>
          <p:nvPr/>
        </p:nvSpPr>
        <p:spPr>
          <a:xfrm>
            <a:off x="2407396" y="4564120"/>
            <a:ext cx="111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23C"/>
                </a:solidFill>
              </a:rPr>
              <a:t>1935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377B8-0BD0-D74D-9AE4-AAC275CBF3CE}"/>
              </a:ext>
            </a:extLst>
          </p:cNvPr>
          <p:cNvSpPr txBox="1"/>
          <p:nvPr/>
        </p:nvSpPr>
        <p:spPr>
          <a:xfrm>
            <a:off x="6995732" y="4596467"/>
            <a:ext cx="111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23C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59090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85900" y="938213"/>
            <a:ext cx="6115050" cy="6444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7500" tIns="35100" rIns="67500" bIns="35100"/>
          <a:lstStyle/>
          <a:p>
            <a:pPr>
              <a:spcBef>
                <a:spcPts val="1191"/>
              </a:spcBef>
              <a:spcAft>
                <a:spcPts val="1079"/>
              </a:spcAft>
              <a:buClr>
                <a:srgbClr val="00FF00"/>
              </a:buClr>
              <a:buSzPct val="45000"/>
              <a:tabLst>
                <a:tab pos="204788" algn="l"/>
                <a:tab pos="547688" algn="l"/>
                <a:tab pos="890588" algn="l"/>
                <a:tab pos="1233488" algn="l"/>
                <a:tab pos="1576388" algn="l"/>
                <a:tab pos="1919288" algn="l"/>
                <a:tab pos="2262188" algn="l"/>
                <a:tab pos="2605088" algn="l"/>
                <a:tab pos="2947988" algn="l"/>
                <a:tab pos="3290888" algn="l"/>
                <a:tab pos="3633788" algn="l"/>
                <a:tab pos="3976688" algn="l"/>
                <a:tab pos="4319588" algn="l"/>
                <a:tab pos="4662488" algn="l"/>
                <a:tab pos="5005388" algn="l"/>
                <a:tab pos="5348288" algn="l"/>
                <a:tab pos="5691188" algn="l"/>
                <a:tab pos="6034088" algn="l"/>
                <a:tab pos="6376988" algn="l"/>
                <a:tab pos="6719888" algn="l"/>
                <a:tab pos="7062788" algn="l"/>
              </a:tabLst>
            </a:pPr>
            <a:r>
              <a:rPr lang="en-GB" sz="3600" b="1" dirty="0">
                <a:solidFill>
                  <a:srgbClr val="FFFFFF"/>
                </a:solidFill>
                <a:latin typeface="Trebuchet MS" charset="0"/>
              </a:rPr>
              <a:t>            P = </a:t>
            </a:r>
            <a:r>
              <a:rPr lang="en-GB" sz="3600" b="1" dirty="0">
                <a:solidFill>
                  <a:srgbClr val="00337F"/>
                </a:solidFill>
                <a:latin typeface="Trebuchet MS" charset="0"/>
              </a:rPr>
              <a:t>G</a:t>
            </a:r>
            <a:r>
              <a:rPr lang="en-GB" sz="3600" b="1" dirty="0">
                <a:latin typeface="Trebuchet MS" charset="0"/>
              </a:rPr>
              <a:t> + </a:t>
            </a:r>
            <a:r>
              <a:rPr lang="en-GB" sz="3600" b="1" dirty="0">
                <a:solidFill>
                  <a:srgbClr val="00523C"/>
                </a:solidFill>
                <a:latin typeface="Trebuchet MS" charset="0"/>
              </a:rPr>
              <a:t>E</a:t>
            </a:r>
            <a:r>
              <a:rPr lang="en-GB" sz="3600" b="1" dirty="0">
                <a:solidFill>
                  <a:srgbClr val="00FF00"/>
                </a:solidFill>
                <a:latin typeface="Trebuchet MS" charset="0"/>
              </a:rPr>
              <a:t>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485" y="1883020"/>
            <a:ext cx="4398252" cy="2354491"/>
          </a:xfrm>
          <a:prstGeom prst="rect">
            <a:avLst/>
          </a:prstGeom>
          <a:noFill/>
          <a:ln w="50800">
            <a:solidFill>
              <a:srgbClr val="00337F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/>
              <a:t>The percentage of total variation attributable to </a:t>
            </a:r>
            <a:r>
              <a:rPr lang="en-US" sz="2100" b="1" u="sng" dirty="0">
                <a:solidFill>
                  <a:srgbClr val="00337F"/>
                </a:solidFill>
              </a:rPr>
              <a:t>genetics</a:t>
            </a:r>
            <a:r>
              <a:rPr lang="en-US" sz="2100" b="1" dirty="0"/>
              <a:t> varies: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Female fertility:		</a:t>
            </a:r>
            <a:r>
              <a:rPr lang="en-US" sz="2100" b="1" dirty="0">
                <a:solidFill>
                  <a:srgbClr val="00523C"/>
                </a:solidFill>
              </a:rPr>
              <a:t>0.04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Working life:			</a:t>
            </a:r>
            <a:r>
              <a:rPr lang="en-US" sz="2100" b="1" dirty="0">
                <a:solidFill>
                  <a:srgbClr val="00523C"/>
                </a:solidFill>
              </a:rPr>
              <a:t>0.08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Udder health: 	               </a:t>
            </a:r>
            <a:r>
              <a:rPr lang="en-US" sz="2100" b="1" dirty="0">
                <a:solidFill>
                  <a:srgbClr val="00523C"/>
                </a:solidFill>
              </a:rPr>
              <a:t>0.12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Milk production:		</a:t>
            </a:r>
            <a:r>
              <a:rPr lang="en-US" sz="2100" b="1" dirty="0">
                <a:solidFill>
                  <a:srgbClr val="00523C"/>
                </a:solidFill>
              </a:rPr>
              <a:t>0.35</a:t>
            </a:r>
          </a:p>
          <a:p>
            <a:endParaRPr lang="en-US" sz="21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9593" y="1880091"/>
            <a:ext cx="4363777" cy="2031325"/>
          </a:xfrm>
          <a:prstGeom prst="rect">
            <a:avLst/>
          </a:prstGeom>
          <a:noFill/>
          <a:ln w="50800">
            <a:solidFill>
              <a:srgbClr val="00523C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/>
              <a:t>The percentage of total variation attributable to </a:t>
            </a:r>
            <a:r>
              <a:rPr lang="en-US" sz="2100" b="1" u="sng" dirty="0">
                <a:solidFill>
                  <a:srgbClr val="00523C"/>
                </a:solidFill>
              </a:rPr>
              <a:t>environmental factors</a:t>
            </a:r>
            <a:r>
              <a:rPr lang="en-US" sz="2100" b="1" u="sng" dirty="0">
                <a:solidFill>
                  <a:srgbClr val="00FF00"/>
                </a:solidFill>
              </a:rPr>
              <a:t> </a:t>
            </a:r>
            <a:r>
              <a:rPr lang="en-US" sz="2100" b="1" dirty="0"/>
              <a:t>is </a:t>
            </a:r>
            <a:r>
              <a:rPr lang="en-US" sz="2100" b="1" u="sng" dirty="0">
                <a:solidFill>
                  <a:srgbClr val="00523C"/>
                </a:solidFill>
              </a:rPr>
              <a:t>large</a:t>
            </a:r>
            <a:r>
              <a:rPr lang="en-US" sz="2100" b="1" dirty="0"/>
              <a:t>: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Feeding/nutrition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Housing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Reproductive management</a:t>
            </a:r>
          </a:p>
        </p:txBody>
      </p:sp>
      <p:cxnSp>
        <p:nvCxnSpPr>
          <p:cNvPr id="4" name="Straight Connector 3"/>
          <p:cNvCxnSpPr>
            <a:cxnSpLocks/>
            <a:stCxn id="2" idx="0"/>
            <a:endCxn id="5122" idx="2"/>
          </p:cNvCxnSpPr>
          <p:nvPr/>
        </p:nvCxnSpPr>
        <p:spPr bwMode="auto">
          <a:xfrm flipV="1">
            <a:off x="2299611" y="1582616"/>
            <a:ext cx="2243814" cy="300404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>
            <a:cxnSpLocks/>
            <a:stCxn id="5122" idx="2"/>
            <a:endCxn id="2" idx="0"/>
          </p:cNvCxnSpPr>
          <p:nvPr/>
        </p:nvCxnSpPr>
        <p:spPr bwMode="auto">
          <a:xfrm flipH="1">
            <a:off x="2299611" y="1582616"/>
            <a:ext cx="2243814" cy="30040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110154" y="1428751"/>
            <a:ext cx="2373923" cy="54219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>
            <a:cxnSpLocks/>
            <a:endCxn id="2" idx="0"/>
          </p:cNvCxnSpPr>
          <p:nvPr/>
        </p:nvCxnSpPr>
        <p:spPr bwMode="auto">
          <a:xfrm flipH="1">
            <a:off x="2299611" y="1487365"/>
            <a:ext cx="1869410" cy="395655"/>
          </a:xfrm>
          <a:prstGeom prst="line">
            <a:avLst/>
          </a:prstGeom>
          <a:noFill/>
          <a:ln w="50800" cap="flat" cmpd="sng" algn="ctr">
            <a:solidFill>
              <a:srgbClr val="0033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cxnSpLocks/>
            <a:endCxn id="5" idx="0"/>
          </p:cNvCxnSpPr>
          <p:nvPr/>
        </p:nvCxnSpPr>
        <p:spPr bwMode="auto">
          <a:xfrm>
            <a:off x="4989634" y="1472712"/>
            <a:ext cx="1841848" cy="407379"/>
          </a:xfrm>
          <a:prstGeom prst="line">
            <a:avLst/>
          </a:prstGeom>
          <a:noFill/>
          <a:ln w="50800" cap="flat" cmpd="sng" algn="ctr">
            <a:solidFill>
              <a:srgbClr val="0052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2793AC31-5AE6-814B-9F08-A3277EE9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influences a phenotype?</a:t>
            </a:r>
          </a:p>
        </p:txBody>
      </p:sp>
    </p:spTree>
    <p:extLst>
      <p:ext uri="{BB962C8B-B14F-4D97-AF65-F5344CB8AC3E}">
        <p14:creationId xmlns:p14="http://schemas.microsoft.com/office/powerpoint/2010/main" val="4002926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does genetic selection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638021"/>
            <a:ext cx="8412480" cy="3274498"/>
          </a:xfrm>
        </p:spPr>
        <p:txBody>
          <a:bodyPr/>
          <a:lstStyle/>
          <a:p>
            <a:r>
              <a:rPr lang="en-US" dirty="0">
                <a:solidFill>
                  <a:srgbClr val="00523C"/>
                </a:solidFill>
              </a:rPr>
              <a:t>ΔG 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genetic gain each year</a:t>
            </a:r>
          </a:p>
          <a:p>
            <a:r>
              <a:rPr lang="en-US" dirty="0">
                <a:solidFill>
                  <a:srgbClr val="00523C"/>
                </a:solidFill>
              </a:rPr>
              <a:t>reliability =</a:t>
            </a:r>
            <a:r>
              <a:rPr lang="en-US" dirty="0"/>
              <a:t> how certain we are about our estimate of an animal’s genetic merit (genomics </a:t>
            </a:r>
            <a:r>
              <a:rPr lang="en-US" dirty="0">
                <a:solidFill>
                  <a:srgbClr val="00FF00"/>
                </a:solidFill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00523C"/>
                </a:solidFill>
              </a:rPr>
              <a:t>selection intensity 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how selective we are when making mating decisions (management can </a:t>
            </a:r>
            <a:r>
              <a:rPr lang="en-US" dirty="0">
                <a:solidFill>
                  <a:srgbClr val="00FF00"/>
                </a:solidFill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00523C"/>
                </a:solidFill>
              </a:rPr>
              <a:t>genetic variance 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variation in the population due to genetics (we can’t really change this)</a:t>
            </a:r>
          </a:p>
          <a:p>
            <a:r>
              <a:rPr lang="en-US" dirty="0">
                <a:solidFill>
                  <a:srgbClr val="00523C"/>
                </a:solidFill>
              </a:rPr>
              <a:t>generation interval 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time between generations (genomics </a:t>
            </a:r>
            <a:r>
              <a:rPr lang="en-US" dirty="0">
                <a:solidFill>
                  <a:srgbClr val="00FF00"/>
                </a:solidFill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)</a:t>
            </a:r>
          </a:p>
        </p:txBody>
      </p:sp>
      <p:pic>
        <p:nvPicPr>
          <p:cNvPr id="5" name="Picture 4" descr="delta_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76" y="743559"/>
            <a:ext cx="6922963" cy="8447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5896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28A4C-5FFB-BB48-A11D-9CA3CD26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genetic selection?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C4155B-4761-324A-BC56-371B06D6D1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372847"/>
              </p:ext>
            </p:extLst>
          </p:nvPr>
        </p:nvGraphicFramePr>
        <p:xfrm>
          <a:off x="277449" y="640835"/>
          <a:ext cx="8321040" cy="440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A368CE-06DA-1842-A75F-98B9AA9CDBB3}"/>
              </a:ext>
            </a:extLst>
          </p:cNvPr>
          <p:cNvSpPr txBox="1"/>
          <p:nvPr/>
        </p:nvSpPr>
        <p:spPr>
          <a:xfrm>
            <a:off x="2065880" y="2820138"/>
            <a:ext cx="585046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In 2015:	1957 base was 44% of total fat, </a:t>
            </a:r>
          </a:p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					</a:t>
            </a:r>
            <a:r>
              <a:rPr lang="en-US" sz="2400" b="1" dirty="0">
                <a:solidFill>
                  <a:srgbClr val="BA0000"/>
                </a:solidFill>
              </a:rPr>
              <a:t>management</a:t>
            </a:r>
            <a:r>
              <a:rPr lang="en-US" sz="2400" b="1" dirty="0"/>
              <a:t> was 28% of gains, and </a:t>
            </a:r>
          </a:p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					</a:t>
            </a:r>
            <a:r>
              <a:rPr lang="en-US" sz="2400" b="1" dirty="0">
                <a:solidFill>
                  <a:srgbClr val="244270"/>
                </a:solidFill>
              </a:rPr>
              <a:t>genetics</a:t>
            </a:r>
            <a:r>
              <a:rPr lang="en-US" sz="2400" b="1" dirty="0"/>
              <a:t> was 28% of gains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129D2-5AC6-3748-A5F0-996B56A044DF}"/>
              </a:ext>
            </a:extLst>
          </p:cNvPr>
          <p:cNvSpPr/>
          <p:nvPr/>
        </p:nvSpPr>
        <p:spPr>
          <a:xfrm rot="5400000">
            <a:off x="7145495" y="2303396"/>
            <a:ext cx="30446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00563F"/>
                </a:solidFill>
              </a:rPr>
              <a:t>Source: </a:t>
            </a:r>
            <a:r>
              <a:rPr lang="en-US" sz="900" b="1" dirty="0">
                <a:solidFill>
                  <a:srgbClr val="244270"/>
                </a:solidFill>
              </a:rPr>
              <a:t>https://</a:t>
            </a:r>
            <a:r>
              <a:rPr lang="en-US" sz="900" b="1" dirty="0" err="1">
                <a:solidFill>
                  <a:srgbClr val="244270"/>
                </a:solidFill>
              </a:rPr>
              <a:t>queries.uscdcb.com</a:t>
            </a:r>
            <a:r>
              <a:rPr lang="en-US" sz="900" b="1" dirty="0">
                <a:solidFill>
                  <a:srgbClr val="244270"/>
                </a:solidFill>
              </a:rPr>
              <a:t>/</a:t>
            </a:r>
            <a:r>
              <a:rPr lang="en-US" sz="900" b="1" dirty="0" err="1">
                <a:solidFill>
                  <a:srgbClr val="244270"/>
                </a:solidFill>
              </a:rPr>
              <a:t>eval</a:t>
            </a:r>
            <a:r>
              <a:rPr lang="en-US" sz="900" b="1" dirty="0">
                <a:solidFill>
                  <a:srgbClr val="244270"/>
                </a:solidFill>
              </a:rPr>
              <a:t>/summary/</a:t>
            </a:r>
            <a:r>
              <a:rPr lang="en-US" sz="900" b="1" dirty="0" err="1">
                <a:solidFill>
                  <a:srgbClr val="244270"/>
                </a:solidFill>
              </a:rPr>
              <a:t>trend.cfm?R_Menu</a:t>
            </a:r>
            <a:r>
              <a:rPr lang="en-US" sz="900" b="1" dirty="0">
                <a:solidFill>
                  <a:srgbClr val="244270"/>
                </a:solidFill>
              </a:rPr>
              <a:t>=</a:t>
            </a:r>
            <a:r>
              <a:rPr lang="en-US" sz="900" b="1" dirty="0" err="1">
                <a:solidFill>
                  <a:srgbClr val="244270"/>
                </a:solidFill>
              </a:rPr>
              <a:t>JE.f#StartBody</a:t>
            </a:r>
            <a:endParaRPr lang="en-US" sz="9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5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in genetic theory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5364289"/>
              </p:ext>
            </p:extLst>
          </p:nvPr>
        </p:nvGraphicFramePr>
        <p:xfrm>
          <a:off x="198783" y="597008"/>
          <a:ext cx="8796129" cy="33653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5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8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804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Theory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Author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Year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Species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Single-gene inheritance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Mendel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1865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Peas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Multiple-gene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 inheritance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Fisher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1918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Humans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Pedigree relationship matrix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Wright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1922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Selection index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Hazel &amp; Lush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1943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Plants, 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1249748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Mixed linear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 models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Henderson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1963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Genomic prediction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Meuwissen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2001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Animals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Genomic relationship matrix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VanRaden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2008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7892" y="4028351"/>
            <a:ext cx="5979522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50"/>
              </a:lnSpc>
            </a:pPr>
            <a:r>
              <a:rPr lang="en-US" sz="1950" b="1" dirty="0">
                <a:latin typeface="Calibri" pitchFamily="34" charset="0"/>
              </a:rPr>
              <a:t>Also application</a:t>
            </a:r>
          </a:p>
          <a:p>
            <a:pPr>
              <a:lnSpc>
                <a:spcPts val="2250"/>
              </a:lnSpc>
            </a:pPr>
            <a:r>
              <a:rPr lang="en-US" sz="1950" b="1" dirty="0">
                <a:solidFill>
                  <a:srgbClr val="00337F"/>
                </a:solidFill>
                <a:latin typeface="Calibri" pitchFamily="34" charset="0"/>
              </a:rPr>
              <a:t>First database with 1 million genotyped individuals was </a:t>
            </a:r>
          </a:p>
          <a:p>
            <a:pPr>
              <a:lnSpc>
                <a:spcPts val="2250"/>
              </a:lnSpc>
            </a:pPr>
            <a:r>
              <a:rPr lang="en-US" sz="1950" b="1" dirty="0">
                <a:solidFill>
                  <a:srgbClr val="00337F"/>
                </a:solidFill>
                <a:latin typeface="Calibri" pitchFamily="34" charset="0"/>
              </a:rPr>
              <a:t>USD</a:t>
            </a:r>
            <a:r>
              <a:rPr lang="en-US" sz="1950" b="1" spc="150" dirty="0">
                <a:solidFill>
                  <a:srgbClr val="00337F"/>
                </a:solidFill>
                <a:latin typeface="Calibri" pitchFamily="34" charset="0"/>
              </a:rPr>
              <a:t>A/</a:t>
            </a:r>
            <a:r>
              <a:rPr lang="en-US" sz="1950" b="1" dirty="0">
                <a:solidFill>
                  <a:srgbClr val="00337F"/>
                </a:solidFill>
                <a:latin typeface="Calibri" pitchFamily="34" charset="0"/>
              </a:rPr>
              <a:t>Council on Dairy Cattle Breeding in </a:t>
            </a:r>
            <a:r>
              <a:rPr lang="en-US" sz="1950" b="1" dirty="0">
                <a:solidFill>
                  <a:srgbClr val="00523C"/>
                </a:solidFill>
                <a:latin typeface="Calibri" pitchFamily="34" charset="0"/>
              </a:rPr>
              <a:t>July 2015</a:t>
            </a:r>
          </a:p>
        </p:txBody>
      </p:sp>
    </p:spTree>
    <p:extLst>
      <p:ext uri="{BB962C8B-B14F-4D97-AF65-F5344CB8AC3E}">
        <p14:creationId xmlns:p14="http://schemas.microsoft.com/office/powerpoint/2010/main" val="626621712"/>
      </p:ext>
    </p:extLst>
  </p:cSld>
  <p:clrMapOvr>
    <a:masterClrMapping/>
  </p:clrMapOvr>
</p:sld>
</file>

<file path=ppt/theme/theme1.xml><?xml version="1.0" encoding="utf-8"?>
<a:theme xmlns:a="http://schemas.openxmlformats.org/drawingml/2006/main" name="AIP-2017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14176</TotalTime>
  <Words>2564</Words>
  <Application>Microsoft Macintosh PowerPoint</Application>
  <PresentationFormat>On-screen Show (16:9)</PresentationFormat>
  <Paragraphs>661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 Unicode MS</vt:lpstr>
      <vt:lpstr>Arial</vt:lpstr>
      <vt:lpstr>Arial Black</vt:lpstr>
      <vt:lpstr>Calibri</vt:lpstr>
      <vt:lpstr>Mangal</vt:lpstr>
      <vt:lpstr>Monotype Sorts</vt:lpstr>
      <vt:lpstr>Symbol</vt:lpstr>
      <vt:lpstr>Times New Roman</vt:lpstr>
      <vt:lpstr>Trebuchet MS</vt:lpstr>
      <vt:lpstr>Wingdings</vt:lpstr>
      <vt:lpstr>AIP-2017 Slide Master</vt:lpstr>
      <vt:lpstr>Landscape of Breeding in Food and Agriculture - From Conventional to Gene Editing</vt:lpstr>
      <vt:lpstr>US dairy population and milk yield</vt:lpstr>
      <vt:lpstr>Genetics, genomics, and dairy cattle</vt:lpstr>
      <vt:lpstr>U.S. DHI dairy statistics, 2017</vt:lpstr>
      <vt:lpstr>DHI Records Database</vt:lpstr>
      <vt:lpstr>What influences a phenotype?</vt:lpstr>
      <vt:lpstr>How does genetic selection work?</vt:lpstr>
      <vt:lpstr>What is the value of genetic selection?</vt:lpstr>
      <vt:lpstr>Advances in genetic theory</vt:lpstr>
      <vt:lpstr>USDA evaluation history</vt:lpstr>
      <vt:lpstr>Genetic improvement works in all species</vt:lpstr>
      <vt:lpstr>Traits routinely evaluated in the US</vt:lpstr>
      <vt:lpstr>Progeny-tested bulls</vt:lpstr>
      <vt:lpstr>Example daughter traits</vt:lpstr>
      <vt:lpstr>Genomic prediction</vt:lpstr>
      <vt:lpstr>Growth of markers and animals</vt:lpstr>
      <vt:lpstr>DNA samples from 1 farm, 1 day</vt:lpstr>
      <vt:lpstr>What’s a SNP genotype worth for production?</vt:lpstr>
      <vt:lpstr>What’s a SNP genotype worth for fertility?</vt:lpstr>
      <vt:lpstr>Largest genomic databases</vt:lpstr>
      <vt:lpstr>Genomic selection works!</vt:lpstr>
      <vt:lpstr>What is a breeding index?</vt:lpstr>
      <vt:lpstr>Why select for more than one trait?</vt:lpstr>
      <vt:lpstr>Index changes over time</vt:lpstr>
      <vt:lpstr>What if we put the best DNA together in one animal?</vt:lpstr>
      <vt:lpstr>Mendelian recessives</vt:lpstr>
      <vt:lpstr>Estimated cost of genetic load</vt:lpstr>
      <vt:lpstr>Recessives in U.S. Holsteins</vt:lpstr>
      <vt:lpstr>Is gene editing the solution to the recessives problem?</vt:lpstr>
      <vt:lpstr>Examples of gene editing in livestock</vt:lpstr>
      <vt:lpstr>Selection may not be fast enough!</vt:lpstr>
      <vt:lpstr>This is no longer a speculative use of the technology!</vt:lpstr>
      <vt:lpstr>Change is faster with editing and few restrictions</vt:lpstr>
      <vt:lpstr>Editing many alleles can increase rate of genetic gain</vt:lpstr>
      <vt:lpstr>Breaking news from Europe…</vt:lpstr>
      <vt:lpstr>Conclusions</vt:lpstr>
      <vt:lpstr>Acknowledgments and disclaimers</vt:lpstr>
      <vt:lpstr>Questions?</vt:lpstr>
      <vt:lpstr>References</vt:lpstr>
      <vt:lpstr>References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Hubbard</dc:creator>
  <cp:lastModifiedBy>John Cole</cp:lastModifiedBy>
  <cp:revision>370</cp:revision>
  <dcterms:created xsi:type="dcterms:W3CDTF">2017-04-14T13:19:57Z</dcterms:created>
  <dcterms:modified xsi:type="dcterms:W3CDTF">2018-07-26T12:53:49Z</dcterms:modified>
</cp:coreProperties>
</file>