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16" r:id="rId2"/>
    <p:sldId id="265" r:id="rId3"/>
    <p:sldId id="274" r:id="rId4"/>
    <p:sldId id="279" r:id="rId5"/>
    <p:sldId id="266" r:id="rId6"/>
    <p:sldId id="277" r:id="rId7"/>
    <p:sldId id="321" r:id="rId8"/>
    <p:sldId id="291" r:id="rId9"/>
    <p:sldId id="320" r:id="rId10"/>
    <p:sldId id="317" r:id="rId11"/>
    <p:sldId id="306" r:id="rId12"/>
    <p:sldId id="323" r:id="rId13"/>
    <p:sldId id="307" r:id="rId14"/>
    <p:sldId id="319" r:id="rId15"/>
    <p:sldId id="289" r:id="rId16"/>
    <p:sldId id="315" r:id="rId17"/>
    <p:sldId id="32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B. Cole" initials="JBC" lastIdx="9" clrIdx="0">
    <p:extLst/>
  </p:cmAuthor>
  <p:cmAuthor id="2" name="John Cole" initials="JC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523C"/>
    <a:srgbClr val="244270"/>
    <a:srgbClr val="BA0000"/>
    <a:srgbClr val="00563F"/>
    <a:srgbClr val="FEB500"/>
    <a:srgbClr val="F29C00"/>
    <a:srgbClr val="006600"/>
    <a:srgbClr val="1F5F1F"/>
    <a:srgbClr val="28CEC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0" autoAdjust="0"/>
    <p:restoredTop sz="86410" autoAdjust="0"/>
  </p:normalViewPr>
  <p:slideViewPr>
    <p:cSldViewPr snapToGrid="0">
      <p:cViewPr>
        <p:scale>
          <a:sx n="60" d="100"/>
          <a:sy n="60" d="100"/>
        </p:scale>
        <p:origin x="-1172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6D14B-8364-214E-A0D7-BBA9B709ADE1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A9EBF-91FD-2F40-B54F-8B48B4AB47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17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F7C56-861D-499D-8170-A7A5367EEB3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0460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F7C56-861D-499D-8170-A7A5367EEB3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4300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F7C56-861D-499D-8170-A7A5367EEB3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0460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P-2017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397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8229600" cy="4800600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7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48400" y="6611112"/>
            <a:ext cx="2133600" cy="24688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US" sz="1150" dirty="0" smtClean="0"/>
              <a:t>Cole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IP-2017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3048000"/>
          </a:xfrm>
          <a:prstGeom prst="rect">
            <a:avLst/>
          </a:prstGeom>
          <a:solidFill>
            <a:srgbClr val="244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800"/>
            <a:ext cx="7772400" cy="639762"/>
          </a:xfrm>
        </p:spPr>
        <p:txBody>
          <a:bodyPr/>
          <a:lstStyle>
            <a:lvl1pPr algn="l">
              <a:defRPr sz="42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429000"/>
            <a:ext cx="7772400" cy="27432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P-2017 Title and Conten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397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886200" cy="4800600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7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71600"/>
            <a:ext cx="3886200" cy="4800600"/>
          </a:xfrm>
        </p:spPr>
        <p:txBody>
          <a:bodyPr/>
          <a:lstStyle>
            <a:lvl1pPr>
              <a:defRPr sz="2700"/>
            </a:lvl1pPr>
            <a:lvl2pPr>
              <a:defRPr sz="2700"/>
            </a:lvl2pPr>
            <a:lvl3pPr>
              <a:defRPr sz="27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48400" y="6611112"/>
            <a:ext cx="2133600" cy="24688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US" sz="1150" dirty="0" smtClean="0"/>
              <a:t>Cole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611112"/>
            <a:ext cx="5791200" cy="24688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5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Symposium on Genetic and Genomic Selection in Dairy Cattle, St. Petersburg, Russia (</a:t>
            </a:r>
            <a:fld id="{15B3028D-9398-4C32-B664-7BB0AE0371BF}" type="slidenum">
              <a:rPr lang="en-US" smtClean="0"/>
              <a:pPr/>
              <a:t>‹#›</a:t>
            </a:fld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P-2017 Title an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611112"/>
            <a:ext cx="5791200" cy="24688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5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Symposium on Genetic and Genomic Selection in Dairy Cattle, St. Petersburg, Russia (</a:t>
            </a:r>
            <a:fld id="{15B3028D-9398-4C32-B664-7BB0AE0371BF}" type="slidenum">
              <a:rPr lang="en-US" smtClean="0"/>
              <a:pPr/>
              <a:t>‹#›</a:t>
            </a:fld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48400" y="6611112"/>
            <a:ext cx="2133600" cy="24688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US" sz="1150" dirty="0" smtClean="0"/>
              <a:t>Cole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USDA symbol 2color Hi Res.jpg"/>
          <p:cNvPicPr>
            <a:picLocks noChangeAspect="1"/>
          </p:cNvPicPr>
          <p:nvPr userDrawn="1"/>
        </p:nvPicPr>
        <p:blipFill>
          <a:blip r:embed="rId6" cstate="print"/>
          <a:srcRect r="1468"/>
          <a:stretch>
            <a:fillRect/>
          </a:stretch>
        </p:blipFill>
        <p:spPr>
          <a:xfrm>
            <a:off x="8440349" y="6369874"/>
            <a:ext cx="703651" cy="48812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611112"/>
            <a:ext cx="8458200" cy="246888"/>
          </a:xfrm>
          <a:prstGeom prst="rect">
            <a:avLst/>
          </a:prstGeom>
          <a:solidFill>
            <a:srgbClr val="0052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44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3976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00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260497" y="6581553"/>
            <a:ext cx="7044070" cy="27644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11th World Congress on Genetics Applied to Livestock Production, Auckland, New Zealand, February  11-15, 2018 (</a:t>
            </a:r>
            <a:fld id="{15B3028D-9398-4C32-B664-7BB0AE0371BF}" type="slidenum">
              <a:rPr lang="en-US" sz="1100" b="1" smtClean="0">
                <a:solidFill>
                  <a:schemeClr val="bg1"/>
                </a:solidFill>
              </a:rPr>
              <a:pPr/>
              <a:t>‹#›</a:t>
            </a:fld>
            <a:r>
              <a:rPr lang="en-US" sz="1100" b="1" dirty="0" smtClean="0">
                <a:solidFill>
                  <a:schemeClr val="bg1"/>
                </a:solidFill>
              </a:rPr>
              <a:t>)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6629400" y="6611112"/>
            <a:ext cx="18288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100" b="1" dirty="0" smtClean="0">
                <a:solidFill>
                  <a:schemeClr val="bg1"/>
                </a:solidFill>
              </a:rPr>
              <a:t>VanRaden</a:t>
            </a:r>
            <a:endParaRPr lang="en-US" sz="11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0" r:id="rId2"/>
    <p:sldLayoutId id="2147483652" r:id="rId3"/>
    <p:sldLayoutId id="2147483654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4163" indent="-284163" algn="l" defTabSz="914400" rtl="0" eaLnBrk="1" latinLnBrk="0" hangingPunct="1">
        <a:lnSpc>
          <a:spcPts val="3000"/>
        </a:lnSpc>
        <a:spcBef>
          <a:spcPts val="0"/>
        </a:spcBef>
        <a:spcAft>
          <a:spcPts val="1200"/>
        </a:spcAft>
        <a:buFont typeface="Symbol" pitchFamily="18" charset="2"/>
        <a:buChar char=""/>
        <a:defRPr sz="27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285750" algn="l" defTabSz="914400" rtl="0" eaLnBrk="1" latinLnBrk="0" hangingPunct="1">
        <a:lnSpc>
          <a:spcPts val="3000"/>
        </a:lnSpc>
        <a:spcBef>
          <a:spcPts val="0"/>
        </a:spcBef>
        <a:spcAft>
          <a:spcPts val="1200"/>
        </a:spcAft>
        <a:buFont typeface="Arial" pitchFamily="34" charset="0"/>
        <a:buChar char="–"/>
        <a:tabLst/>
        <a:defRPr sz="27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854075" indent="-223838" algn="l" defTabSz="914400" rtl="0" eaLnBrk="1" latinLnBrk="0" hangingPunct="1">
        <a:lnSpc>
          <a:spcPts val="3000"/>
        </a:lnSpc>
        <a:spcBef>
          <a:spcPts val="0"/>
        </a:spcBef>
        <a:spcAft>
          <a:spcPts val="1200"/>
        </a:spcAft>
        <a:buFont typeface="Calibri" pitchFamily="34" charset="0"/>
        <a:buChar char="•"/>
        <a:defRPr sz="27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irst.last@ars.usda.gov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3525" y="182880"/>
            <a:ext cx="7985051" cy="2377440"/>
          </a:xfrm>
        </p:spPr>
        <p:txBody>
          <a:bodyPr/>
          <a:lstStyle/>
          <a:p>
            <a:pPr algn="ctr"/>
            <a:r>
              <a:rPr lang="en-US" dirty="0" smtClean="0"/>
              <a:t>Including feed intake data from U.S. Holsteins in genomic prediction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3429000"/>
            <a:ext cx="8077200" cy="2926080"/>
          </a:xfrm>
        </p:spPr>
        <p:txBody>
          <a:bodyPr/>
          <a:lstStyle/>
          <a:p>
            <a:pPr marL="0" indent="0">
              <a:lnSpc>
                <a:spcPts val="2600"/>
              </a:lnSpc>
            </a:pPr>
            <a:r>
              <a:rPr lang="en-US" sz="2600" dirty="0" smtClean="0">
                <a:solidFill>
                  <a:srgbClr val="00523C"/>
                </a:solidFill>
              </a:rPr>
              <a:t>Paul VanRaden,</a:t>
            </a:r>
            <a:r>
              <a:rPr lang="en-US" sz="2600" baseline="30000" dirty="0" smtClean="0">
                <a:solidFill>
                  <a:srgbClr val="00523C"/>
                </a:solidFill>
              </a:rPr>
              <a:t>1</a:t>
            </a:r>
            <a:r>
              <a:rPr lang="en-US" sz="2600" dirty="0" smtClean="0">
                <a:solidFill>
                  <a:srgbClr val="00523C"/>
                </a:solidFill>
              </a:rPr>
              <a:t> Jeff O’Connell,</a:t>
            </a:r>
            <a:r>
              <a:rPr lang="en-US" sz="2600" baseline="30000" dirty="0" smtClean="0">
                <a:solidFill>
                  <a:srgbClr val="00523C"/>
                </a:solidFill>
              </a:rPr>
              <a:t>2 </a:t>
            </a:r>
            <a:r>
              <a:rPr lang="en-US" sz="2600" dirty="0" smtClean="0">
                <a:solidFill>
                  <a:srgbClr val="00523C"/>
                </a:solidFill>
              </a:rPr>
              <a:t> Erin Connor,</a:t>
            </a:r>
            <a:r>
              <a:rPr lang="en-US" sz="2600" baseline="30000" dirty="0" smtClean="0">
                <a:solidFill>
                  <a:srgbClr val="00523C"/>
                </a:solidFill>
              </a:rPr>
              <a:t>1</a:t>
            </a:r>
            <a:r>
              <a:rPr lang="en-US" sz="2600" dirty="0" smtClean="0">
                <a:solidFill>
                  <a:srgbClr val="00523C"/>
                </a:solidFill>
              </a:rPr>
              <a:t> Mike</a:t>
            </a:r>
            <a:r>
              <a:rPr lang="en-US" sz="2600" dirty="0" smtClean="0">
                <a:solidFill>
                  <a:srgbClr val="00523C"/>
                </a:solidFill>
                <a:latin typeface="Arial Rounded MT Bold"/>
              </a:rPr>
              <a:t> </a:t>
            </a:r>
            <a:r>
              <a:rPr lang="en-US" sz="2600" dirty="0" smtClean="0">
                <a:solidFill>
                  <a:srgbClr val="00523C"/>
                </a:solidFill>
              </a:rPr>
              <a:t>VandeHaar,</a:t>
            </a:r>
            <a:r>
              <a:rPr lang="en-US" sz="2600" baseline="30000" dirty="0" smtClean="0">
                <a:solidFill>
                  <a:srgbClr val="00523C"/>
                </a:solidFill>
              </a:rPr>
              <a:t>3</a:t>
            </a:r>
            <a:r>
              <a:rPr lang="en-US" sz="2600" dirty="0" smtClean="0">
                <a:solidFill>
                  <a:srgbClr val="00523C"/>
                </a:solidFill>
              </a:rPr>
              <a:t> Rob Tempelman,</a:t>
            </a:r>
            <a:r>
              <a:rPr lang="en-US" sz="2600" baseline="30000" dirty="0" smtClean="0">
                <a:solidFill>
                  <a:srgbClr val="00523C"/>
                </a:solidFill>
              </a:rPr>
              <a:t>3</a:t>
            </a:r>
            <a:r>
              <a:rPr lang="en-US" sz="2600" dirty="0" smtClean="0">
                <a:solidFill>
                  <a:srgbClr val="00523C"/>
                </a:solidFill>
              </a:rPr>
              <a:t> and Kent Weigel</a:t>
            </a:r>
            <a:r>
              <a:rPr lang="en-US" sz="2600" baseline="30000" dirty="0" smtClean="0">
                <a:solidFill>
                  <a:srgbClr val="00523C"/>
                </a:solidFill>
              </a:rPr>
              <a:t>4</a:t>
            </a:r>
            <a:endParaRPr lang="en-US" sz="2600" dirty="0" smtClean="0">
              <a:solidFill>
                <a:srgbClr val="00523C"/>
              </a:solidFill>
            </a:endParaRPr>
          </a:p>
          <a:p>
            <a:pPr marL="112713" indent="-112713">
              <a:lnSpc>
                <a:spcPts val="2000"/>
              </a:lnSpc>
              <a:spcAft>
                <a:spcPts val="0"/>
              </a:spcAft>
            </a:pPr>
            <a:r>
              <a:rPr lang="en-US" sz="2000" baseline="30000" dirty="0" smtClean="0"/>
              <a:t>1</a:t>
            </a:r>
            <a:r>
              <a:rPr lang="en-US" sz="2000" dirty="0" smtClean="0"/>
              <a:t>USDA, Agricultural Research Service, Animal Genomics and Improvement Laboratory, Beltsville, MD, USA</a:t>
            </a:r>
          </a:p>
          <a:p>
            <a:pPr marL="112713" indent="-112713">
              <a:lnSpc>
                <a:spcPts val="2000"/>
              </a:lnSpc>
              <a:spcAft>
                <a:spcPts val="0"/>
              </a:spcAft>
            </a:pPr>
            <a:r>
              <a:rPr lang="en-US" sz="2000" baseline="30000" dirty="0" smtClean="0"/>
              <a:t>2</a:t>
            </a:r>
            <a:r>
              <a:rPr lang="en-US" sz="2000" dirty="0" smtClean="0"/>
              <a:t>University of Maryland, Baltimore, MD, USA</a:t>
            </a:r>
          </a:p>
          <a:p>
            <a:pPr>
              <a:lnSpc>
                <a:spcPts val="2000"/>
              </a:lnSpc>
              <a:spcAft>
                <a:spcPts val="0"/>
              </a:spcAft>
            </a:pPr>
            <a:r>
              <a:rPr lang="en-US" sz="2000" baseline="30000" dirty="0" smtClean="0"/>
              <a:t>3</a:t>
            </a:r>
            <a:r>
              <a:rPr lang="en-US" sz="2000" dirty="0" smtClean="0"/>
              <a:t>Michigan State University, East Lansing, MI, USA</a:t>
            </a:r>
          </a:p>
          <a:p>
            <a:pPr>
              <a:lnSpc>
                <a:spcPts val="2000"/>
              </a:lnSpc>
              <a:spcAft>
                <a:spcPts val="0"/>
              </a:spcAft>
            </a:pPr>
            <a:r>
              <a:rPr lang="en-US" sz="2000" baseline="30000" dirty="0" smtClean="0"/>
              <a:t>4</a:t>
            </a:r>
            <a:r>
              <a:rPr lang="en-US" sz="2000" dirty="0" smtClean="0"/>
              <a:t>University of Wisconsin, Madison, WI, USA</a:t>
            </a:r>
          </a:p>
          <a:p>
            <a:pPr>
              <a:lnSpc>
                <a:spcPts val="3600"/>
              </a:lnSpc>
              <a:spcAft>
                <a:spcPts val="0"/>
              </a:spcAft>
            </a:pPr>
            <a:r>
              <a:rPr lang="en-US" sz="2400" dirty="0" smtClean="0">
                <a:solidFill>
                  <a:srgbClr val="244270"/>
                </a:solidFill>
                <a:hlinkClick r:id="rId2"/>
              </a:rPr>
              <a:t>paul.vanraden@ars.usda.gov</a:t>
            </a:r>
            <a:endParaRPr lang="en-US" sz="2400" dirty="0" smtClean="0">
              <a:solidFill>
                <a:srgbClr val="24427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RFI reliability by animal group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457200" y="1371600"/>
          <a:ext cx="822960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14260"/>
                <a:gridCol w="1584252"/>
                <a:gridCol w="153108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33CC"/>
                          </a:solidFill>
                        </a:rPr>
                        <a:t>Animal group</a:t>
                      </a:r>
                      <a:endParaRPr lang="en-US" sz="2400" b="1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RFI Reliability (%)</a:t>
                      </a:r>
                      <a:endParaRPr lang="en-US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Traditional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Genomic</a:t>
                      </a:r>
                      <a:r>
                        <a:rPr lang="en-US" sz="2400" b="1" baseline="30000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3,965 </a:t>
                      </a:r>
                      <a:r>
                        <a:rPr lang="en-US" sz="2400" b="1" dirty="0" smtClean="0">
                          <a:solidFill>
                            <a:srgbClr val="0033CC"/>
                          </a:solidFill>
                        </a:rPr>
                        <a:t>cows</a:t>
                      </a:r>
                      <a:r>
                        <a:rPr lang="en-US" sz="2400" dirty="0" smtClean="0"/>
                        <a:t> with RFI phenotypes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34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Top 10 </a:t>
                      </a:r>
                      <a:r>
                        <a:rPr lang="en-US" sz="2400" b="1" dirty="0" smtClean="0">
                          <a:solidFill>
                            <a:srgbClr val="0033CC"/>
                          </a:solidFill>
                        </a:rPr>
                        <a:t>sires</a:t>
                      </a:r>
                      <a:r>
                        <a:rPr lang="en-US" sz="2400" dirty="0" smtClean="0"/>
                        <a:t> with most RFI daughters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Top 100 Net Merit </a:t>
                      </a:r>
                      <a:r>
                        <a:rPr lang="en-US" sz="2400" b="1" dirty="0" smtClean="0">
                          <a:solidFill>
                            <a:srgbClr val="0033CC"/>
                          </a:solidFill>
                        </a:rPr>
                        <a:t>progeny tested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sires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Top 100 Net Merit </a:t>
                      </a:r>
                      <a:r>
                        <a:rPr lang="en-US" sz="2400" b="1" dirty="0" smtClean="0">
                          <a:solidFill>
                            <a:srgbClr val="0033CC"/>
                          </a:solidFill>
                        </a:rPr>
                        <a:t>young bulls</a:t>
                      </a:r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1.5 million </a:t>
                      </a:r>
                      <a:r>
                        <a:rPr lang="en-US" sz="2400" b="1" dirty="0" smtClean="0">
                          <a:solidFill>
                            <a:srgbClr val="0033CC"/>
                          </a:solidFill>
                        </a:rPr>
                        <a:t>genotyped</a:t>
                      </a:r>
                      <a:r>
                        <a:rPr lang="en-US" sz="2400" dirty="0" smtClean="0"/>
                        <a:t> Holsteins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60 million </a:t>
                      </a:r>
                      <a:r>
                        <a:rPr lang="en-US" sz="2400" b="1" dirty="0" smtClean="0">
                          <a:solidFill>
                            <a:srgbClr val="0033CC"/>
                          </a:solidFill>
                        </a:rPr>
                        <a:t>non-genotyped </a:t>
                      </a:r>
                      <a:r>
                        <a:rPr lang="en-US" sz="2400" dirty="0" smtClean="0"/>
                        <a:t>Holsteins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46697" y="5624623"/>
            <a:ext cx="4156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aseline="30000" dirty="0" smtClean="0"/>
              <a:t>1</a:t>
            </a:r>
            <a:r>
              <a:rPr lang="en-US" sz="2000" dirty="0" smtClean="0"/>
              <a:t>Computed with discount factor of 0.3</a:t>
            </a:r>
            <a:endParaRPr lang="en-US" sz="2000" dirty="0"/>
          </a:p>
        </p:txBody>
      </p:sp>
      <p:pic>
        <p:nvPicPr>
          <p:cNvPr id="6" name="Picture 2" descr="CABRIOL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0730" y="1"/>
            <a:ext cx="1673270" cy="1196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values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5613" y="1371600"/>
          <a:ext cx="8226426" cy="2580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72108"/>
                <a:gridCol w="1998921"/>
                <a:gridCol w="1392865"/>
                <a:gridCol w="146253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en-US" sz="2000" b="1" dirty="0" smtClean="0">
                          <a:solidFill>
                            <a:srgbClr val="244270"/>
                          </a:solidFill>
                        </a:rPr>
                        <a:t>Statistic</a:t>
                      </a:r>
                      <a:endParaRPr lang="en-US" sz="2000" b="1" dirty="0">
                        <a:solidFill>
                          <a:srgbClr val="244270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b="1" dirty="0" smtClean="0">
                          <a:solidFill>
                            <a:srgbClr val="244270"/>
                          </a:solidFill>
                        </a:rPr>
                        <a:t>Milk production </a:t>
                      </a:r>
                    </a:p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b="1" dirty="0" smtClean="0">
                          <a:solidFill>
                            <a:srgbClr val="244270"/>
                          </a:solidFill>
                        </a:rPr>
                        <a:t>(3.5% F,</a:t>
                      </a:r>
                      <a:r>
                        <a:rPr lang="en-US" sz="2000" b="1" baseline="0" dirty="0" smtClean="0">
                          <a:solidFill>
                            <a:srgbClr val="244270"/>
                          </a:solidFill>
                        </a:rPr>
                        <a:t> 3.0% P)</a:t>
                      </a:r>
                      <a:endParaRPr lang="en-US" sz="2000" b="1" dirty="0">
                        <a:solidFill>
                          <a:srgbClr val="244270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b="1" dirty="0" smtClean="0">
                          <a:solidFill>
                            <a:srgbClr val="244270"/>
                          </a:solidFill>
                        </a:rPr>
                        <a:t>Dry matter intake</a:t>
                      </a:r>
                      <a:endParaRPr lang="en-US" sz="2000" b="1" dirty="0">
                        <a:solidFill>
                          <a:srgbClr val="244270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b="1" dirty="0" smtClean="0">
                          <a:solidFill>
                            <a:srgbClr val="244270"/>
                          </a:solidFill>
                        </a:rPr>
                        <a:t>Residual feed intake</a:t>
                      </a:r>
                      <a:endParaRPr lang="en-US" sz="2000" b="1" dirty="0">
                        <a:solidFill>
                          <a:srgbClr val="244270"/>
                        </a:solidFill>
                      </a:endParaRPr>
                    </a:p>
                  </a:txBody>
                  <a:tcPr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en-US" sz="2000" b="0" dirty="0" smtClean="0"/>
                        <a:t>Price/pound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b="0" dirty="0" smtClean="0"/>
                        <a:t>$0.17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b="0" dirty="0" smtClean="0"/>
                        <a:t>$0.12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b="0" dirty="0" smtClean="0"/>
                        <a:t>$0.12</a:t>
                      </a:r>
                      <a:endParaRPr lang="en-US" sz="2000" b="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en-US" sz="2000" b="0" dirty="0" smtClean="0"/>
                        <a:t>Mean income or cost/lactation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b="0" dirty="0" smtClean="0"/>
                        <a:t>$4,250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rebuchet MS"/>
                        </a:rPr>
                        <a:t>–</a:t>
                      </a:r>
                      <a:r>
                        <a:rPr lang="en-US" sz="2000" b="0" dirty="0" smtClean="0"/>
                        <a:t>$1,992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b="0" dirty="0" smtClean="0"/>
                        <a:t>0</a:t>
                      </a:r>
                      <a:endParaRPr lang="en-US" sz="2000" b="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en-US" sz="2000" b="0" dirty="0" smtClean="0"/>
                        <a:t>Lifetime value/pound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en-US" sz="2000" b="0" dirty="0" smtClean="0">
                          <a:solidFill>
                            <a:srgbClr val="00563F"/>
                          </a:solidFill>
                        </a:rPr>
                        <a:t>(2.8 lactations)</a:t>
                      </a:r>
                      <a:endParaRPr lang="en-US" sz="2000" b="0" dirty="0">
                        <a:solidFill>
                          <a:srgbClr val="00563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b="0" dirty="0" smtClean="0"/>
                        <a:t>$0.253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rebuchet MS"/>
                        </a:rPr>
                        <a:t>–</a:t>
                      </a:r>
                      <a:r>
                        <a:rPr lang="en-US" sz="2000" b="0" dirty="0" smtClean="0"/>
                        <a:t>$0.336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rebuchet MS"/>
                        </a:rPr>
                        <a:t>–</a:t>
                      </a:r>
                      <a:r>
                        <a:rPr lang="en-US" sz="2000" b="0" dirty="0" smtClean="0"/>
                        <a:t>$0.336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en-US" sz="2000" b="0" dirty="0" smtClean="0"/>
                        <a:t>Relative value </a:t>
                      </a:r>
                      <a:r>
                        <a:rPr lang="en-US" sz="2000" b="0" dirty="0" smtClean="0">
                          <a:solidFill>
                            <a:srgbClr val="00563F"/>
                          </a:solidFill>
                        </a:rPr>
                        <a:t>(% of NM$)</a:t>
                      </a:r>
                      <a:endParaRPr lang="en-US" sz="2000" b="0" dirty="0">
                        <a:solidFill>
                          <a:srgbClr val="00563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b="0" dirty="0" smtClean="0"/>
                        <a:t>36%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rebuchet MS"/>
                        </a:rPr>
                        <a:t>–</a:t>
                      </a:r>
                      <a:r>
                        <a:rPr lang="en-US" sz="2000" b="0" dirty="0" smtClean="0"/>
                        <a:t>16%</a:t>
                      </a:r>
                      <a:endParaRPr lang="en-US" sz="2000" b="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6279" y="4061085"/>
            <a:ext cx="8064896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lnSpc>
                <a:spcPts val="2000"/>
              </a:lnSpc>
              <a:buFont typeface="Symbol" pitchFamily="18" charset="2"/>
              <a:buChar char="·"/>
            </a:pPr>
            <a:r>
              <a:rPr lang="en-US" sz="2400" b="1" dirty="0" smtClean="0"/>
              <a:t>Since 2000, Net </a:t>
            </a:r>
            <a:r>
              <a:rPr lang="en-US" sz="2400" b="1" dirty="0" smtClean="0"/>
              <a:t>Merit </a:t>
            </a:r>
            <a:r>
              <a:rPr lang="en-US" sz="2400" b="1" dirty="0" smtClean="0"/>
              <a:t>$ has selected for smaller cows </a:t>
            </a:r>
            <a:r>
              <a:rPr lang="en-US" sz="2400" b="1" dirty="0" smtClean="0"/>
              <a:t>using </a:t>
            </a:r>
            <a:r>
              <a:rPr lang="en-US" sz="2400" b="1" dirty="0" smtClean="0"/>
              <a:t>type traits (body </a:t>
            </a:r>
            <a:r>
              <a:rPr lang="en-US" sz="2400" b="1" dirty="0" smtClean="0"/>
              <a:t>weight </a:t>
            </a:r>
            <a:r>
              <a:rPr lang="en-US" sz="2400" b="1" dirty="0" smtClean="0"/>
              <a:t>composite) to reduce </a:t>
            </a:r>
            <a:r>
              <a:rPr lang="en-US" sz="2400" b="1" dirty="0" smtClean="0"/>
              <a:t>expected feed </a:t>
            </a:r>
            <a:r>
              <a:rPr lang="en-US" sz="2400" b="1" dirty="0" smtClean="0"/>
              <a:t>intake (-6% of NM$)</a:t>
            </a:r>
            <a:endParaRPr lang="en-US" sz="2400" b="1" dirty="0" smtClean="0"/>
          </a:p>
          <a:p>
            <a:pPr marL="176213" indent="-176213">
              <a:lnSpc>
                <a:spcPts val="2000"/>
              </a:lnSpc>
              <a:buFont typeface="Symbol" pitchFamily="18" charset="2"/>
              <a:buChar char="·"/>
            </a:pPr>
            <a:endParaRPr lang="en-US" sz="2400" b="1" dirty="0" smtClean="0"/>
          </a:p>
          <a:p>
            <a:pPr marL="176213" indent="-176213">
              <a:lnSpc>
                <a:spcPts val="2000"/>
              </a:lnSpc>
              <a:buFont typeface="Symbol" pitchFamily="18" charset="2"/>
              <a:buChar char="·"/>
            </a:pPr>
            <a:endParaRPr lang="en-US" sz="2400" b="1" dirty="0" smtClean="0"/>
          </a:p>
          <a:p>
            <a:pPr marL="176213" indent="-176213">
              <a:lnSpc>
                <a:spcPts val="2000"/>
              </a:lnSpc>
              <a:buFont typeface="Symbol" pitchFamily="18" charset="2"/>
              <a:buChar char="·"/>
            </a:pPr>
            <a:r>
              <a:rPr lang="en-US" sz="2400" b="1" dirty="0" smtClean="0"/>
              <a:t>Economic values for yield and BWC already account for correlated feed intake, and RFI measures uncorrelated intake</a:t>
            </a:r>
          </a:p>
          <a:p>
            <a:pPr marL="176213" indent="-176213">
              <a:lnSpc>
                <a:spcPts val="2000"/>
              </a:lnSpc>
              <a:buFont typeface="Symbol" pitchFamily="18" charset="2"/>
              <a:buChar char="·"/>
            </a:pPr>
            <a:endParaRPr lang="en-US" sz="2000" b="1" dirty="0" smtClean="0"/>
          </a:p>
        </p:txBody>
      </p:sp>
      <p:pic>
        <p:nvPicPr>
          <p:cNvPr id="7" name="Picture 6" descr="doll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20364" y="0"/>
            <a:ext cx="923635" cy="923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feed efficiency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ts val="2900"/>
              </a:lnSpc>
            </a:pPr>
            <a:r>
              <a:rPr lang="en-US" sz="2600" dirty="0" smtClean="0"/>
              <a:t>Feed efficiency expected from yield </a:t>
            </a:r>
            <a:r>
              <a:rPr lang="en-US" sz="2600" dirty="0" smtClean="0"/>
              <a:t>and type traits</a:t>
            </a:r>
            <a:endParaRPr lang="en-US" sz="2600" dirty="0" smtClean="0"/>
          </a:p>
          <a:p>
            <a:pPr lvl="1">
              <a:lnSpc>
                <a:spcPts val="2900"/>
              </a:lnSpc>
              <a:buClr>
                <a:schemeClr val="tx1"/>
              </a:buClr>
            </a:pPr>
            <a:r>
              <a:rPr lang="en-US" sz="2600" dirty="0" smtClean="0">
                <a:solidFill>
                  <a:srgbClr val="00B050"/>
                </a:solidFill>
              </a:rPr>
              <a:t>FE$</a:t>
            </a:r>
            <a:r>
              <a:rPr lang="en-US" sz="2600" dirty="0" smtClean="0"/>
              <a:t> </a:t>
            </a:r>
            <a:r>
              <a:rPr lang="en-US" sz="2600" dirty="0" smtClean="0"/>
              <a:t>is milk </a:t>
            </a:r>
            <a:r>
              <a:rPr lang="en-US" sz="2600" dirty="0" smtClean="0"/>
              <a:t>income – feed </a:t>
            </a:r>
            <a:r>
              <a:rPr lang="en-US" sz="2600" dirty="0" smtClean="0"/>
              <a:t>cost expected </a:t>
            </a:r>
            <a:r>
              <a:rPr lang="en-US" sz="2600" dirty="0" smtClean="0"/>
              <a:t>from </a:t>
            </a:r>
            <a:r>
              <a:rPr lang="en-US" sz="2600" dirty="0" smtClean="0"/>
              <a:t>PTAs for </a:t>
            </a:r>
            <a:r>
              <a:rPr lang="en-US" sz="2600" dirty="0" smtClean="0"/>
              <a:t>milk, fat, protein, </a:t>
            </a:r>
            <a:r>
              <a:rPr lang="en-US" sz="2600" dirty="0" smtClean="0"/>
              <a:t>and </a:t>
            </a:r>
            <a:r>
              <a:rPr lang="en-US" sz="2600" dirty="0" smtClean="0"/>
              <a:t>body weight </a:t>
            </a:r>
            <a:r>
              <a:rPr lang="en-US" sz="2600" dirty="0" smtClean="0"/>
              <a:t>composite (type)</a:t>
            </a:r>
            <a:endParaRPr lang="en-US" sz="2600" dirty="0" smtClean="0"/>
          </a:p>
          <a:p>
            <a:pPr lvl="1">
              <a:lnSpc>
                <a:spcPts val="2900"/>
              </a:lnSpc>
            </a:pPr>
            <a:r>
              <a:rPr lang="en-US" sz="2600" dirty="0" smtClean="0"/>
              <a:t>Current definition used in TPI </a:t>
            </a:r>
          </a:p>
          <a:p>
            <a:pPr lvl="1">
              <a:lnSpc>
                <a:spcPts val="2900"/>
              </a:lnSpc>
              <a:spcAft>
                <a:spcPts val="4800"/>
              </a:spcAft>
            </a:pPr>
            <a:r>
              <a:rPr lang="en-US" sz="2600" dirty="0" smtClean="0"/>
              <a:t>New </a:t>
            </a:r>
            <a:r>
              <a:rPr lang="en-US" sz="2600" dirty="0" smtClean="0">
                <a:solidFill>
                  <a:srgbClr val="00B050"/>
                </a:solidFill>
              </a:rPr>
              <a:t>FE$</a:t>
            </a:r>
            <a:r>
              <a:rPr lang="en-US" sz="2600" dirty="0" smtClean="0"/>
              <a:t> = </a:t>
            </a:r>
            <a:r>
              <a:rPr lang="en-US" sz="2600" dirty="0" smtClean="0">
                <a:solidFill>
                  <a:srgbClr val="00B050"/>
                </a:solidFill>
              </a:rPr>
              <a:t>FE$</a:t>
            </a:r>
            <a:r>
              <a:rPr lang="en-US" sz="2600" dirty="0" smtClean="0"/>
              <a:t> – </a:t>
            </a:r>
            <a:r>
              <a:rPr lang="en-US" sz="2600" dirty="0" smtClean="0">
                <a:solidFill>
                  <a:srgbClr val="00B050"/>
                </a:solidFill>
              </a:rPr>
              <a:t>RFI$</a:t>
            </a:r>
          </a:p>
          <a:p>
            <a:pPr>
              <a:lnSpc>
                <a:spcPts val="2900"/>
              </a:lnSpc>
            </a:pPr>
            <a:r>
              <a:rPr lang="en-US" sz="2600" dirty="0" smtClean="0"/>
              <a:t>Feed saved</a:t>
            </a:r>
            <a:r>
              <a:rPr lang="en-US" sz="2600" dirty="0" smtClean="0">
                <a:solidFill>
                  <a:srgbClr val="00523C"/>
                </a:solidFill>
              </a:rPr>
              <a:t> (used in AUS , also USA proposal)</a:t>
            </a:r>
          </a:p>
          <a:p>
            <a:pPr lvl="1">
              <a:lnSpc>
                <a:spcPts val="2900"/>
              </a:lnSpc>
              <a:buClr>
                <a:schemeClr val="tx1"/>
              </a:buClr>
            </a:pPr>
            <a:r>
              <a:rPr lang="en-US" sz="2600" dirty="0" err="1" smtClean="0">
                <a:solidFill>
                  <a:srgbClr val="00B050"/>
                </a:solidFill>
              </a:rPr>
              <a:t>FeedSaved</a:t>
            </a:r>
            <a:r>
              <a:rPr lang="en-US" sz="2600" dirty="0" smtClean="0">
                <a:solidFill>
                  <a:srgbClr val="00B050"/>
                </a:solidFill>
              </a:rPr>
              <a:t>$ </a:t>
            </a:r>
            <a:r>
              <a:rPr lang="en-US" sz="2600" dirty="0" smtClean="0"/>
              <a:t>combines </a:t>
            </a:r>
            <a:r>
              <a:rPr lang="en-US" sz="2600" dirty="0" smtClean="0">
                <a:solidFill>
                  <a:srgbClr val="00B050"/>
                </a:solidFill>
              </a:rPr>
              <a:t>RFI$</a:t>
            </a:r>
            <a:r>
              <a:rPr lang="en-US" sz="2600" dirty="0" smtClean="0">
                <a:sym typeface="Symbol"/>
              </a:rPr>
              <a:t> and regression on body weight composite, but </a:t>
            </a:r>
            <a:r>
              <a:rPr lang="en-US" sz="2600" dirty="0" smtClean="0">
                <a:sym typeface="Symbol"/>
              </a:rPr>
              <a:t>not yield </a:t>
            </a:r>
            <a:r>
              <a:rPr lang="en-US" sz="2600" dirty="0" smtClean="0">
                <a:sym typeface="Symbol"/>
              </a:rPr>
              <a:t>trait </a:t>
            </a:r>
            <a:r>
              <a:rPr lang="en-US" sz="2600" dirty="0" smtClean="0">
                <a:sym typeface="Symbol"/>
              </a:rPr>
              <a:t>regressions</a:t>
            </a:r>
          </a:p>
        </p:txBody>
      </p:sp>
      <p:pic>
        <p:nvPicPr>
          <p:cNvPr id="6" name="Picture 5" descr="Weigel_Armenta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91377" y="0"/>
            <a:ext cx="1052622" cy="12407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progress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Ratio of progress from new vs. old index is square root of</a:t>
            </a:r>
          </a:p>
          <a:p>
            <a:pPr algn="ctr">
              <a:spcAft>
                <a:spcPts val="4200"/>
              </a:spcAft>
              <a:buNone/>
            </a:pPr>
            <a:r>
              <a:rPr lang="en-US" dirty="0" smtClean="0"/>
              <a:t>[REL</a:t>
            </a:r>
            <a:r>
              <a:rPr lang="en-US" baseline="-25000" dirty="0" smtClean="0"/>
              <a:t>NM$</a:t>
            </a:r>
            <a:r>
              <a:rPr lang="en-US" dirty="0" smtClean="0"/>
              <a:t>(194</a:t>
            </a:r>
            <a:r>
              <a:rPr lang="en-US" baseline="30000" dirty="0" smtClean="0"/>
              <a:t>2</a:t>
            </a:r>
            <a:r>
              <a:rPr lang="en-US" dirty="0" smtClean="0"/>
              <a:t>) + REL</a:t>
            </a:r>
            <a:r>
              <a:rPr lang="en-US" baseline="-25000" dirty="0" smtClean="0"/>
              <a:t>RFI</a:t>
            </a:r>
            <a:r>
              <a:rPr lang="en-US" dirty="0" smtClean="0"/>
              <a:t>(70</a:t>
            </a:r>
            <a:r>
              <a:rPr lang="en-US" baseline="30000" dirty="0" smtClean="0"/>
              <a:t>2</a:t>
            </a:r>
            <a:r>
              <a:rPr lang="en-US" dirty="0" smtClean="0"/>
              <a:t>)]/[REL</a:t>
            </a:r>
            <a:r>
              <a:rPr lang="en-US" baseline="-25000" dirty="0" smtClean="0"/>
              <a:t>NM$</a:t>
            </a:r>
            <a:r>
              <a:rPr lang="en-US" dirty="0" smtClean="0"/>
              <a:t>(194</a:t>
            </a:r>
            <a:r>
              <a:rPr lang="en-US" baseline="30000" dirty="0" smtClean="0"/>
              <a:t>2</a:t>
            </a:r>
            <a:r>
              <a:rPr lang="en-US" dirty="0" smtClean="0"/>
              <a:t>)]</a:t>
            </a:r>
          </a:p>
          <a:p>
            <a:pPr>
              <a:spcAft>
                <a:spcPts val="4200"/>
              </a:spcAft>
            </a:pPr>
            <a:r>
              <a:rPr lang="en-US" dirty="0" smtClean="0"/>
              <a:t>Ratio of progress is small </a:t>
            </a:r>
            <a:r>
              <a:rPr lang="en-US" dirty="0" smtClean="0">
                <a:solidFill>
                  <a:srgbClr val="00B050"/>
                </a:solidFill>
              </a:rPr>
              <a:t>(1.01) </a:t>
            </a:r>
            <a:r>
              <a:rPr lang="en-US" dirty="0" smtClean="0"/>
              <a:t>because REL</a:t>
            </a:r>
            <a:r>
              <a:rPr lang="en-US" baseline="-25000" dirty="0" smtClean="0"/>
              <a:t>RFI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(12%) </a:t>
            </a:r>
            <a:r>
              <a:rPr lang="en-US" dirty="0" smtClean="0"/>
              <a:t>is much lower than REL</a:t>
            </a:r>
            <a:r>
              <a:rPr lang="en-US" baseline="-25000" dirty="0" smtClean="0"/>
              <a:t>NM$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(75%)</a:t>
            </a:r>
            <a:endParaRPr lang="en-US" dirty="0" smtClean="0"/>
          </a:p>
          <a:p>
            <a:pPr>
              <a:spcAft>
                <a:spcPts val="0"/>
              </a:spcAft>
            </a:pPr>
            <a:r>
              <a:rPr lang="en-US" dirty="0" smtClean="0"/>
              <a:t>Extra </a:t>
            </a:r>
            <a:r>
              <a:rPr lang="en-US" dirty="0" smtClean="0">
                <a:solidFill>
                  <a:srgbClr val="00B050"/>
                </a:solidFill>
              </a:rPr>
              <a:t>1%</a:t>
            </a:r>
            <a:r>
              <a:rPr lang="en-US" dirty="0" smtClean="0">
                <a:solidFill>
                  <a:srgbClr val="BA0000"/>
                </a:solidFill>
              </a:rPr>
              <a:t> </a:t>
            </a:r>
            <a:r>
              <a:rPr lang="en-US" dirty="0" smtClean="0"/>
              <a:t>faster progress is worth </a:t>
            </a:r>
            <a:r>
              <a:rPr lang="en-US" dirty="0" smtClean="0">
                <a:solidFill>
                  <a:srgbClr val="00B050"/>
                </a:solidFill>
              </a:rPr>
              <a:t>$4.5 million </a:t>
            </a:r>
            <a:r>
              <a:rPr lang="en-US" dirty="0" smtClean="0"/>
              <a:t>per year to the U.S. dairy industry</a:t>
            </a:r>
          </a:p>
          <a:p>
            <a:endParaRPr lang="en-US" dirty="0"/>
          </a:p>
        </p:txBody>
      </p:sp>
      <p:pic>
        <p:nvPicPr>
          <p:cNvPr id="5" name="Picture 4" descr="Supersi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0"/>
            <a:ext cx="1403648" cy="10063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feed intake studies at USDA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ts val="2700"/>
              </a:lnSpc>
            </a:pPr>
            <a:r>
              <a:rPr lang="en-US" dirty="0" err="1" smtClean="0"/>
              <a:t>Hooven</a:t>
            </a:r>
            <a:r>
              <a:rPr lang="en-US" dirty="0" smtClean="0"/>
              <a:t> et al., JDS 51:1409–1419, </a:t>
            </a:r>
            <a:r>
              <a:rPr lang="en-US" dirty="0" smtClean="0">
                <a:solidFill>
                  <a:srgbClr val="0033CC"/>
                </a:solidFill>
              </a:rPr>
              <a:t>1968</a:t>
            </a:r>
          </a:p>
          <a:p>
            <a:pPr lvl="1">
              <a:lnSpc>
                <a:spcPts val="2700"/>
              </a:lnSpc>
            </a:pPr>
            <a:r>
              <a:rPr lang="en-US" dirty="0" smtClean="0"/>
              <a:t>661 lactations of 318 Holstein cows at Beltsville</a:t>
            </a:r>
          </a:p>
          <a:p>
            <a:pPr lvl="1">
              <a:lnSpc>
                <a:spcPts val="2700"/>
              </a:lnSpc>
              <a:spcAft>
                <a:spcPts val="3600"/>
              </a:spcAft>
            </a:pPr>
            <a:r>
              <a:rPr lang="en-US" dirty="0" smtClean="0"/>
              <a:t>Genetic correlation (feed efficiency, milk energy) = 0.92</a:t>
            </a:r>
          </a:p>
          <a:p>
            <a:pPr>
              <a:lnSpc>
                <a:spcPts val="2700"/>
              </a:lnSpc>
            </a:pPr>
            <a:r>
              <a:rPr lang="en-US" dirty="0" err="1" smtClean="0"/>
              <a:t>Hooven</a:t>
            </a:r>
            <a:r>
              <a:rPr lang="en-US" dirty="0" smtClean="0"/>
              <a:t> et al., JDS </a:t>
            </a:r>
            <a:r>
              <a:rPr lang="fr-FR" dirty="0" smtClean="0"/>
              <a:t>55:1113–1122,</a:t>
            </a:r>
            <a:r>
              <a:rPr lang="en-US" dirty="0" smtClean="0">
                <a:solidFill>
                  <a:srgbClr val="BA0000"/>
                </a:solidFill>
              </a:rPr>
              <a:t> </a:t>
            </a:r>
            <a:r>
              <a:rPr lang="en-US" dirty="0" smtClean="0">
                <a:solidFill>
                  <a:srgbClr val="0033CC"/>
                </a:solidFill>
              </a:rPr>
              <a:t>1972 </a:t>
            </a:r>
          </a:p>
          <a:p>
            <a:pPr lvl="1">
              <a:lnSpc>
                <a:spcPts val="2700"/>
              </a:lnSpc>
            </a:pPr>
            <a:r>
              <a:rPr lang="en-US" dirty="0" smtClean="0"/>
              <a:t>10-mo intake trials for 425 cows</a:t>
            </a:r>
          </a:p>
          <a:p>
            <a:pPr lvl="1">
              <a:lnSpc>
                <a:spcPts val="2700"/>
              </a:lnSpc>
            </a:pPr>
            <a:r>
              <a:rPr lang="en-US" dirty="0" smtClean="0"/>
              <a:t>30-d trial (month 5) gave 89% of progress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Aft>
                <a:spcPts val="3600"/>
              </a:spcAft>
            </a:pPr>
            <a:r>
              <a:rPr lang="en-US" dirty="0" smtClean="0"/>
              <a:t>Producers and researchers have always wanted to measure and select for feed efficiency</a:t>
            </a:r>
          </a:p>
          <a:p>
            <a:pPr>
              <a:spcAft>
                <a:spcPts val="3600"/>
              </a:spcAft>
            </a:pPr>
            <a:r>
              <a:rPr lang="en-US" dirty="0" smtClean="0"/>
              <a:t>RFI could get </a:t>
            </a:r>
            <a:r>
              <a:rPr lang="en-US" dirty="0" smtClean="0">
                <a:solidFill>
                  <a:srgbClr val="00B050"/>
                </a:solidFill>
                <a:latin typeface="Arial Narrow"/>
              </a:rPr>
              <a:t>~</a:t>
            </a:r>
            <a:r>
              <a:rPr lang="en-US" dirty="0" smtClean="0">
                <a:solidFill>
                  <a:srgbClr val="00B050"/>
                </a:solidFill>
              </a:rPr>
              <a:t>16% </a:t>
            </a:r>
            <a:r>
              <a:rPr lang="en-US" dirty="0" smtClean="0"/>
              <a:t>of relative emphasis in net merit, but low REL of </a:t>
            </a:r>
            <a:r>
              <a:rPr lang="en-US" dirty="0" smtClean="0">
                <a:solidFill>
                  <a:srgbClr val="00B050"/>
                </a:solidFill>
                <a:latin typeface="Arial Narrow"/>
              </a:rPr>
              <a:t>~</a:t>
            </a:r>
            <a:r>
              <a:rPr lang="en-US" dirty="0" smtClean="0">
                <a:solidFill>
                  <a:srgbClr val="00B050"/>
                </a:solidFill>
              </a:rPr>
              <a:t>12% </a:t>
            </a:r>
            <a:r>
              <a:rPr lang="en-US" dirty="0" smtClean="0"/>
              <a:t>for young animals will limit progress</a:t>
            </a:r>
          </a:p>
          <a:p>
            <a:pPr>
              <a:spcAft>
                <a:spcPts val="3600"/>
              </a:spcAft>
            </a:pPr>
            <a:r>
              <a:rPr lang="en-US" dirty="0" smtClean="0"/>
              <a:t>Genomics can multiply feed intake information from a few herds to thousands of other herds</a:t>
            </a:r>
          </a:p>
          <a:p>
            <a:pPr>
              <a:spcAft>
                <a:spcPts val="3600"/>
              </a:spcAft>
            </a:pPr>
            <a:r>
              <a:rPr lang="en-US" dirty="0" smtClean="0"/>
              <a:t>Higher REL will require more research herds or international cooperation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4785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Agriculture and Food Research Initiative Competitive Grant #2011-68004-30340 from USDA National Institute of Food and Agriculture </a:t>
            </a:r>
            <a:r>
              <a:rPr lang="en-US" dirty="0" smtClean="0">
                <a:solidFill>
                  <a:srgbClr val="00B050"/>
                </a:solidFill>
              </a:rPr>
              <a:t>(feed intake funding)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USDA-ARS project 1265-31000-101-00, “Improving Genetic Predictions in Dairy Animals Using Phenotypic and Genomic Information” </a:t>
            </a:r>
            <a:r>
              <a:rPr lang="en-US" dirty="0" smtClean="0">
                <a:solidFill>
                  <a:srgbClr val="00B050"/>
                </a:solidFill>
              </a:rPr>
              <a:t>(AGIL funding)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Council on Dairy Cattle Breeding and dairy industry contributors for pedigree and genomic data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Jim Liesman (MSU) for merging and editing phenotypes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George Wiggans for managing genotypes</a:t>
            </a:r>
          </a:p>
          <a:p>
            <a:pPr>
              <a:spcAft>
                <a:spcPts val="2400"/>
              </a:spcAft>
            </a:pPr>
            <a:endParaRPr lang="en-US" dirty="0" smtClean="0"/>
          </a:p>
          <a:p>
            <a:pPr>
              <a:spcAft>
                <a:spcPts val="2400"/>
              </a:spcAft>
            </a:pPr>
            <a:endParaRPr lang="en-US" dirty="0" smtClean="0">
              <a:solidFill>
                <a:srgbClr val="BA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6-week or 4-week trials</a:t>
            </a:r>
            <a:endParaRPr lang="en-US" sz="3600" dirty="0"/>
          </a:p>
        </p:txBody>
      </p:sp>
      <p:graphicFrame>
        <p:nvGraphicFramePr>
          <p:cNvPr id="5" name="Table Placeholder 3"/>
          <p:cNvGraphicFramePr>
            <a:graphicFrameLocks/>
          </p:cNvGraphicFramePr>
          <p:nvPr/>
        </p:nvGraphicFramePr>
        <p:xfrm>
          <a:off x="477260" y="1763362"/>
          <a:ext cx="7995403" cy="3937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27816"/>
                <a:gridCol w="1879418"/>
                <a:gridCol w="1588169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700"/>
                        </a:lnSpc>
                      </a:pPr>
                      <a:endParaRPr lang="en-US" sz="2700" b="1" dirty="0">
                        <a:solidFill>
                          <a:srgbClr val="24427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</a:pPr>
                      <a:r>
                        <a:rPr lang="en-US" sz="2700" b="1" dirty="0" smtClean="0">
                          <a:solidFill>
                            <a:srgbClr val="244270"/>
                          </a:solidFill>
                        </a:rPr>
                        <a:t>6-week</a:t>
                      </a:r>
                      <a:endParaRPr lang="en-US" sz="2700" b="1" dirty="0">
                        <a:solidFill>
                          <a:srgbClr val="24427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</a:pPr>
                      <a:r>
                        <a:rPr lang="en-US" sz="2700" b="1" dirty="0" smtClean="0">
                          <a:solidFill>
                            <a:srgbClr val="244270"/>
                          </a:solidFill>
                        </a:rPr>
                        <a:t>4-week</a:t>
                      </a:r>
                      <a:endParaRPr lang="en-US" sz="2700" b="1" dirty="0">
                        <a:solidFill>
                          <a:srgbClr val="244270"/>
                        </a:solidFill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700"/>
                        </a:lnSpc>
                      </a:pPr>
                      <a:r>
                        <a:rPr lang="en-US" sz="2700" b="1" dirty="0" smtClean="0"/>
                        <a:t>Days of feed intake</a:t>
                      </a:r>
                      <a:endParaRPr lang="en-US" sz="2700" b="1" dirty="0"/>
                    </a:p>
                  </a:txBody>
                  <a:tcPr marL="0" marR="0" marT="0" marB="137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  <a:tabLst/>
                      </a:pPr>
                      <a:r>
                        <a:rPr lang="en-US" sz="2700" b="1" dirty="0" smtClean="0"/>
                        <a:t>42</a:t>
                      </a:r>
                      <a:endParaRPr lang="en-US" sz="27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  <a:tabLst/>
                      </a:pPr>
                      <a:r>
                        <a:rPr lang="en-US" sz="2700" b="1" dirty="0" smtClean="0"/>
                        <a:t>28</a:t>
                      </a:r>
                      <a:endParaRPr lang="en-US" sz="2700" b="1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700"/>
                        </a:lnSpc>
                      </a:pPr>
                      <a:r>
                        <a:rPr lang="en-US" sz="2700" b="1" dirty="0" smtClean="0"/>
                        <a:t>Cows</a:t>
                      </a:r>
                      <a:r>
                        <a:rPr lang="en-US" sz="2700" b="1" baseline="0" dirty="0" smtClean="0"/>
                        <a:t> recorded</a:t>
                      </a:r>
                      <a:endParaRPr lang="en-US" sz="2700" b="1" dirty="0"/>
                    </a:p>
                  </a:txBody>
                  <a:tcPr marL="0" marR="0" marT="0" marB="137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  <a:tabLst/>
                      </a:pPr>
                      <a:r>
                        <a:rPr lang="en-US" sz="2700" b="1" dirty="0" smtClean="0"/>
                        <a:t>4,621</a:t>
                      </a:r>
                      <a:endParaRPr lang="en-US" sz="27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  <a:tabLst/>
                      </a:pPr>
                      <a:r>
                        <a:rPr lang="en-US" sz="2700" b="1" dirty="0" smtClean="0"/>
                        <a:t>202</a:t>
                      </a:r>
                      <a:endParaRPr lang="en-US" sz="2700" b="1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700"/>
                        </a:lnSpc>
                      </a:pPr>
                      <a:r>
                        <a:rPr lang="en-US" sz="2700" b="1" dirty="0" smtClean="0"/>
                        <a:t>RFI mean</a:t>
                      </a:r>
                      <a:endParaRPr lang="en-US" sz="2700" b="1" dirty="0"/>
                    </a:p>
                  </a:txBody>
                  <a:tcPr marL="0" marR="0" marT="0" marB="137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  <a:tabLst/>
                      </a:pPr>
                      <a:r>
                        <a:rPr lang="en-US" sz="2700" b="1" dirty="0" smtClean="0"/>
                        <a:t>0</a:t>
                      </a:r>
                      <a:endParaRPr lang="en-US" sz="27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  <a:tabLst/>
                      </a:pPr>
                      <a:r>
                        <a:rPr lang="en-US" sz="2700" b="1" dirty="0" smtClean="0"/>
                        <a:t>0</a:t>
                      </a:r>
                      <a:endParaRPr lang="en-US" sz="2700" b="1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700"/>
                        </a:lnSpc>
                      </a:pPr>
                      <a:r>
                        <a:rPr lang="en-US" sz="2700" b="1" dirty="0" smtClean="0"/>
                        <a:t>RFI standard deviation</a:t>
                      </a:r>
                      <a:r>
                        <a:rPr lang="en-US" sz="2700" b="1" baseline="0" dirty="0" smtClean="0"/>
                        <a:t> </a:t>
                      </a:r>
                      <a:r>
                        <a:rPr lang="en-US" sz="2700" b="1" dirty="0" smtClean="0"/>
                        <a:t>(kg/day)</a:t>
                      </a:r>
                      <a:endParaRPr lang="en-US" sz="2700" b="1" dirty="0"/>
                    </a:p>
                  </a:txBody>
                  <a:tcPr marL="0" marR="0" marT="0" marB="137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  <a:tabLst/>
                      </a:pPr>
                      <a:r>
                        <a:rPr lang="en-US" sz="2700" b="1" dirty="0" smtClean="0"/>
                        <a:t>1.68</a:t>
                      </a:r>
                      <a:endParaRPr lang="en-US" sz="27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  <a:tabLst/>
                      </a:pPr>
                      <a:r>
                        <a:rPr lang="en-US" sz="2700" b="1" dirty="0" smtClean="0"/>
                        <a:t>1.75</a:t>
                      </a:r>
                      <a:endParaRPr lang="en-US" sz="2700" b="1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700"/>
                        </a:lnSpc>
                      </a:pPr>
                      <a:r>
                        <a:rPr lang="en-US" sz="2700" b="1" dirty="0" smtClean="0"/>
                        <a:t>Correlation with 6-week trial</a:t>
                      </a:r>
                      <a:endParaRPr lang="en-US" sz="2700" b="1" dirty="0"/>
                    </a:p>
                  </a:txBody>
                  <a:tcPr marL="0" marR="0" marT="0" marB="137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  <a:tabLst/>
                      </a:pPr>
                      <a:r>
                        <a:rPr lang="en-US" sz="2700" b="1" dirty="0" smtClean="0"/>
                        <a:t>1.00</a:t>
                      </a:r>
                      <a:endParaRPr lang="en-US" sz="27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  <a:tabLst/>
                      </a:pPr>
                      <a:r>
                        <a:rPr lang="en-US" sz="2700" b="1" dirty="0" smtClean="0"/>
                        <a:t>0.96</a:t>
                      </a:r>
                      <a:endParaRPr lang="en-US" sz="2700" b="1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700"/>
                        </a:lnSpc>
                      </a:pPr>
                      <a:r>
                        <a:rPr lang="en-US" sz="2700" b="1" dirty="0" smtClean="0"/>
                        <a:t>Weighted in statistical model</a:t>
                      </a:r>
                      <a:endParaRPr lang="en-US" sz="2700" b="1" dirty="0"/>
                    </a:p>
                  </a:txBody>
                  <a:tcPr marL="0" marR="0" marT="0" marB="137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  <a:tabLst/>
                      </a:pPr>
                      <a:r>
                        <a:rPr lang="en-US" sz="2700" b="1" dirty="0" smtClean="0"/>
                        <a:t>1.00</a:t>
                      </a:r>
                      <a:endParaRPr lang="en-US" sz="27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  <a:tabLst/>
                      </a:pPr>
                      <a:r>
                        <a:rPr lang="en-US" sz="2700" b="1" dirty="0" smtClean="0"/>
                        <a:t>0.92</a:t>
                      </a:r>
                      <a:endParaRPr lang="en-US" sz="2700" b="1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2700"/>
                        </a:lnSpc>
                      </a:pPr>
                      <a:r>
                        <a:rPr lang="en-US" sz="2700" b="1" dirty="0" smtClean="0">
                          <a:solidFill>
                            <a:srgbClr val="244270"/>
                          </a:solidFill>
                        </a:rPr>
                        <a:t>Approximate cost of recording </a:t>
                      </a:r>
                    </a:p>
                    <a:p>
                      <a:pPr>
                        <a:lnSpc>
                          <a:spcPts val="2700"/>
                        </a:lnSpc>
                      </a:pPr>
                      <a:r>
                        <a:rPr lang="en-US" sz="2700" b="1" dirty="0" smtClean="0">
                          <a:solidFill>
                            <a:srgbClr val="244270"/>
                          </a:solidFill>
                        </a:rPr>
                        <a:t>(+1 week pre-trial)</a:t>
                      </a:r>
                      <a:endParaRPr lang="en-US" sz="2700" b="1" dirty="0">
                        <a:solidFill>
                          <a:srgbClr val="24427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  <a:tabLst/>
                      </a:pPr>
                      <a:r>
                        <a:rPr lang="en-US" sz="2700" b="1" dirty="0" smtClean="0">
                          <a:solidFill>
                            <a:srgbClr val="244270"/>
                          </a:solidFill>
                        </a:rPr>
                        <a:t>$700</a:t>
                      </a:r>
                      <a:endParaRPr lang="en-US" sz="2700" b="1" dirty="0">
                        <a:solidFill>
                          <a:srgbClr val="24427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  <a:tabLst/>
                      </a:pPr>
                      <a:r>
                        <a:rPr lang="en-US" sz="2700" b="1" dirty="0" smtClean="0">
                          <a:solidFill>
                            <a:srgbClr val="244270"/>
                          </a:solidFill>
                        </a:rPr>
                        <a:t>$500</a:t>
                      </a:r>
                      <a:endParaRPr lang="en-US" sz="2700" b="1" dirty="0">
                        <a:solidFill>
                          <a:srgbClr val="244270"/>
                        </a:solidFill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4" name="Picture 3" descr="Diane_Spurlo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81998" y="0"/>
            <a:ext cx="1362002" cy="17008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8714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 intake topics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Aft>
                <a:spcPts val="4800"/>
              </a:spcAft>
            </a:pPr>
            <a:r>
              <a:rPr lang="en-US" dirty="0" smtClean="0"/>
              <a:t>Residual feed intake </a:t>
            </a:r>
            <a:r>
              <a:rPr lang="en-US" dirty="0" smtClean="0">
                <a:solidFill>
                  <a:srgbClr val="00523C"/>
                </a:solidFill>
              </a:rPr>
              <a:t>(RFI)</a:t>
            </a:r>
            <a:r>
              <a:rPr lang="en-US" dirty="0" smtClean="0"/>
              <a:t> as a new trait</a:t>
            </a:r>
          </a:p>
          <a:p>
            <a:pPr>
              <a:spcAft>
                <a:spcPts val="4800"/>
              </a:spcAft>
            </a:pPr>
            <a:r>
              <a:rPr lang="en-US" dirty="0" smtClean="0"/>
              <a:t>Data included, models, and parameters</a:t>
            </a:r>
          </a:p>
          <a:p>
            <a:pPr>
              <a:spcAft>
                <a:spcPts val="4800"/>
              </a:spcAft>
            </a:pPr>
            <a:r>
              <a:rPr lang="en-US" dirty="0" smtClean="0"/>
              <a:t>Reliability of predictions</a:t>
            </a:r>
          </a:p>
          <a:p>
            <a:pPr>
              <a:spcAft>
                <a:spcPts val="4800"/>
              </a:spcAft>
            </a:pPr>
            <a:r>
              <a:rPr lang="en-US" dirty="0" smtClean="0"/>
              <a:t>Economic value of feed saved</a:t>
            </a:r>
          </a:p>
          <a:p>
            <a:pPr>
              <a:spcAft>
                <a:spcPts val="4800"/>
              </a:spcAft>
            </a:pPr>
            <a:r>
              <a:rPr lang="en-US" dirty="0" smtClean="0"/>
              <a:t>Reporting of feed intake evaluations</a:t>
            </a:r>
          </a:p>
        </p:txBody>
      </p:sp>
      <p:pic>
        <p:nvPicPr>
          <p:cNvPr id="14338" name="Picture 2" descr="http://agnewsfeed.com/here/wp-content/uploads/2016/08/extension.psu_.eduanimalsbeefnews2016feeding-holstein-steer-calves-for-the-beef-marketimage_galleryzoom-101921b89849f100d966c865bb8e7dbeb22ac17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73455" y="0"/>
            <a:ext cx="2170545" cy="14462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39107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Feed intake data</a:t>
            </a:r>
            <a:endParaRPr lang="en-US" sz="3600" dirty="0"/>
          </a:p>
        </p:txBody>
      </p:sp>
      <p:graphicFrame>
        <p:nvGraphicFramePr>
          <p:cNvPr id="13" name="Table Placeholder 3"/>
          <p:cNvGraphicFramePr>
            <a:graphicFrameLocks/>
          </p:cNvGraphicFramePr>
          <p:nvPr/>
        </p:nvGraphicFramePr>
        <p:xfrm>
          <a:off x="457201" y="1452700"/>
          <a:ext cx="8229599" cy="48031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1241"/>
                <a:gridCol w="882316"/>
                <a:gridCol w="1427747"/>
                <a:gridCol w="239829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2300"/>
                        </a:lnSpc>
                      </a:pPr>
                      <a:r>
                        <a:rPr lang="en-US" sz="2300" b="1" dirty="0" smtClean="0">
                          <a:solidFill>
                            <a:srgbClr val="244270"/>
                          </a:solidFill>
                        </a:rPr>
                        <a:t>Research herd</a:t>
                      </a:r>
                      <a:endParaRPr lang="en-US" sz="2300" b="1" dirty="0">
                        <a:solidFill>
                          <a:srgbClr val="244270"/>
                        </a:solidFill>
                      </a:endParaRPr>
                    </a:p>
                  </a:txBody>
                  <a:tcPr marL="0" marR="0" marT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>
                          <a:solidFill>
                            <a:srgbClr val="244270"/>
                          </a:solidFill>
                        </a:rPr>
                        <a:t>Cows</a:t>
                      </a:r>
                      <a:endParaRPr lang="en-US" sz="2300" b="1" dirty="0">
                        <a:solidFill>
                          <a:srgbClr val="244270"/>
                        </a:solidFill>
                      </a:endParaRPr>
                    </a:p>
                  </a:txBody>
                  <a:tcPr marL="0" marR="0" marT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>
                          <a:solidFill>
                            <a:srgbClr val="244270"/>
                          </a:solidFill>
                        </a:rPr>
                        <a:t>Records</a:t>
                      </a:r>
                      <a:endParaRPr lang="en-US" sz="2300" b="1" dirty="0">
                        <a:solidFill>
                          <a:srgbClr val="244270"/>
                        </a:solidFill>
                      </a:endParaRPr>
                    </a:p>
                  </a:txBody>
                  <a:tcPr marL="0" marR="0" marT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300"/>
                        </a:lnSpc>
                      </a:pPr>
                      <a:r>
                        <a:rPr lang="en-US" sz="2300" b="1" dirty="0" smtClean="0">
                          <a:solidFill>
                            <a:srgbClr val="244270"/>
                          </a:solidFill>
                        </a:rPr>
                        <a:t>Researchers</a:t>
                      </a:r>
                      <a:endParaRPr lang="en-US" sz="2300" b="1" dirty="0">
                        <a:solidFill>
                          <a:srgbClr val="244270"/>
                        </a:solidFill>
                      </a:endParaRPr>
                    </a:p>
                  </a:txBody>
                  <a:tcPr marL="320040" marR="0" marT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Univ.</a:t>
                      </a:r>
                      <a:r>
                        <a:rPr lang="en-US" sz="2300" b="1" baseline="0" dirty="0" smtClean="0"/>
                        <a:t> of</a:t>
                      </a:r>
                      <a:r>
                        <a:rPr lang="en-US" sz="2300" b="1" dirty="0" smtClean="0"/>
                        <a:t> Wisconsin</a:t>
                      </a:r>
                      <a:r>
                        <a:rPr lang="en-US" sz="2300" b="1" baseline="0" dirty="0" smtClean="0"/>
                        <a:t> and</a:t>
                      </a:r>
                    </a:p>
                    <a:p>
                      <a:pPr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US Dairy Forage Res. Ctr.</a:t>
                      </a:r>
                      <a:endParaRPr lang="en-US" sz="2300" b="1" dirty="0"/>
                    </a:p>
                  </a:txBody>
                  <a:tcPr marL="0" marR="0" marT="0" marB="13716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1,390</a:t>
                      </a:r>
                      <a:endParaRPr lang="en-US" sz="23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1,678</a:t>
                      </a:r>
                      <a:endParaRPr lang="en-US" sz="2300" b="1" dirty="0"/>
                    </a:p>
                  </a:txBody>
                  <a:tcPr marL="0" marR="1828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Weigel,</a:t>
                      </a:r>
                    </a:p>
                    <a:p>
                      <a:pPr algn="l">
                        <a:lnSpc>
                          <a:spcPts val="2300"/>
                        </a:lnSpc>
                      </a:pPr>
                      <a:r>
                        <a:rPr lang="en-US" sz="2300" b="1" dirty="0" err="1" smtClean="0"/>
                        <a:t>Armentano</a:t>
                      </a:r>
                      <a:r>
                        <a:rPr lang="en-US" sz="2300" b="1" dirty="0" smtClean="0"/>
                        <a:t> </a:t>
                      </a:r>
                      <a:endParaRPr lang="en-US" sz="2300" b="1" dirty="0"/>
                    </a:p>
                  </a:txBody>
                  <a:tcPr marL="32004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Iowa State Univ.</a:t>
                      </a:r>
                      <a:endParaRPr lang="en-US" sz="2300" b="1" dirty="0"/>
                    </a:p>
                  </a:txBody>
                  <a:tcPr marL="0" marR="0" marT="0" marB="13716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953</a:t>
                      </a:r>
                      <a:endParaRPr lang="en-US" sz="23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1,006</a:t>
                      </a:r>
                      <a:endParaRPr lang="en-US" sz="2300" b="1" dirty="0"/>
                    </a:p>
                  </a:txBody>
                  <a:tcPr marL="0" marR="1828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Spurlock</a:t>
                      </a:r>
                      <a:endParaRPr lang="en-US" sz="2300" b="1" dirty="0"/>
                    </a:p>
                  </a:txBody>
                  <a:tcPr marL="32004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ARS, USDA </a:t>
                      </a:r>
                      <a:r>
                        <a:rPr lang="en-US" sz="2300" b="1" dirty="0" smtClean="0">
                          <a:solidFill>
                            <a:srgbClr val="00523C"/>
                          </a:solidFill>
                        </a:rPr>
                        <a:t>(Beltsville, MD)</a:t>
                      </a:r>
                      <a:endParaRPr lang="en-US" sz="2300" b="1" dirty="0">
                        <a:solidFill>
                          <a:srgbClr val="00523C"/>
                        </a:solidFill>
                      </a:endParaRPr>
                    </a:p>
                  </a:txBody>
                  <a:tcPr marL="0" marR="0" marT="0" marB="13716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534</a:t>
                      </a:r>
                      <a:endParaRPr lang="en-US" sz="23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834</a:t>
                      </a:r>
                      <a:endParaRPr lang="en-US" sz="2300" b="1" dirty="0"/>
                    </a:p>
                  </a:txBody>
                  <a:tcPr marL="0" marR="1828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Connor</a:t>
                      </a:r>
                      <a:endParaRPr lang="en-US" sz="2300" b="1" dirty="0"/>
                    </a:p>
                  </a:txBody>
                  <a:tcPr marL="320040" marR="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 smtClean="0"/>
                        <a:t>Univ. of Florida</a:t>
                      </a:r>
                    </a:p>
                  </a:txBody>
                  <a:tcPr marL="0" marR="0" marT="0" marB="13716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491</a:t>
                      </a:r>
                      <a:endParaRPr lang="en-US" sz="23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582</a:t>
                      </a:r>
                      <a:endParaRPr lang="en-US" sz="2300" b="1" dirty="0"/>
                    </a:p>
                  </a:txBody>
                  <a:tcPr marL="0" marR="1828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Staples</a:t>
                      </a:r>
                      <a:endParaRPr lang="en-US" sz="2300" b="1" dirty="0"/>
                    </a:p>
                  </a:txBody>
                  <a:tcPr marL="320040" marR="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 smtClean="0"/>
                        <a:t>Michigan State Univ. </a:t>
                      </a:r>
                    </a:p>
                  </a:txBody>
                  <a:tcPr marL="0" marR="0" marT="0" marB="13716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273</a:t>
                      </a:r>
                      <a:endParaRPr lang="en-US" sz="23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315</a:t>
                      </a:r>
                      <a:endParaRPr lang="en-US" sz="2300" b="1" dirty="0"/>
                    </a:p>
                  </a:txBody>
                  <a:tcPr marL="0" marR="1828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300"/>
                        </a:lnSpc>
                      </a:pPr>
                      <a:r>
                        <a:rPr lang="en-US" sz="2300" b="1" dirty="0" err="1" smtClean="0"/>
                        <a:t>VandeHaar</a:t>
                      </a:r>
                      <a:r>
                        <a:rPr lang="en-US" sz="2300" b="1" dirty="0" smtClean="0"/>
                        <a:t>,</a:t>
                      </a:r>
                    </a:p>
                    <a:p>
                      <a:pPr algn="l">
                        <a:lnSpc>
                          <a:spcPts val="2300"/>
                        </a:lnSpc>
                      </a:pPr>
                      <a:r>
                        <a:rPr lang="en-US" sz="2300" b="1" dirty="0" err="1" smtClean="0"/>
                        <a:t>Tempelman</a:t>
                      </a:r>
                      <a:endParaRPr lang="en-US" sz="2300" b="1" dirty="0"/>
                    </a:p>
                  </a:txBody>
                  <a:tcPr marL="320040" marR="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 smtClean="0"/>
                        <a:t>Purina</a:t>
                      </a:r>
                      <a:r>
                        <a:rPr lang="en-US" sz="2300" b="1" baseline="0" dirty="0" smtClean="0"/>
                        <a:t> Anim. </a:t>
                      </a:r>
                      <a:r>
                        <a:rPr lang="en-US" sz="2300" b="1" baseline="0" dirty="0" err="1" smtClean="0"/>
                        <a:t>Nutr</a:t>
                      </a:r>
                      <a:r>
                        <a:rPr lang="en-US" sz="2300" b="1" baseline="0" dirty="0" smtClean="0"/>
                        <a:t>. Ctr. (</a:t>
                      </a:r>
                      <a:r>
                        <a:rPr lang="en-US" sz="2300" b="1" baseline="0" dirty="0" smtClean="0">
                          <a:solidFill>
                            <a:srgbClr val="00523C"/>
                          </a:solidFill>
                        </a:rPr>
                        <a:t>MO)</a:t>
                      </a:r>
                      <a:endParaRPr lang="en-US" sz="2300" b="1" dirty="0" smtClean="0">
                        <a:solidFill>
                          <a:srgbClr val="00523C"/>
                        </a:solidFill>
                      </a:endParaRPr>
                    </a:p>
                  </a:txBody>
                  <a:tcPr marL="0" marR="0" marT="0" marB="13716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151</a:t>
                      </a:r>
                      <a:endParaRPr lang="en-US" sz="23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184</a:t>
                      </a:r>
                      <a:endParaRPr lang="en-US" sz="2300" b="1" dirty="0"/>
                    </a:p>
                  </a:txBody>
                  <a:tcPr marL="0" marR="1828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Davidson</a:t>
                      </a:r>
                      <a:endParaRPr lang="en-US" sz="2300" b="1" dirty="0"/>
                    </a:p>
                  </a:txBody>
                  <a:tcPr marL="32004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Virginia Tech</a:t>
                      </a:r>
                      <a:endParaRPr lang="en-US" sz="2300" b="1" dirty="0"/>
                    </a:p>
                  </a:txBody>
                  <a:tcPr marL="0" marR="0" marT="0" marB="13716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93</a:t>
                      </a:r>
                      <a:endParaRPr lang="en-US" sz="23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93</a:t>
                      </a:r>
                      <a:endParaRPr lang="en-US" sz="2300" b="1" dirty="0"/>
                    </a:p>
                  </a:txBody>
                  <a:tcPr marL="0" marR="1828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300"/>
                        </a:lnSpc>
                      </a:pPr>
                      <a:r>
                        <a:rPr lang="en-US" sz="2300" b="1" dirty="0" err="1" smtClean="0"/>
                        <a:t>Hanigan</a:t>
                      </a:r>
                      <a:endParaRPr lang="en-US" sz="2300" b="1" dirty="0"/>
                    </a:p>
                  </a:txBody>
                  <a:tcPr marL="32004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Miner Agric. Res. Inst.</a:t>
                      </a:r>
                      <a:r>
                        <a:rPr lang="en-US" sz="2300" b="1" dirty="0" smtClean="0">
                          <a:solidFill>
                            <a:srgbClr val="00523C"/>
                          </a:solidFill>
                        </a:rPr>
                        <a:t> (</a:t>
                      </a:r>
                      <a:r>
                        <a:rPr lang="en-US" sz="2300" b="1" baseline="0" dirty="0" smtClean="0">
                          <a:solidFill>
                            <a:srgbClr val="00523C"/>
                          </a:solidFill>
                        </a:rPr>
                        <a:t>NY)</a:t>
                      </a:r>
                      <a:endParaRPr lang="en-US" sz="2300" b="1" dirty="0">
                        <a:solidFill>
                          <a:srgbClr val="00523C"/>
                        </a:solidFill>
                      </a:endParaRPr>
                    </a:p>
                  </a:txBody>
                  <a:tcPr marL="0" marR="0" marT="0" marB="13716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58</a:t>
                      </a:r>
                      <a:endParaRPr lang="en-US" sz="23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/>
                        <a:t>58</a:t>
                      </a:r>
                      <a:endParaRPr lang="en-US" sz="2300" b="1" dirty="0"/>
                    </a:p>
                  </a:txBody>
                  <a:tcPr marL="0" marR="1828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300"/>
                        </a:lnSpc>
                      </a:pPr>
                      <a:r>
                        <a:rPr lang="en-US" sz="2300" b="1" dirty="0" err="1" smtClean="0"/>
                        <a:t>Dann</a:t>
                      </a:r>
                      <a:endParaRPr lang="en-US" sz="2300" b="1" dirty="0"/>
                    </a:p>
                  </a:txBody>
                  <a:tcPr marL="32004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2300"/>
                        </a:lnSpc>
                      </a:pPr>
                      <a:r>
                        <a:rPr lang="en-US" sz="2300" b="1" dirty="0" smtClean="0">
                          <a:solidFill>
                            <a:srgbClr val="244270"/>
                          </a:solidFill>
                        </a:rPr>
                        <a:t>All</a:t>
                      </a:r>
                      <a:endParaRPr lang="en-US" sz="2300" b="1" dirty="0">
                        <a:solidFill>
                          <a:srgbClr val="24427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>
                          <a:solidFill>
                            <a:srgbClr val="244270"/>
                          </a:solidFill>
                        </a:rPr>
                        <a:t>3,965</a:t>
                      </a:r>
                      <a:endParaRPr lang="en-US" sz="2300" b="1" dirty="0">
                        <a:solidFill>
                          <a:srgbClr val="244270"/>
                        </a:solidFill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</a:pPr>
                      <a:r>
                        <a:rPr lang="en-US" sz="2300" b="1" dirty="0" smtClean="0">
                          <a:solidFill>
                            <a:srgbClr val="244270"/>
                          </a:solidFill>
                        </a:rPr>
                        <a:t>4,823</a:t>
                      </a:r>
                      <a:endParaRPr lang="en-US" sz="2300" b="1" dirty="0">
                        <a:solidFill>
                          <a:srgbClr val="244270"/>
                        </a:solidFill>
                      </a:endParaRPr>
                    </a:p>
                  </a:txBody>
                  <a:tcPr marL="0" marR="1828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300"/>
                        </a:lnSpc>
                      </a:pPr>
                      <a:r>
                        <a:rPr lang="en-US" sz="2300" b="1" dirty="0" smtClean="0">
                          <a:solidFill>
                            <a:srgbClr val="244270"/>
                          </a:solidFill>
                        </a:rPr>
                        <a:t>$5 million</a:t>
                      </a:r>
                    </a:p>
                    <a:p>
                      <a:pPr algn="l">
                        <a:lnSpc>
                          <a:spcPts val="2300"/>
                        </a:lnSpc>
                      </a:pPr>
                      <a:r>
                        <a:rPr lang="en-US" sz="2300" b="1" dirty="0" smtClean="0">
                          <a:solidFill>
                            <a:srgbClr val="244270"/>
                          </a:solidFill>
                        </a:rPr>
                        <a:t>AFRI grant</a:t>
                      </a:r>
                      <a:endParaRPr lang="en-US" sz="2300" b="1" dirty="0">
                        <a:solidFill>
                          <a:srgbClr val="244270"/>
                        </a:solidFill>
                      </a:endParaRPr>
                    </a:p>
                  </a:txBody>
                  <a:tcPr marL="320040" marR="0" marT="0" marB="0"/>
                </a:tc>
              </a:tr>
            </a:tbl>
          </a:graphicData>
        </a:graphic>
      </p:graphicFrame>
      <p:pic>
        <p:nvPicPr>
          <p:cNvPr id="5" name="Picture 4" descr="MSU_feed_intak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29185" y="0"/>
            <a:ext cx="2014815" cy="134076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8714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Genotypes of research cows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405784"/>
            <a:ext cx="8229600" cy="4800600"/>
          </a:xfrm>
        </p:spPr>
        <p:txBody>
          <a:bodyPr/>
          <a:lstStyle/>
          <a:p>
            <a:r>
              <a:rPr lang="en-US" dirty="0" smtClean="0"/>
              <a:t>Chip densities </a:t>
            </a:r>
            <a:r>
              <a:rPr lang="en-US" dirty="0" smtClean="0">
                <a:solidFill>
                  <a:srgbClr val="00523C"/>
                </a:solidFill>
              </a:rPr>
              <a:t>(number of markers)</a:t>
            </a:r>
            <a:r>
              <a:rPr lang="en-US" dirty="0" smtClean="0"/>
              <a:t> used</a:t>
            </a:r>
          </a:p>
          <a:p>
            <a:pPr lvl="1"/>
            <a:r>
              <a:rPr lang="en-US" dirty="0" smtClean="0"/>
              <a:t>502 high density</a:t>
            </a:r>
            <a:r>
              <a:rPr lang="en-US" dirty="0" smtClean="0">
                <a:solidFill>
                  <a:srgbClr val="00523C"/>
                </a:solidFill>
              </a:rPr>
              <a:t> (777K)</a:t>
            </a:r>
          </a:p>
          <a:p>
            <a:pPr lvl="1"/>
            <a:r>
              <a:rPr lang="en-US" dirty="0" smtClean="0"/>
              <a:t>1341 GHD or GH2</a:t>
            </a:r>
            <a:r>
              <a:rPr lang="en-US" dirty="0" smtClean="0">
                <a:solidFill>
                  <a:srgbClr val="00523C"/>
                </a:solidFill>
              </a:rPr>
              <a:t> (77K or 140K)</a:t>
            </a:r>
          </a:p>
          <a:p>
            <a:pPr lvl="1"/>
            <a:r>
              <a:rPr lang="en-US" dirty="0" smtClean="0"/>
              <a:t>1251 50K or ZMD</a:t>
            </a:r>
            <a:r>
              <a:rPr lang="en-US" dirty="0" smtClean="0">
                <a:solidFill>
                  <a:srgbClr val="00523C"/>
                </a:solidFill>
              </a:rPr>
              <a:t> (50K)</a:t>
            </a:r>
          </a:p>
          <a:p>
            <a:pPr lvl="1">
              <a:spcAft>
                <a:spcPts val="3600"/>
              </a:spcAft>
            </a:pPr>
            <a:r>
              <a:rPr lang="en-US" dirty="0" smtClean="0"/>
              <a:t>411 low density</a:t>
            </a:r>
            <a:r>
              <a:rPr lang="en-US" dirty="0" smtClean="0">
                <a:solidFill>
                  <a:srgbClr val="00523C"/>
                </a:solidFill>
              </a:rPr>
              <a:t> (7K to 20K)</a:t>
            </a:r>
          </a:p>
          <a:p>
            <a:r>
              <a:rPr lang="en-US" dirty="0" smtClean="0"/>
              <a:t>Imputed to </a:t>
            </a:r>
            <a:r>
              <a:rPr lang="en-US" dirty="0" smtClean="0">
                <a:solidFill>
                  <a:srgbClr val="00523C"/>
                </a:solidFill>
              </a:rPr>
              <a:t>60,671</a:t>
            </a:r>
            <a:r>
              <a:rPr lang="en-US" dirty="0" smtClean="0"/>
              <a:t> subset used officially</a:t>
            </a: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auto">
          <a:xfrm>
            <a:off x="8172400" y="0"/>
            <a:ext cx="691580" cy="2295050"/>
            <a:chOff x="7577470" y="3449799"/>
            <a:chExt cx="1377903" cy="4017906"/>
          </a:xfrm>
        </p:grpSpPr>
        <p:pic>
          <p:nvPicPr>
            <p:cNvPr id="7" name="Picture 6" descr="GGP-HD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 rot="780000">
              <a:off x="7577470" y="3449799"/>
              <a:ext cx="822960" cy="2499731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glow rad="228600">
                <a:srgbClr val="85CDBA">
                  <a:alpha val="40000"/>
                </a:srgbClr>
              </a:glow>
              <a:outerShdw blurRad="152400" dist="12000" dir="900000" sy="98000" kx="110000" ky="200000" algn="tl" rotWithShape="0">
                <a:srgbClr val="000000">
                  <a:alpha val="30000"/>
                </a:srgbClr>
              </a:outerShdw>
            </a:effectLst>
            <a:scene3d>
              <a:camera prst="perspectiveRelaxed">
                <a:rot lat="19800000" lon="1200000" rev="20820000"/>
              </a:camera>
              <a:lightRig rig="threePt" dir="t"/>
            </a:scene3d>
            <a:sp3d contourW="6350" prstMaterial="matte">
              <a:bevelT w="101600" h="101600"/>
              <a:contourClr>
                <a:srgbClr val="969696"/>
              </a:contourClr>
            </a:sp3d>
          </p:spPr>
        </p:pic>
        <p:pic>
          <p:nvPicPr>
            <p:cNvPr id="8" name="Picture 7" descr="GGP-HD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 rot="780000">
              <a:off x="7665047" y="3659194"/>
              <a:ext cx="1005840" cy="3055227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glow rad="228600">
                <a:srgbClr val="85CDBA">
                  <a:alpha val="40000"/>
                </a:srgbClr>
              </a:glow>
              <a:outerShdw blurRad="152400" dist="12000" dir="900000" sy="98000" kx="110000" ky="200000" algn="tl" rotWithShape="0">
                <a:srgbClr val="000000">
                  <a:alpha val="30000"/>
                </a:srgbClr>
              </a:outerShdw>
            </a:effectLst>
            <a:scene3d>
              <a:camera prst="perspectiveRelaxed">
                <a:rot lat="19800000" lon="1200000" rev="20820000"/>
              </a:camera>
              <a:lightRig rig="threePt" dir="t"/>
            </a:scene3d>
            <a:sp3d contourW="6350" prstMaterial="matte">
              <a:bevelT w="101600" h="101600"/>
              <a:contourClr>
                <a:srgbClr val="969696"/>
              </a:contourClr>
            </a:sp3d>
          </p:spPr>
        </p:pic>
        <p:pic>
          <p:nvPicPr>
            <p:cNvPr id="9" name="Picture 8" descr="GGP-HD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 rot="780000">
              <a:off x="7812373" y="3995857"/>
              <a:ext cx="1143000" cy="3471848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glow rad="228600">
                <a:srgbClr val="85CDBA">
                  <a:alpha val="40000"/>
                </a:srgbClr>
              </a:glow>
              <a:outerShdw blurRad="152400" dist="12000" dir="900000" sy="98000" kx="110000" ky="200000" algn="tl" rotWithShape="0">
                <a:srgbClr val="000000">
                  <a:alpha val="30000"/>
                </a:srgbClr>
              </a:outerShdw>
            </a:effectLst>
            <a:scene3d>
              <a:camera prst="perspectiveRelaxed">
                <a:rot lat="19800000" lon="1200000" rev="20820000"/>
              </a:camera>
              <a:lightRig rig="threePt" dir="t"/>
            </a:scene3d>
            <a:sp3d contourW="6350" prstMaterial="matte">
              <a:bevelT w="101600" h="101600"/>
              <a:contourClr>
                <a:srgbClr val="969696"/>
              </a:contourClr>
            </a:sp3d>
          </p:spPr>
        </p:pic>
      </p:grpSp>
    </p:spTree>
    <p:extLst>
      <p:ext uri="{BB962C8B-B14F-4D97-AF65-F5344CB8AC3E}">
        <p14:creationId xmlns="" xmlns:p14="http://schemas.microsoft.com/office/powerpoint/2010/main" val="1144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RFI genomic evaluation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ts val="2800"/>
              </a:lnSpc>
              <a:spcAft>
                <a:spcPts val="2400"/>
              </a:spcAft>
            </a:pPr>
            <a:r>
              <a:rPr lang="en-US" sz="2600" dirty="0" smtClean="0"/>
              <a:t>RFI from research cows already adjusted for phenotypic correlations with milk net energy, metabolic body weight, and weight change</a:t>
            </a:r>
          </a:p>
          <a:p>
            <a:pPr>
              <a:lnSpc>
                <a:spcPts val="2800"/>
              </a:lnSpc>
              <a:spcAft>
                <a:spcPts val="0"/>
              </a:spcAft>
            </a:pPr>
            <a:r>
              <a:rPr lang="en-US" sz="2600" dirty="0" smtClean="0">
                <a:solidFill>
                  <a:srgbClr val="244270"/>
                </a:solidFill>
              </a:rPr>
              <a:t>Genetic evaluation model:</a:t>
            </a:r>
          </a:p>
          <a:p>
            <a:pPr>
              <a:lnSpc>
                <a:spcPts val="2800"/>
              </a:lnSpc>
              <a:spcAft>
                <a:spcPts val="2400"/>
              </a:spcAft>
              <a:buNone/>
            </a:pPr>
            <a:r>
              <a:rPr lang="en-US" sz="2600" dirty="0" smtClean="0"/>
              <a:t>	RFI = breeding value + permanent environment + herd</a:t>
            </a:r>
            <a:r>
              <a:rPr lang="en-US" sz="1300" dirty="0" smtClean="0">
                <a:latin typeface="Arial Rounded MT Bold"/>
              </a:rPr>
              <a:t> </a:t>
            </a:r>
            <a:r>
              <a:rPr lang="en-US" sz="2600" dirty="0" smtClean="0">
                <a:sym typeface="Symbol"/>
              </a:rPr>
              <a:t></a:t>
            </a:r>
            <a:r>
              <a:rPr lang="en-US" sz="1300" dirty="0" smtClean="0">
                <a:latin typeface="Arial Rounded MT Bold"/>
              </a:rPr>
              <a:t> </a:t>
            </a:r>
            <a:r>
              <a:rPr lang="en-US" sz="2600" dirty="0" smtClean="0">
                <a:sym typeface="Symbol"/>
              </a:rPr>
              <a:t>s</a:t>
            </a:r>
            <a:r>
              <a:rPr lang="en-US" sz="2600" dirty="0" smtClean="0"/>
              <a:t>ire + management group + age-parity + b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(inbreeding) + b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(</a:t>
            </a:r>
            <a:r>
              <a:rPr lang="en-US" sz="2600" dirty="0" err="1" smtClean="0"/>
              <a:t>GPTA</a:t>
            </a:r>
            <a:r>
              <a:rPr lang="en-US" sz="2600" baseline="-25000" dirty="0" err="1" smtClean="0"/>
              <a:t>milk</a:t>
            </a:r>
            <a:r>
              <a:rPr lang="en-US" sz="2600" baseline="-25000" dirty="0" smtClean="0"/>
              <a:t> net energy</a:t>
            </a:r>
            <a:r>
              <a:rPr lang="en-US" sz="2600" dirty="0" smtClean="0"/>
              <a:t> ) + b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(GPTA</a:t>
            </a:r>
            <a:r>
              <a:rPr lang="en-US" sz="2600" baseline="-25000" dirty="0" smtClean="0"/>
              <a:t>BW composite</a:t>
            </a:r>
            <a:r>
              <a:rPr lang="en-US" sz="2600" dirty="0" smtClean="0"/>
              <a:t>)</a:t>
            </a:r>
          </a:p>
          <a:p>
            <a:pPr>
              <a:lnSpc>
                <a:spcPts val="2800"/>
              </a:lnSpc>
              <a:spcAft>
                <a:spcPts val="2400"/>
              </a:spcAft>
            </a:pPr>
            <a:r>
              <a:rPr lang="en-US" sz="2600" dirty="0" smtClean="0"/>
              <a:t>Remove remaining genetic correlations and include 60 million nongenotyped Holsteins</a:t>
            </a:r>
          </a:p>
          <a:p>
            <a:pPr>
              <a:lnSpc>
                <a:spcPts val="2800"/>
              </a:lnSpc>
              <a:spcAft>
                <a:spcPts val="0"/>
              </a:spcAft>
            </a:pPr>
            <a:r>
              <a:rPr lang="en-US" sz="2600" dirty="0" smtClean="0">
                <a:solidFill>
                  <a:schemeClr val="tx2"/>
                </a:solidFill>
              </a:rPr>
              <a:t>Genomic model: </a:t>
            </a:r>
          </a:p>
          <a:p>
            <a:pPr>
              <a:lnSpc>
                <a:spcPts val="2800"/>
              </a:lnSpc>
              <a:buNone/>
            </a:pPr>
            <a:r>
              <a:rPr lang="en-US" sz="2600" dirty="0" smtClean="0">
                <a:solidFill>
                  <a:srgbClr val="00FF00"/>
                </a:solidFill>
              </a:rPr>
              <a:t>	</a:t>
            </a:r>
            <a:r>
              <a:rPr lang="en-US" sz="2600" dirty="0" smtClean="0"/>
              <a:t>Predict 1.4 million genotyped Holsteins</a:t>
            </a:r>
          </a:p>
          <a:p>
            <a:pPr>
              <a:lnSpc>
                <a:spcPts val="2800"/>
              </a:lnSpc>
            </a:pPr>
            <a:endParaRPr lang="en-US" sz="2600" dirty="0"/>
          </a:p>
        </p:txBody>
      </p:sp>
    </p:spTree>
    <p:extLst>
      <p:ext uri="{BB962C8B-B14F-4D97-AF65-F5344CB8AC3E}">
        <p14:creationId xmlns="" xmlns:p14="http://schemas.microsoft.com/office/powerpoint/2010/main" val="135432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Variance estimates for RFI </a:t>
            </a:r>
            <a:r>
              <a:rPr lang="en-US" sz="3600" dirty="0" smtClean="0">
                <a:solidFill>
                  <a:srgbClr val="FFFF00"/>
                </a:solidFill>
              </a:rPr>
              <a:t>(and SCS)</a:t>
            </a:r>
            <a:endParaRPr lang="en-US" sz="3600" dirty="0">
              <a:solidFill>
                <a:srgbClr val="FFFF00"/>
              </a:solidFill>
            </a:endParaRPr>
          </a:p>
        </p:txBody>
      </p:sp>
      <p:graphicFrame>
        <p:nvGraphicFramePr>
          <p:cNvPr id="25" name="Content Placeholder 3"/>
          <p:cNvGraphicFramePr>
            <a:graphicFrameLocks noGrp="1"/>
          </p:cNvGraphicFramePr>
          <p:nvPr>
            <p:ph idx="1"/>
          </p:nvPr>
        </p:nvGraphicFramePr>
        <p:xfrm>
          <a:off x="458787" y="1532020"/>
          <a:ext cx="8123738" cy="2331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0329"/>
                <a:gridCol w="1042737"/>
                <a:gridCol w="178067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3600"/>
                        </a:lnSpc>
                      </a:pPr>
                      <a:r>
                        <a:rPr lang="en-US" sz="2700" b="1" dirty="0" smtClean="0">
                          <a:solidFill>
                            <a:srgbClr val="244270"/>
                          </a:solidFill>
                        </a:rPr>
                        <a:t>Parameter</a:t>
                      </a:r>
                      <a:endParaRPr lang="en-US" sz="2700" b="1" dirty="0">
                        <a:solidFill>
                          <a:srgbClr val="244270"/>
                        </a:solidFill>
                      </a:endParaRPr>
                    </a:p>
                  </a:txBody>
                  <a:tcPr marL="0" marR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en-US" sz="2700" b="1" dirty="0" smtClean="0">
                          <a:solidFill>
                            <a:srgbClr val="244270"/>
                          </a:solidFill>
                        </a:rPr>
                        <a:t>RFI</a:t>
                      </a:r>
                      <a:endParaRPr lang="en-US" sz="2700" b="1" dirty="0">
                        <a:solidFill>
                          <a:srgbClr val="244270"/>
                        </a:solidFill>
                      </a:endParaRPr>
                    </a:p>
                  </a:txBody>
                  <a:tcPr marL="0" marR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</a:pPr>
                      <a:r>
                        <a:rPr lang="en-US" sz="2700" b="1" dirty="0" smtClean="0">
                          <a:solidFill>
                            <a:srgbClr val="244270"/>
                          </a:solidFill>
                        </a:rPr>
                        <a:t>SCS</a:t>
                      </a:r>
                      <a:endParaRPr lang="en-US" sz="2700" b="1" dirty="0">
                        <a:solidFill>
                          <a:srgbClr val="244270"/>
                        </a:solidFill>
                      </a:endParaRPr>
                    </a:p>
                  </a:txBody>
                  <a:tcPr marL="0" marR="0" marT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3600"/>
                        </a:lnSpc>
                      </a:pPr>
                      <a:r>
                        <a:rPr lang="en-US" sz="2700" b="1" dirty="0" smtClean="0"/>
                        <a:t>Heritability (%)</a:t>
                      </a:r>
                      <a:endParaRPr lang="en-US" sz="27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600"/>
                        </a:lnSpc>
                        <a:tabLst>
                          <a:tab pos="457200" algn="dec"/>
                        </a:tabLst>
                      </a:pPr>
                      <a:r>
                        <a:rPr lang="en-US" sz="2700" b="1" dirty="0" smtClean="0"/>
                        <a:t>	14</a:t>
                      </a:r>
                      <a:endParaRPr lang="en-US" sz="27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600"/>
                        </a:lnSpc>
                        <a:tabLst>
                          <a:tab pos="822960" algn="dec"/>
                        </a:tabLst>
                      </a:pPr>
                      <a:r>
                        <a:rPr lang="en-US" sz="2700" b="1" dirty="0" smtClean="0"/>
                        <a:t>	16</a:t>
                      </a:r>
                      <a:endParaRPr lang="en-US" sz="2700" b="1" dirty="0"/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3600"/>
                        </a:lnSpc>
                      </a:pPr>
                      <a:r>
                        <a:rPr lang="en-US" sz="2700" b="1" dirty="0" smtClean="0"/>
                        <a:t>Repeatability (%)</a:t>
                      </a:r>
                      <a:endParaRPr lang="en-US" sz="27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600"/>
                        </a:lnSpc>
                        <a:tabLst>
                          <a:tab pos="457200" algn="dec"/>
                        </a:tabLst>
                      </a:pPr>
                      <a:r>
                        <a:rPr lang="en-US" sz="2700" b="1" dirty="0" smtClean="0"/>
                        <a:t>	24</a:t>
                      </a:r>
                      <a:endParaRPr lang="en-US" sz="27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600"/>
                        </a:lnSpc>
                        <a:tabLst>
                          <a:tab pos="822960" algn="dec"/>
                        </a:tabLst>
                      </a:pPr>
                      <a:r>
                        <a:rPr lang="en-US" sz="2700" b="1" dirty="0" smtClean="0"/>
                        <a:t>	35</a:t>
                      </a:r>
                      <a:endParaRPr lang="en-US" sz="2700" b="1" dirty="0"/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3600"/>
                        </a:lnSpc>
                      </a:pPr>
                      <a:r>
                        <a:rPr lang="en-US" sz="2700" b="1" dirty="0" smtClean="0"/>
                        <a:t>Phenotypic correlation with yield</a:t>
                      </a:r>
                      <a:endParaRPr lang="en-US" sz="27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600"/>
                        </a:lnSpc>
                        <a:tabLst>
                          <a:tab pos="457200" algn="dec"/>
                        </a:tabLst>
                      </a:pPr>
                      <a:r>
                        <a:rPr lang="en-US" sz="2700" b="1" dirty="0" smtClean="0"/>
                        <a:t>	0.00</a:t>
                      </a:r>
                      <a:endParaRPr lang="en-US" sz="27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600"/>
                        </a:lnSpc>
                        <a:tabLst>
                          <a:tab pos="822960" algn="dec"/>
                        </a:tabLst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rebuchet MS"/>
                        </a:rPr>
                        <a:t>	–</a:t>
                      </a:r>
                      <a:r>
                        <a:rPr lang="en-US" sz="2700" b="1" dirty="0" smtClean="0"/>
                        <a:t>0.10</a:t>
                      </a:r>
                      <a:endParaRPr lang="en-US" sz="2700" b="1" dirty="0"/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3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b="1" dirty="0" smtClean="0"/>
                        <a:t>Genetic correlation with yield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600"/>
                        </a:lnSpc>
                        <a:tabLst>
                          <a:tab pos="457200" algn="dec"/>
                        </a:tabLst>
                      </a:pPr>
                      <a:r>
                        <a:rPr lang="en-US" sz="2700" b="1" dirty="0" smtClean="0"/>
                        <a:t>	0.00</a:t>
                      </a:r>
                      <a:endParaRPr lang="en-US" sz="27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600"/>
                        </a:lnSpc>
                        <a:tabLst>
                          <a:tab pos="822960" algn="dec"/>
                        </a:tabLst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rebuchet MS"/>
                        </a:rPr>
                        <a:t>	–</a:t>
                      </a:r>
                      <a:r>
                        <a:rPr lang="en-US" sz="2700" b="1" dirty="0" smtClean="0"/>
                        <a:t>0.03</a:t>
                      </a:r>
                      <a:endParaRPr lang="en-US" sz="2700" b="1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827330" y="4540480"/>
            <a:ext cx="748934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sz="2700" b="1" dirty="0" smtClean="0">
                <a:solidFill>
                  <a:srgbClr val="00563F"/>
                </a:solidFill>
              </a:rPr>
              <a:t>SCS provided a 2nd trait with similar properties, which allowed genomic predictions from research cows to be compared with national SCS predictions</a:t>
            </a:r>
            <a:endParaRPr lang="en-US" sz="2700" b="1" dirty="0">
              <a:solidFill>
                <a:srgbClr val="00563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684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 of genomic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Correlation of genomic predictions from research cow data (</a:t>
            </a:r>
            <a:r>
              <a:rPr lang="en-US" dirty="0" err="1" smtClean="0"/>
              <a:t>GEBV</a:t>
            </a:r>
            <a:r>
              <a:rPr lang="en-US" baseline="-25000" dirty="0" err="1" smtClean="0"/>
              <a:t>r</a:t>
            </a:r>
            <a:r>
              <a:rPr lang="en-US" dirty="0" smtClean="0"/>
              <a:t>) vs. national data (</a:t>
            </a:r>
            <a:r>
              <a:rPr lang="en-US" dirty="0" err="1" smtClean="0"/>
              <a:t>GEBV</a:t>
            </a:r>
            <a:r>
              <a:rPr lang="en-US" baseline="-25000" dirty="0" err="1" smtClean="0"/>
              <a:t>n</a:t>
            </a:r>
            <a:r>
              <a:rPr lang="en-US" dirty="0" smtClean="0"/>
              <a:t>) for SCS </a:t>
            </a:r>
          </a:p>
          <a:p>
            <a:pPr lvl="1"/>
            <a:r>
              <a:rPr lang="en-US" dirty="0" smtClean="0"/>
              <a:t>Observed REL = </a:t>
            </a:r>
            <a:r>
              <a:rPr lang="en-US" dirty="0" err="1" smtClean="0"/>
              <a:t>corr</a:t>
            </a:r>
            <a:r>
              <a:rPr lang="en-US" dirty="0" smtClean="0"/>
              <a:t>(</a:t>
            </a:r>
            <a:r>
              <a:rPr lang="en-US" dirty="0" err="1" smtClean="0"/>
              <a:t>GEBV</a:t>
            </a:r>
            <a:r>
              <a:rPr lang="en-US" baseline="-25000" dirty="0" err="1" smtClean="0"/>
              <a:t>r</a:t>
            </a:r>
            <a:r>
              <a:rPr lang="en-US" baseline="-25000" dirty="0" smtClean="0"/>
              <a:t> </a:t>
            </a:r>
            <a:r>
              <a:rPr lang="en-US" dirty="0" smtClean="0"/>
              <a:t>, </a:t>
            </a:r>
            <a:r>
              <a:rPr lang="en-US" dirty="0" err="1" smtClean="0"/>
              <a:t>GEBV</a:t>
            </a:r>
            <a:r>
              <a:rPr lang="en-US" baseline="-25000" dirty="0" err="1" smtClean="0"/>
              <a:t>n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 * national REL</a:t>
            </a:r>
          </a:p>
          <a:p>
            <a:r>
              <a:rPr lang="en-US" dirty="0" smtClean="0"/>
              <a:t>5-way cross-validation</a:t>
            </a:r>
          </a:p>
          <a:p>
            <a:pPr lvl="1"/>
            <a:r>
              <a:rPr lang="en-US" dirty="0" smtClean="0"/>
              <a:t>Use RFI records of 80% of cows to predict RFI records of remaining 20%</a:t>
            </a:r>
          </a:p>
          <a:p>
            <a:pPr lvl="1"/>
            <a:r>
              <a:rPr lang="en-US" dirty="0" smtClean="0"/>
              <a:t>Exclude cows from the validation data if they had daughters in the reference data</a:t>
            </a:r>
          </a:p>
          <a:p>
            <a:pPr lvl="1"/>
            <a:r>
              <a:rPr lang="en-US" dirty="0" smtClean="0"/>
              <a:t>Observed REL = </a:t>
            </a:r>
            <a:r>
              <a:rPr lang="en-US" dirty="0" err="1" smtClean="0"/>
              <a:t>corr</a:t>
            </a:r>
            <a:r>
              <a:rPr lang="en-US" dirty="0" smtClean="0"/>
              <a:t>(</a:t>
            </a:r>
            <a:r>
              <a:rPr lang="en-US" dirty="0" err="1" smtClean="0"/>
              <a:t>GEBV</a:t>
            </a:r>
            <a:r>
              <a:rPr lang="en-US" baseline="-25000" dirty="0" err="1" smtClean="0"/>
              <a:t>r</a:t>
            </a:r>
            <a:r>
              <a:rPr lang="en-US" baseline="-25000" dirty="0" smtClean="0"/>
              <a:t> </a:t>
            </a:r>
            <a:r>
              <a:rPr lang="en-US" dirty="0" smtClean="0"/>
              <a:t>, RFI)</a:t>
            </a:r>
            <a:r>
              <a:rPr lang="en-US" baseline="30000" dirty="0" smtClean="0"/>
              <a:t>2</a:t>
            </a:r>
            <a:r>
              <a:rPr lang="en-US" dirty="0" smtClean="0"/>
              <a:t> / heritability</a:t>
            </a:r>
          </a:p>
          <a:p>
            <a:r>
              <a:rPr lang="en-US" dirty="0" smtClean="0"/>
              <a:t>Choose discount to match computed to observed REL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Computed vs. actual GREL for SCS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234440"/>
            <a:ext cx="8229600" cy="5029200"/>
          </a:xfrm>
        </p:spPr>
        <p:txBody>
          <a:bodyPr/>
          <a:lstStyle/>
          <a:p>
            <a:pPr>
              <a:spcAft>
                <a:spcPts val="3600"/>
              </a:spcAft>
            </a:pPr>
            <a:r>
              <a:rPr lang="en-US" dirty="0" smtClean="0"/>
              <a:t>Expected genomic reliability of young animals was</a:t>
            </a:r>
            <a:r>
              <a:rPr lang="en-US" dirty="0" smtClean="0">
                <a:solidFill>
                  <a:srgbClr val="BA0000"/>
                </a:solidFill>
              </a:rPr>
              <a:t> </a:t>
            </a:r>
            <a:r>
              <a:rPr lang="en-US" dirty="0" smtClean="0">
                <a:solidFill>
                  <a:srgbClr val="0033CC"/>
                </a:solidFill>
              </a:rPr>
              <a:t>19%</a:t>
            </a:r>
            <a:r>
              <a:rPr lang="en-US" dirty="0" smtClean="0">
                <a:solidFill>
                  <a:srgbClr val="BA0000"/>
                </a:solidFill>
              </a:rPr>
              <a:t> </a:t>
            </a:r>
            <a:r>
              <a:rPr lang="en-US" dirty="0" smtClean="0"/>
              <a:t>for both RFI and SCS using standard discount of 0.7</a:t>
            </a:r>
          </a:p>
          <a:p>
            <a:pPr>
              <a:spcAft>
                <a:spcPts val="3600"/>
              </a:spcAft>
            </a:pPr>
            <a:r>
              <a:rPr lang="en-US" dirty="0" smtClean="0"/>
              <a:t>SCS GPTA correlated by only 0.39 for national vs. research-cow reference data </a:t>
            </a:r>
          </a:p>
          <a:p>
            <a:pPr>
              <a:spcAft>
                <a:spcPts val="3600"/>
              </a:spcAft>
            </a:pPr>
            <a:r>
              <a:rPr lang="en-US" dirty="0" smtClean="0"/>
              <a:t>Observed REL of SCS was (0.39)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72% = </a:t>
            </a:r>
            <a:r>
              <a:rPr lang="en-US" dirty="0" smtClean="0">
                <a:solidFill>
                  <a:srgbClr val="0033CC"/>
                </a:solidFill>
              </a:rPr>
              <a:t>11%</a:t>
            </a:r>
          </a:p>
          <a:p>
            <a:r>
              <a:rPr lang="en-US" dirty="0" smtClean="0"/>
              <a:t>Genomic REL was discounted by a factor of 0.3 to agree with </a:t>
            </a:r>
            <a:r>
              <a:rPr lang="en-US" dirty="0" err="1" smtClean="0"/>
              <a:t>Var</a:t>
            </a:r>
            <a:r>
              <a:rPr lang="en-US" dirty="0" smtClean="0"/>
              <a:t>(PTA) for RFI and observed REL of SCS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168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5-way cross-validation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457200" y="1371600"/>
          <a:ext cx="8229600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8074"/>
                <a:gridCol w="2530549"/>
                <a:gridCol w="1599137"/>
                <a:gridCol w="1548100"/>
                <a:gridCol w="17437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Trait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Reliability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Reliability</a:t>
                      </a:r>
                      <a:endParaRPr lang="en-US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method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Traditional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Genomic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Difference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RFI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Observed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13.4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18.1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+4.7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Expected</a:t>
                      </a:r>
                      <a:r>
                        <a:rPr lang="en-US" sz="2400" baseline="30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21.2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+7.2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Observed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17.6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23.0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+5.4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Expected</a:t>
                      </a:r>
                      <a:r>
                        <a:rPr lang="en-US" sz="2400" baseline="30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16.4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24.7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+8.3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4158" y="4678325"/>
            <a:ext cx="81426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aseline="30000" dirty="0" smtClean="0"/>
              <a:t>1</a:t>
            </a:r>
            <a:r>
              <a:rPr lang="en-US" sz="2000" dirty="0" smtClean="0"/>
              <a:t>Expected REL calculated from parent average for cows not in the reference, </a:t>
            </a:r>
          </a:p>
          <a:p>
            <a:r>
              <a:rPr lang="en-US" sz="2000" dirty="0" smtClean="0"/>
              <a:t>or from genomic REL calculated using a discount factor of 0.3.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IP-2017 Slide Master">
  <a:themeElements>
    <a:clrScheme name="Custom 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44270"/>
      </a:hlink>
      <a:folHlink>
        <a:srgbClr val="24427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42898</TotalTime>
  <Words>1049</Words>
  <Application>Microsoft Office PowerPoint</Application>
  <PresentationFormat>On-screen Show (4:3)</PresentationFormat>
  <Paragraphs>239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AIP-2017 Slide Master</vt:lpstr>
      <vt:lpstr>Including feed intake data from U.S. Holsteins in genomic prediction</vt:lpstr>
      <vt:lpstr>Feed intake topics</vt:lpstr>
      <vt:lpstr>Feed intake data</vt:lpstr>
      <vt:lpstr>Genotypes of research cows</vt:lpstr>
      <vt:lpstr>National RFI genomic evaluation</vt:lpstr>
      <vt:lpstr>Variance estimates for RFI (and SCS)</vt:lpstr>
      <vt:lpstr>Estimation of genomic reliability</vt:lpstr>
      <vt:lpstr>Computed vs. actual GREL for SCS</vt:lpstr>
      <vt:lpstr>5-way cross-validation</vt:lpstr>
      <vt:lpstr>RFI reliability by animal group</vt:lpstr>
      <vt:lpstr>Economic values</vt:lpstr>
      <vt:lpstr>Reporting feed efficiency</vt:lpstr>
      <vt:lpstr>Economic progress</vt:lpstr>
      <vt:lpstr>Early feed intake studies at USDA</vt:lpstr>
      <vt:lpstr>Conclusions</vt:lpstr>
      <vt:lpstr>Acknowledgments</vt:lpstr>
      <vt:lpstr>6-week or 4-week trials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Suzanne Hubbard</dc:creator>
  <cp:lastModifiedBy>paul vanraden</cp:lastModifiedBy>
  <cp:revision>1105</cp:revision>
  <dcterms:created xsi:type="dcterms:W3CDTF">2017-04-14T13:19:57Z</dcterms:created>
  <dcterms:modified xsi:type="dcterms:W3CDTF">2018-02-05T23:33:08Z</dcterms:modified>
</cp:coreProperties>
</file>