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0" r:id="rId2"/>
    <p:sldId id="913" r:id="rId3"/>
    <p:sldId id="905" r:id="rId4"/>
    <p:sldId id="490" r:id="rId5"/>
    <p:sldId id="908" r:id="rId6"/>
    <p:sldId id="271" r:id="rId7"/>
    <p:sldId id="796" r:id="rId8"/>
    <p:sldId id="924" r:id="rId9"/>
    <p:sldId id="804" r:id="rId10"/>
    <p:sldId id="910" r:id="rId11"/>
    <p:sldId id="923" r:id="rId12"/>
    <p:sldId id="295" r:id="rId13"/>
    <p:sldId id="909" r:id="rId14"/>
    <p:sldId id="922" r:id="rId15"/>
    <p:sldId id="325" r:id="rId16"/>
    <p:sldId id="916" r:id="rId17"/>
    <p:sldId id="356" r:id="rId18"/>
    <p:sldId id="921" r:id="rId19"/>
    <p:sldId id="919" r:id="rId20"/>
    <p:sldId id="900" r:id="rId21"/>
    <p:sldId id="901" r:id="rId22"/>
    <p:sldId id="898" r:id="rId23"/>
    <p:sldId id="899" r:id="rId24"/>
    <p:sldId id="911" r:id="rId25"/>
    <p:sldId id="912" r:id="rId26"/>
    <p:sldId id="343" r:id="rId27"/>
    <p:sldId id="906" r:id="rId28"/>
    <p:sldId id="920" r:id="rId29"/>
    <p:sldId id="917" r:id="rId30"/>
    <p:sldId id="907" r:id="rId31"/>
    <p:sldId id="918" r:id="rId32"/>
    <p:sldId id="280" r:id="rId33"/>
  </p:sldIdLst>
  <p:sldSz cx="12192000" cy="6858000"/>
  <p:notesSz cx="6858000" cy="9144000"/>
  <p:embeddedFontLst>
    <p:embeddedFont>
      <p:font typeface="Arial Unicode MS" panose="020B0604020202020204" charset="-128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70"/>
    <a:srgbClr val="00523C"/>
    <a:srgbClr val="00926C"/>
    <a:srgbClr val="FFFF66"/>
    <a:srgbClr val="FFFF99"/>
    <a:srgbClr val="FFFFCC"/>
    <a:srgbClr val="007E5D"/>
    <a:srgbClr val="AAC1E4"/>
    <a:srgbClr val="C5D5ED"/>
    <a:srgbClr val="FFC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366" autoAdjust="0"/>
  </p:normalViewPr>
  <p:slideViewPr>
    <p:cSldViewPr snapToGrid="0">
      <p:cViewPr varScale="1">
        <p:scale>
          <a:sx n="82" d="100"/>
          <a:sy n="82" d="100"/>
        </p:scale>
        <p:origin x="63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8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GeneSeek_May2017-updated-sm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GRW\GRAPHICS\GenerationInterval_Curt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GRW\GRAPHICS\GenerationInterval_Curt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PAUL\GRAPHICS\nmtre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68453638472113"/>
          <c:y val="3.3908681613619297E-2"/>
          <c:w val="0.80357584208223976"/>
          <c:h val="0.8099520366250960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'Genotype counts'!$B$1</c:f>
              <c:strCache>
                <c:ptCount val="1"/>
                <c:pt idx="0">
                  <c:v>Bulls</c:v>
                </c:pt>
              </c:strCache>
            </c:strRef>
          </c:tx>
          <c:spPr>
            <a:gradFill flip="none" rotWithShape="1">
              <a:gsLst>
                <a:gs pos="0">
                  <a:srgbClr val="26215F"/>
                </a:gs>
                <a:gs pos="50000">
                  <a:srgbClr val="A9C4F1"/>
                </a:gs>
                <a:gs pos="100000">
                  <a:srgbClr val="26215F"/>
                </a:gs>
              </a:gsLst>
              <a:lin ang="0" scaled="1"/>
              <a:tileRect/>
            </a:gradFill>
            <a:ln w="1270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counts'!$A$2:$A$14</c:f>
              <c:strCache>
                <c:ptCount val="12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</c:strCache>
            </c:strRef>
          </c:cat>
          <c:val>
            <c:numRef>
              <c:f>'Genotype counts'!$B$2:$B$14</c:f>
              <c:numCache>
                <c:formatCode>#,##0</c:formatCode>
                <c:ptCount val="13"/>
                <c:pt idx="1">
                  <c:v>13616</c:v>
                </c:pt>
                <c:pt idx="2">
                  <c:v>11400</c:v>
                </c:pt>
                <c:pt idx="3">
                  <c:v>12043</c:v>
                </c:pt>
                <c:pt idx="4">
                  <c:v>21937</c:v>
                </c:pt>
                <c:pt idx="5">
                  <c:v>27814</c:v>
                </c:pt>
                <c:pt idx="6">
                  <c:v>33693</c:v>
                </c:pt>
                <c:pt idx="7">
                  <c:v>41979</c:v>
                </c:pt>
                <c:pt idx="8">
                  <c:v>35887</c:v>
                </c:pt>
                <c:pt idx="9">
                  <c:v>52155</c:v>
                </c:pt>
                <c:pt idx="10">
                  <c:v>46681</c:v>
                </c:pt>
                <c:pt idx="11">
                  <c:v>38496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8-4AEA-A30D-953CE61E0FD7}"/>
            </c:ext>
          </c:extLst>
        </c:ser>
        <c:ser>
          <c:idx val="2"/>
          <c:order val="1"/>
          <c:tx>
            <c:strRef>
              <c:f>'Genotype counts'!$C$1</c:f>
              <c:strCache>
                <c:ptCount val="1"/>
                <c:pt idx="0">
                  <c:v>Cows</c:v>
                </c:pt>
              </c:strCache>
            </c:strRef>
          </c:tx>
          <c:spPr>
            <a:gradFill flip="none" rotWithShape="1">
              <a:gsLst>
                <a:gs pos="0">
                  <a:srgbClr val="870B20"/>
                </a:gs>
                <a:gs pos="50000">
                  <a:srgbClr val="F9A5B3"/>
                </a:gs>
                <a:gs pos="100000">
                  <a:srgbClr val="870B20"/>
                </a:gs>
              </a:gsLst>
              <a:lin ang="0" scaled="1"/>
              <a:tileRect/>
            </a:gradFill>
            <a:ln w="12700" cap="sq">
              <a:solidFill>
                <a:sysClr val="windowText" lastClr="000000"/>
              </a:solidFill>
              <a:miter lim="800000"/>
            </a:ln>
          </c:spPr>
          <c:invertIfNegative val="0"/>
          <c:cat>
            <c:strRef>
              <c:f>'Genotype counts'!$A$2:$A$14</c:f>
              <c:strCache>
                <c:ptCount val="12"/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2018*</c:v>
                </c:pt>
              </c:strCache>
            </c:strRef>
          </c:cat>
          <c:val>
            <c:numRef>
              <c:f>'Genotype counts'!$C$2:$C$14</c:f>
              <c:numCache>
                <c:formatCode>#,##0</c:formatCode>
                <c:ptCount val="13"/>
                <c:pt idx="1">
                  <c:v>3557</c:v>
                </c:pt>
                <c:pt idx="2">
                  <c:v>7792</c:v>
                </c:pt>
                <c:pt idx="3">
                  <c:v>27387</c:v>
                </c:pt>
                <c:pt idx="4">
                  <c:v>62851</c:v>
                </c:pt>
                <c:pt idx="5">
                  <c:v>121937</c:v>
                </c:pt>
                <c:pt idx="6">
                  <c:v>182449</c:v>
                </c:pt>
                <c:pt idx="7">
                  <c:v>242451</c:v>
                </c:pt>
                <c:pt idx="8">
                  <c:v>343360</c:v>
                </c:pt>
                <c:pt idx="9">
                  <c:v>392250</c:v>
                </c:pt>
                <c:pt idx="10">
                  <c:v>532669</c:v>
                </c:pt>
                <c:pt idx="11">
                  <c:v>610169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8-4AEA-A30D-953CE61E0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114857272"/>
        <c:axId val="2114862968"/>
      </c:barChart>
      <c:catAx>
        <c:axId val="2114857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first genotype received</a:t>
                </a:r>
              </a:p>
            </c:rich>
          </c:tx>
          <c:layout>
            <c:manualLayout>
              <c:xMode val="edge"/>
              <c:yMode val="edge"/>
              <c:x val="0.39673840755041601"/>
              <c:y val="0.921407327862183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114862968"/>
        <c:crosses val="autoZero"/>
        <c:auto val="1"/>
        <c:lblAlgn val="ctr"/>
        <c:lblOffset val="0"/>
        <c:noMultiLvlLbl val="0"/>
      </c:catAx>
      <c:valAx>
        <c:axId val="2114862968"/>
        <c:scaling>
          <c:orientation val="minMax"/>
          <c:max val="70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Genotypes (no.)</a:t>
                </a:r>
              </a:p>
            </c:rich>
          </c:tx>
          <c:layout>
            <c:manualLayout>
              <c:xMode val="edge"/>
              <c:yMode val="edge"/>
              <c:x val="0"/>
              <c:y val="0.205705267357308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200"/>
            </a:pPr>
            <a:endParaRPr lang="en-US"/>
          </a:p>
        </c:txPr>
        <c:crossAx val="2114857272"/>
        <c:crosses val="autoZero"/>
        <c:crossBetween val="midCat"/>
        <c:majorUnit val="100000"/>
      </c:valAx>
    </c:plotArea>
    <c:legend>
      <c:legendPos val="r"/>
      <c:layout>
        <c:manualLayout>
          <c:xMode val="edge"/>
          <c:yMode val="edge"/>
          <c:x val="0.293857016579468"/>
          <c:y val="0.115068099386959"/>
          <c:w val="0.16477849440567899"/>
          <c:h val="0.23103177179738149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006443340021593E-2"/>
          <c:y val="3.11968651356524E-2"/>
          <c:w val="0.86865743562349296"/>
          <c:h val="0.745211072561778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Bull sires</c:v>
                </c:pt>
              </c:strCache>
            </c:strRef>
          </c:tx>
          <c:spPr>
            <a:ln w="38100" cap="sq">
              <a:solidFill>
                <a:srgbClr val="244270"/>
              </a:solidFill>
              <a:miter lim="800000"/>
            </a:ln>
          </c:spPr>
          <c:marker>
            <c:symbol val="square"/>
            <c:size val="12"/>
            <c:spPr>
              <a:solidFill>
                <a:srgbClr val="C5D5ED"/>
              </a:solidFill>
              <a:ln w="31750" cap="sq">
                <a:solidFill>
                  <a:srgbClr val="244270"/>
                </a:solidFill>
                <a:miter lim="800000"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7.6938267290000004</c:v>
                </c:pt>
                <c:pt idx="1">
                  <c:v>7.4881577949000002</c:v>
                </c:pt>
                <c:pt idx="2">
                  <c:v>7.9284788396000003</c:v>
                </c:pt>
                <c:pt idx="3">
                  <c:v>7.7625662853000001</c:v>
                </c:pt>
                <c:pt idx="4">
                  <c:v>8.0375579543000004</c:v>
                </c:pt>
                <c:pt idx="5">
                  <c:v>7.6983432168999997</c:v>
                </c:pt>
                <c:pt idx="6">
                  <c:v>7.2171571982999998</c:v>
                </c:pt>
                <c:pt idx="7">
                  <c:v>6.9121577444</c:v>
                </c:pt>
                <c:pt idx="8">
                  <c:v>6.9727552920000004</c:v>
                </c:pt>
                <c:pt idx="9">
                  <c:v>7.1471863036999999</c:v>
                </c:pt>
                <c:pt idx="10">
                  <c:v>6.7931208567999999</c:v>
                </c:pt>
                <c:pt idx="11">
                  <c:v>6.8933394469999998</c:v>
                </c:pt>
                <c:pt idx="12">
                  <c:v>6.9548957864999998</c:v>
                </c:pt>
                <c:pt idx="13">
                  <c:v>6.8283228439999997</c:v>
                </c:pt>
                <c:pt idx="14">
                  <c:v>6.9859827655000002</c:v>
                </c:pt>
                <c:pt idx="15">
                  <c:v>7.0541285059999996</c:v>
                </c:pt>
                <c:pt idx="16">
                  <c:v>6.8049633757999999</c:v>
                </c:pt>
                <c:pt idx="17">
                  <c:v>7.0723024094999998</c:v>
                </c:pt>
                <c:pt idx="18">
                  <c:v>7.3940188872999997</c:v>
                </c:pt>
                <c:pt idx="19">
                  <c:v>6.8247484090999997</c:v>
                </c:pt>
                <c:pt idx="20">
                  <c:v>5.3422156331000004</c:v>
                </c:pt>
                <c:pt idx="21">
                  <c:v>4.5789891254999997</c:v>
                </c:pt>
                <c:pt idx="22">
                  <c:v>3.4857204266999999</c:v>
                </c:pt>
                <c:pt idx="23">
                  <c:v>2.8616037351000001</c:v>
                </c:pt>
                <c:pt idx="24">
                  <c:v>2.6440084145</c:v>
                </c:pt>
                <c:pt idx="25">
                  <c:v>2.6104440708999999</c:v>
                </c:pt>
                <c:pt idx="26">
                  <c:v>2.5630776038</c:v>
                </c:pt>
                <c:pt idx="27">
                  <c:v>2.4430238998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9-4637-94CC-C61C6EC8C87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 Bull dams</c:v>
                </c:pt>
              </c:strCache>
            </c:strRef>
          </c:tx>
          <c:spPr>
            <a:ln w="38100" cap="sq">
              <a:solidFill>
                <a:srgbClr val="244270"/>
              </a:solidFill>
              <a:prstDash val="solid"/>
              <a:miter lim="800000"/>
            </a:ln>
          </c:spPr>
          <c:marker>
            <c:symbol val="square"/>
            <c:size val="12"/>
            <c:spPr>
              <a:solidFill>
                <a:srgbClr val="FFCDDC"/>
              </a:solidFill>
              <a:ln w="31750" cap="sq">
                <a:solidFill>
                  <a:srgbClr val="244270"/>
                </a:solidFill>
                <a:miter lim="800000"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5.0959075788000003</c:v>
                </c:pt>
                <c:pt idx="1">
                  <c:v>4.9786592663000002</c:v>
                </c:pt>
                <c:pt idx="2">
                  <c:v>4.7420473814999999</c:v>
                </c:pt>
                <c:pt idx="3">
                  <c:v>4.5496702923000001</c:v>
                </c:pt>
                <c:pt idx="4">
                  <c:v>4.5484309555999998</c:v>
                </c:pt>
                <c:pt idx="5">
                  <c:v>4.5840877003999996</c:v>
                </c:pt>
                <c:pt idx="6">
                  <c:v>4.5870212244999999</c:v>
                </c:pt>
                <c:pt idx="7">
                  <c:v>4.5790947489000002</c:v>
                </c:pt>
                <c:pt idx="8">
                  <c:v>4.4849368669</c:v>
                </c:pt>
                <c:pt idx="9">
                  <c:v>4.4177936969999996</c:v>
                </c:pt>
                <c:pt idx="10">
                  <c:v>4.3497733699000003</c:v>
                </c:pt>
                <c:pt idx="11">
                  <c:v>4.5343728951999998</c:v>
                </c:pt>
                <c:pt idx="12">
                  <c:v>4.5064084920000003</c:v>
                </c:pt>
                <c:pt idx="13">
                  <c:v>4.4771836036000003</c:v>
                </c:pt>
                <c:pt idx="14">
                  <c:v>4.4319286354000003</c:v>
                </c:pt>
                <c:pt idx="15">
                  <c:v>4.4528071338000004</c:v>
                </c:pt>
                <c:pt idx="16">
                  <c:v>4.3823477149999999</c:v>
                </c:pt>
                <c:pt idx="17">
                  <c:v>4.1788416180999999</c:v>
                </c:pt>
                <c:pt idx="18">
                  <c:v>3.9069173085000002</c:v>
                </c:pt>
                <c:pt idx="19">
                  <c:v>3.8692526847000002</c:v>
                </c:pt>
                <c:pt idx="20">
                  <c:v>3.9092907182999999</c:v>
                </c:pt>
                <c:pt idx="21">
                  <c:v>3.7266066746000002</c:v>
                </c:pt>
                <c:pt idx="22">
                  <c:v>3.3560432540999998</c:v>
                </c:pt>
                <c:pt idx="23">
                  <c:v>3.0311784337000001</c:v>
                </c:pt>
                <c:pt idx="24">
                  <c:v>2.7994933460000002</c:v>
                </c:pt>
                <c:pt idx="25">
                  <c:v>2.6943546682999999</c:v>
                </c:pt>
                <c:pt idx="26">
                  <c:v>2.5611034174</c:v>
                </c:pt>
                <c:pt idx="27">
                  <c:v>2.3867805031999998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19-4637-94CC-C61C6EC8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495352"/>
        <c:axId val="2117497608"/>
      </c:scatterChart>
      <c:valAx>
        <c:axId val="2117495352"/>
        <c:scaling>
          <c:orientation val="minMax"/>
          <c:max val="2017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2400" b="1">
                    <a:latin typeface="Calibri" pitchFamily="34" charset="0"/>
                  </a:defRPr>
                </a:pPr>
                <a:r>
                  <a:rPr lang="en-US" sz="2400" b="1" dirty="0">
                    <a:latin typeface="Calibri" pitchFamily="34" charset="0"/>
                  </a:rPr>
                  <a:t>Animal birth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en-US"/>
          </a:p>
        </c:txPr>
        <c:crossAx val="2117497608"/>
        <c:crosses val="autoZero"/>
        <c:crossBetween val="midCat"/>
      </c:valAx>
      <c:valAx>
        <c:axId val="2117497608"/>
        <c:scaling>
          <c:orientation val="minMax"/>
          <c:max val="9"/>
          <c:min val="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>
                    <a:latin typeface="Calibri" pitchFamily="34" charset="0"/>
                  </a:defRPr>
                </a:pPr>
                <a:r>
                  <a:rPr lang="en-US" sz="2400" b="1" dirty="0">
                    <a:latin typeface="Calibri" pitchFamily="34" charset="0"/>
                  </a:rPr>
                  <a:t>Parent age (years)</a:t>
                </a:r>
              </a:p>
            </c:rich>
          </c:tx>
          <c:layout>
            <c:manualLayout>
              <c:xMode val="edge"/>
              <c:yMode val="edge"/>
              <c:x val="5.5882156298416518E-4"/>
              <c:y val="0.195986545389436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en-US"/>
          </a:p>
        </c:txPr>
        <c:crossAx val="21174953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5256264741561901"/>
          <c:y val="0.31308854490326299"/>
          <c:w val="0.198190072929535"/>
          <c:h val="0.13179566306450499"/>
        </c:manualLayout>
      </c:layout>
      <c:overlay val="0"/>
      <c:txPr>
        <a:bodyPr/>
        <a:lstStyle/>
        <a:p>
          <a:pPr>
            <a:defRPr sz="2600" b="1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006443340021593E-2"/>
          <c:y val="3.11968651356524E-2"/>
          <c:w val="0.86865743562349296"/>
          <c:h val="0.7436426177626870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 Cow sires</c:v>
                </c:pt>
              </c:strCache>
            </c:strRef>
          </c:tx>
          <c:spPr>
            <a:ln w="38100" cap="sq">
              <a:solidFill>
                <a:srgbClr val="C00000"/>
              </a:solidFill>
              <a:miter lim="800000"/>
            </a:ln>
          </c:spPr>
          <c:marker>
            <c:symbol val="circle"/>
            <c:size val="13"/>
            <c:spPr>
              <a:solidFill>
                <a:srgbClr val="C5D5ED"/>
              </a:solidFill>
              <a:ln w="31750">
                <a:solidFill>
                  <a:srgbClr val="C00000"/>
                </a:solidFill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7.3575269992999992</c:v>
                </c:pt>
                <c:pt idx="1">
                  <c:v>7.3463534147000003</c:v>
                </c:pt>
                <c:pt idx="2">
                  <c:v>7.2556134256</c:v>
                </c:pt>
                <c:pt idx="3">
                  <c:v>7.2023234201999999</c:v>
                </c:pt>
                <c:pt idx="4">
                  <c:v>7.2442243593000004</c:v>
                </c:pt>
                <c:pt idx="5">
                  <c:v>7.244492211899999</c:v>
                </c:pt>
                <c:pt idx="6">
                  <c:v>6.8864881732000001</c:v>
                </c:pt>
                <c:pt idx="7">
                  <c:v>6.7788388972</c:v>
                </c:pt>
                <c:pt idx="8">
                  <c:v>6.7918402925999999</c:v>
                </c:pt>
                <c:pt idx="9">
                  <c:v>6.9028625168</c:v>
                </c:pt>
                <c:pt idx="10">
                  <c:v>6.7943959507999994</c:v>
                </c:pt>
                <c:pt idx="11">
                  <c:v>6.6768459480999987</c:v>
                </c:pt>
                <c:pt idx="12">
                  <c:v>6.6567401824000001</c:v>
                </c:pt>
                <c:pt idx="13">
                  <c:v>6.6756610939999996</c:v>
                </c:pt>
                <c:pt idx="14">
                  <c:v>6.7731132791999986</c:v>
                </c:pt>
                <c:pt idx="15">
                  <c:v>6.9166922354000002</c:v>
                </c:pt>
                <c:pt idx="16">
                  <c:v>6.8409737659000003</c:v>
                </c:pt>
                <c:pt idx="17">
                  <c:v>6.6996797977</c:v>
                </c:pt>
                <c:pt idx="18">
                  <c:v>6.8194759533999987</c:v>
                </c:pt>
                <c:pt idx="19">
                  <c:v>6.8870715617999991</c:v>
                </c:pt>
                <c:pt idx="20">
                  <c:v>6.3633978277999992</c:v>
                </c:pt>
                <c:pt idx="21">
                  <c:v>5.913075158799999</c:v>
                </c:pt>
                <c:pt idx="22">
                  <c:v>5.5988159536999991</c:v>
                </c:pt>
                <c:pt idx="23">
                  <c:v>5.4338077172999997</c:v>
                </c:pt>
                <c:pt idx="24">
                  <c:v>5.2595627752</c:v>
                </c:pt>
                <c:pt idx="25">
                  <c:v>4.9836286208000002</c:v>
                </c:pt>
                <c:pt idx="26">
                  <c:v>4.6341191865999987</c:v>
                </c:pt>
                <c:pt idx="27">
                  <c:v>4.335179844899999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6C-4CCD-B2A3-7C262C4CB177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 Cow dams</c:v>
                </c:pt>
              </c:strCache>
            </c:strRef>
          </c:tx>
          <c:spPr>
            <a:ln w="38100" cap="sq">
              <a:solidFill>
                <a:srgbClr val="C00000"/>
              </a:solidFill>
              <a:prstDash val="solid"/>
              <a:miter lim="800000"/>
            </a:ln>
          </c:spPr>
          <c:marker>
            <c:symbol val="circle"/>
            <c:size val="13"/>
            <c:spPr>
              <a:solidFill>
                <a:srgbClr val="FFCDDC"/>
              </a:solidFill>
              <a:ln w="31750" cap="rnd">
                <a:solidFill>
                  <a:srgbClr val="C00000"/>
                </a:solidFill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xVal>
          <c:yVal>
            <c:numRef>
              <c:f>Sheet1!$E$2:$E$29</c:f>
              <c:numCache>
                <c:formatCode>General</c:formatCode>
                <c:ptCount val="28"/>
                <c:pt idx="0">
                  <c:v>4.2068993343000001</c:v>
                </c:pt>
                <c:pt idx="1">
                  <c:v>4.1736391073999997</c:v>
                </c:pt>
                <c:pt idx="2">
                  <c:v>4.1297335885999988</c:v>
                </c:pt>
                <c:pt idx="3">
                  <c:v>4.0974088587999979</c:v>
                </c:pt>
                <c:pt idx="4">
                  <c:v>4.0807299362</c:v>
                </c:pt>
                <c:pt idx="5">
                  <c:v>4.0673904823999996</c:v>
                </c:pt>
                <c:pt idx="6">
                  <c:v>4.0706208382</c:v>
                </c:pt>
                <c:pt idx="7">
                  <c:v>4.0873905034</c:v>
                </c:pt>
                <c:pt idx="8">
                  <c:v>4.0592130536999997</c:v>
                </c:pt>
                <c:pt idx="9">
                  <c:v>4.0311812526999988</c:v>
                </c:pt>
                <c:pt idx="10">
                  <c:v>4.0162419014999999</c:v>
                </c:pt>
                <c:pt idx="11">
                  <c:v>4.0002790112</c:v>
                </c:pt>
                <c:pt idx="12">
                  <c:v>3.9679842990000012</c:v>
                </c:pt>
                <c:pt idx="13">
                  <c:v>3.9361487704</c:v>
                </c:pt>
                <c:pt idx="14">
                  <c:v>3.8899720197000001</c:v>
                </c:pt>
                <c:pt idx="15">
                  <c:v>3.8745319721999998</c:v>
                </c:pt>
                <c:pt idx="16">
                  <c:v>3.8391189666000001</c:v>
                </c:pt>
                <c:pt idx="17">
                  <c:v>3.7845978176999999</c:v>
                </c:pt>
                <c:pt idx="18">
                  <c:v>3.7573022785000001</c:v>
                </c:pt>
                <c:pt idx="19">
                  <c:v>3.7233895918000002</c:v>
                </c:pt>
                <c:pt idx="20">
                  <c:v>3.6699423329999998</c:v>
                </c:pt>
                <c:pt idx="21">
                  <c:v>3.6181844149</c:v>
                </c:pt>
                <c:pt idx="22">
                  <c:v>3.5792341581999998</c:v>
                </c:pt>
                <c:pt idx="23">
                  <c:v>3.5468472829</c:v>
                </c:pt>
                <c:pt idx="24">
                  <c:v>3.4648013139999998</c:v>
                </c:pt>
                <c:pt idx="25">
                  <c:v>3.4048472908999998</c:v>
                </c:pt>
                <c:pt idx="26">
                  <c:v>3.3810274415000001</c:v>
                </c:pt>
                <c:pt idx="27">
                  <c:v>3.3407061485999998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6C-4CCD-B2A3-7C262C4C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7430296"/>
        <c:axId val="2117425256"/>
      </c:scatterChart>
      <c:valAx>
        <c:axId val="2117430296"/>
        <c:scaling>
          <c:orientation val="minMax"/>
          <c:max val="2017"/>
          <c:min val="1990"/>
        </c:scaling>
        <c:delete val="1"/>
        <c:axPos val="b"/>
        <c:numFmt formatCode="General" sourceLinked="1"/>
        <c:majorTickMark val="out"/>
        <c:minorTickMark val="none"/>
        <c:tickLblPos val="nextTo"/>
        <c:crossAx val="2117425256"/>
        <c:crosses val="autoZero"/>
        <c:crossBetween val="midCat"/>
      </c:valAx>
      <c:valAx>
        <c:axId val="2117425256"/>
        <c:scaling>
          <c:orientation val="minMax"/>
          <c:max val="9"/>
          <c:min val="2"/>
        </c:scaling>
        <c:delete val="1"/>
        <c:axPos val="l"/>
        <c:numFmt formatCode="General" sourceLinked="1"/>
        <c:majorTickMark val="out"/>
        <c:minorTickMark val="none"/>
        <c:tickLblPos val="nextTo"/>
        <c:crossAx val="2117430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445187668056698"/>
          <c:y val="0.31308854490326299"/>
          <c:w val="0.212574910041438"/>
          <c:h val="0.13179566306450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72255149492182"/>
          <c:y val="3.8397544590814264E-2"/>
          <c:w val="0.82879284705580281"/>
          <c:h val="0.76922212578803684"/>
        </c:manualLayout>
      </c:layout>
      <c:lineChart>
        <c:grouping val="standard"/>
        <c:varyColors val="0"/>
        <c:ser>
          <c:idx val="0"/>
          <c:order val="0"/>
          <c:tx>
            <c:v> Sires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'CDCB NMtrend'!$A$2:$A$43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'CDCB NMtrend'!$E$2:$E$43</c:f>
              <c:numCache>
                <c:formatCode>General</c:formatCode>
                <c:ptCount val="42"/>
                <c:pt idx="0">
                  <c:v>-680</c:v>
                </c:pt>
                <c:pt idx="1">
                  <c:v>-668</c:v>
                </c:pt>
                <c:pt idx="2">
                  <c:v>-648</c:v>
                </c:pt>
                <c:pt idx="3">
                  <c:v>-629</c:v>
                </c:pt>
                <c:pt idx="4">
                  <c:v>-605</c:v>
                </c:pt>
                <c:pt idx="5">
                  <c:v>-588</c:v>
                </c:pt>
                <c:pt idx="6">
                  <c:v>-567</c:v>
                </c:pt>
                <c:pt idx="7">
                  <c:v>-550</c:v>
                </c:pt>
                <c:pt idx="8">
                  <c:v>-530</c:v>
                </c:pt>
                <c:pt idx="9">
                  <c:v>-515</c:v>
                </c:pt>
                <c:pt idx="10">
                  <c:v>-497</c:v>
                </c:pt>
                <c:pt idx="11">
                  <c:v>-492</c:v>
                </c:pt>
                <c:pt idx="12">
                  <c:v>-480</c:v>
                </c:pt>
                <c:pt idx="13">
                  <c:v>-437</c:v>
                </c:pt>
                <c:pt idx="14">
                  <c:v>-405</c:v>
                </c:pt>
                <c:pt idx="15">
                  <c:v>-387</c:v>
                </c:pt>
                <c:pt idx="16">
                  <c:v>-368</c:v>
                </c:pt>
                <c:pt idx="17">
                  <c:v>-355</c:v>
                </c:pt>
                <c:pt idx="18">
                  <c:v>-339</c:v>
                </c:pt>
                <c:pt idx="19">
                  <c:v>-325</c:v>
                </c:pt>
                <c:pt idx="20">
                  <c:v>-310</c:v>
                </c:pt>
                <c:pt idx="21">
                  <c:v>-290</c:v>
                </c:pt>
                <c:pt idx="22">
                  <c:v>-261</c:v>
                </c:pt>
                <c:pt idx="23">
                  <c:v>-248</c:v>
                </c:pt>
                <c:pt idx="24">
                  <c:v>-225</c:v>
                </c:pt>
                <c:pt idx="25">
                  <c:v>-214</c:v>
                </c:pt>
                <c:pt idx="26">
                  <c:v>-188</c:v>
                </c:pt>
                <c:pt idx="27">
                  <c:v>-160</c:v>
                </c:pt>
                <c:pt idx="28">
                  <c:v>-142</c:v>
                </c:pt>
                <c:pt idx="29">
                  <c:v>-115</c:v>
                </c:pt>
                <c:pt idx="30">
                  <c:v>-85</c:v>
                </c:pt>
                <c:pt idx="31">
                  <c:v>-52</c:v>
                </c:pt>
                <c:pt idx="32">
                  <c:v>-18</c:v>
                </c:pt>
                <c:pt idx="33">
                  <c:v>10</c:v>
                </c:pt>
                <c:pt idx="34">
                  <c:v>39</c:v>
                </c:pt>
                <c:pt idx="35">
                  <c:v>92</c:v>
                </c:pt>
                <c:pt idx="36">
                  <c:v>137</c:v>
                </c:pt>
                <c:pt idx="37">
                  <c:v>187</c:v>
                </c:pt>
                <c:pt idx="38">
                  <c:v>252</c:v>
                </c:pt>
                <c:pt idx="39">
                  <c:v>332</c:v>
                </c:pt>
                <c:pt idx="40">
                  <c:v>414</c:v>
                </c:pt>
                <c:pt idx="41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EF-4FBB-B3C3-E2B3820F15CF}"/>
            </c:ext>
          </c:extLst>
        </c:ser>
        <c:ser>
          <c:idx val="2"/>
          <c:order val="1"/>
          <c:tx>
            <c:v> Cows</c:v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'CDCB NMtrend'!$A$2:$A$43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'CDCB NMtrend'!$C$2:$C$43</c:f>
              <c:numCache>
                <c:formatCode>General</c:formatCode>
                <c:ptCount val="42"/>
                <c:pt idx="0">
                  <c:v>-690</c:v>
                </c:pt>
                <c:pt idx="1">
                  <c:v>-682</c:v>
                </c:pt>
                <c:pt idx="2">
                  <c:v>-669</c:v>
                </c:pt>
                <c:pt idx="3">
                  <c:v>-659</c:v>
                </c:pt>
                <c:pt idx="4">
                  <c:v>-645</c:v>
                </c:pt>
                <c:pt idx="5">
                  <c:v>-633</c:v>
                </c:pt>
                <c:pt idx="6">
                  <c:v>-616</c:v>
                </c:pt>
                <c:pt idx="7">
                  <c:v>-599</c:v>
                </c:pt>
                <c:pt idx="8">
                  <c:v>-581</c:v>
                </c:pt>
                <c:pt idx="9">
                  <c:v>-565</c:v>
                </c:pt>
                <c:pt idx="10">
                  <c:v>-546</c:v>
                </c:pt>
                <c:pt idx="11">
                  <c:v>-535</c:v>
                </c:pt>
                <c:pt idx="12">
                  <c:v>-521</c:v>
                </c:pt>
                <c:pt idx="13">
                  <c:v>-489</c:v>
                </c:pt>
                <c:pt idx="14">
                  <c:v>-464</c:v>
                </c:pt>
                <c:pt idx="15">
                  <c:v>-444</c:v>
                </c:pt>
                <c:pt idx="16">
                  <c:v>-424</c:v>
                </c:pt>
                <c:pt idx="17">
                  <c:v>-406</c:v>
                </c:pt>
                <c:pt idx="18">
                  <c:v>-388</c:v>
                </c:pt>
                <c:pt idx="19">
                  <c:v>-370</c:v>
                </c:pt>
                <c:pt idx="20">
                  <c:v>-352</c:v>
                </c:pt>
                <c:pt idx="21">
                  <c:v>-334</c:v>
                </c:pt>
                <c:pt idx="22">
                  <c:v>-311</c:v>
                </c:pt>
                <c:pt idx="23">
                  <c:v>-296</c:v>
                </c:pt>
                <c:pt idx="24">
                  <c:v>-275</c:v>
                </c:pt>
                <c:pt idx="25">
                  <c:v>-260</c:v>
                </c:pt>
                <c:pt idx="26">
                  <c:v>-237</c:v>
                </c:pt>
                <c:pt idx="27">
                  <c:v>-213</c:v>
                </c:pt>
                <c:pt idx="28">
                  <c:v>-194</c:v>
                </c:pt>
                <c:pt idx="29">
                  <c:v>-171</c:v>
                </c:pt>
                <c:pt idx="30">
                  <c:v>-147</c:v>
                </c:pt>
                <c:pt idx="31">
                  <c:v>-120</c:v>
                </c:pt>
                <c:pt idx="32">
                  <c:v>-91</c:v>
                </c:pt>
                <c:pt idx="33">
                  <c:v>-66</c:v>
                </c:pt>
                <c:pt idx="34">
                  <c:v>-39</c:v>
                </c:pt>
                <c:pt idx="35">
                  <c:v>0</c:v>
                </c:pt>
                <c:pt idx="36">
                  <c:v>38</c:v>
                </c:pt>
                <c:pt idx="37">
                  <c:v>77</c:v>
                </c:pt>
                <c:pt idx="38">
                  <c:v>124</c:v>
                </c:pt>
                <c:pt idx="39">
                  <c:v>181</c:v>
                </c:pt>
                <c:pt idx="40">
                  <c:v>239</c:v>
                </c:pt>
                <c:pt idx="41">
                  <c:v>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EF-4FBB-B3C3-E2B3820F1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83456"/>
        <c:axId val="59191680"/>
      </c:lineChart>
      <c:catAx>
        <c:axId val="5848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Birth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1750" cap="sq">
            <a:solidFill>
              <a:sysClr val="windowText" lastClr="000000"/>
            </a:solidFill>
            <a:miter lim="800000"/>
          </a:ln>
        </c:spPr>
        <c:txPr>
          <a:bodyPr/>
          <a:lstStyle/>
          <a:p>
            <a:pPr>
              <a:defRPr sz="2500"/>
            </a:pPr>
            <a:endParaRPr lang="en-US"/>
          </a:p>
        </c:txPr>
        <c:crossAx val="59191680"/>
        <c:crossesAt val="-800"/>
        <c:auto val="1"/>
        <c:lblAlgn val="ctr"/>
        <c:lblOffset val="50"/>
        <c:tickLblSkip val="5"/>
        <c:tickMarkSkip val="5"/>
        <c:noMultiLvlLbl val="0"/>
      </c:catAx>
      <c:valAx>
        <c:axId val="59191680"/>
        <c:scaling>
          <c:orientation val="minMax"/>
          <c:max val="800"/>
          <c:min val="-8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Net merit ($)</a:t>
                </a:r>
              </a:p>
            </c:rich>
          </c:tx>
          <c:layout>
            <c:manualLayout>
              <c:xMode val="edge"/>
              <c:yMode val="edge"/>
              <c:x val="2.8874065673855989E-3"/>
              <c:y val="0.253551549389382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175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500"/>
            </a:pPr>
            <a:endParaRPr lang="en-US"/>
          </a:p>
        </c:txPr>
        <c:crossAx val="58483456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4315120711562896"/>
          <c:y val="0.17941460915177229"/>
          <c:w val="0.17301997351982848"/>
          <c:h val="0.15864966217123377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2700" b="1" i="0" baseline="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0047BF-8B6E-4DF1-9D42-96A8ABDBE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4696E-A5EC-43BB-8D11-C581DE7E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DF16-0701-4927-9D9E-9C65E38304B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9357B-6455-4A5B-877E-DFB3EE0858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80A44-79D1-4CD9-A8C0-3C6BF16BFC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BB6E-D972-40DC-82B7-CED3163B5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4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6D8AC-891B-45E2-8226-CEAF1F0EF267}" type="slidenum">
              <a:rPr lang="en-US"/>
              <a:pPr/>
              <a:t>20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3" indent="-22894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3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B0AD4-062B-4914-9140-578642C40BFB}" type="slidenum">
              <a:rPr lang="en-US"/>
              <a:pPr/>
              <a:t>22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all familiar with a traditional pedigree chart.   Animal is expected to be an average of his parents.</a:t>
            </a:r>
          </a:p>
        </p:txBody>
      </p:sp>
    </p:spTree>
    <p:extLst>
      <p:ext uri="{BB962C8B-B14F-4D97-AF65-F5344CB8AC3E}">
        <p14:creationId xmlns:p14="http://schemas.microsoft.com/office/powerpoint/2010/main" val="387967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1153-05AD-4002-A92A-760F086A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1158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709209D-CE53-438F-A409-5397923C404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97536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341120"/>
            <a:ext cx="11338560" cy="2585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570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8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Council on Dairy Cattle Breeding Industry Meeting, Reno, NV – February 25, 2019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ipl.arsusda.gov/" TargetMode="External"/><Relationship Id="rId5" Type="http://schemas.openxmlformats.org/officeDocument/2006/relationships/hyperlink" Target="mailto:paul.vanraden@ars.usda.gov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aipl.arsusda.gov/publish/jds/2013/96_1874.pdf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aipl.arsusda.gov/AboutUs/AboutUs.htm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3631450"/>
            <a:ext cx="10363200" cy="2743200"/>
          </a:xfrm>
        </p:spPr>
        <p:txBody>
          <a:bodyPr/>
          <a:lstStyle/>
          <a:p>
            <a:pPr>
              <a:lnSpc>
                <a:spcPts val="4200"/>
              </a:lnSpc>
              <a:spcAft>
                <a:spcPts val="1200"/>
              </a:spcAft>
            </a:pPr>
            <a:r>
              <a:rPr lang="en-US" sz="3600" dirty="0"/>
              <a:t>Paul </a:t>
            </a:r>
            <a:r>
              <a:rPr lang="en-US" sz="3600" dirty="0" err="1"/>
              <a:t>VanRaden</a:t>
            </a:r>
            <a:endParaRPr lang="en-US" sz="3600" dirty="0"/>
          </a:p>
          <a:p>
            <a:pPr marL="0" indent="0">
              <a:lnSpc>
                <a:spcPts val="3200"/>
              </a:lnSpc>
              <a:spcAft>
                <a:spcPts val="600"/>
              </a:spcAft>
            </a:pPr>
            <a:r>
              <a:rPr lang="en-US" sz="3200" dirty="0"/>
              <a:t>USDA, Agricultural Research Service, Animal Genomics and Improvement Laboratory, Beltsville, MD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200" dirty="0"/>
              <a:t>Email: </a:t>
            </a:r>
            <a:r>
              <a:rPr lang="en-US" sz="3200" dirty="0">
                <a:solidFill>
                  <a:srgbClr val="244270"/>
                </a:solidFill>
              </a:rPr>
              <a:t>paul.vanraden@ars.usda.gov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200" dirty="0"/>
              <a:t>Project web site:</a:t>
            </a:r>
            <a:r>
              <a:rPr lang="en-US" sz="3200" dirty="0">
                <a:solidFill>
                  <a:srgbClr val="244270"/>
                </a:solidFill>
              </a:rPr>
              <a:t> https://aipl.arsusda.gov/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58805-EB46-4385-A71C-FFCE99322008}"/>
              </a:ext>
            </a:extLst>
          </p:cNvPr>
          <p:cNvSpPr txBox="1"/>
          <p:nvPr/>
        </p:nvSpPr>
        <p:spPr>
          <a:xfrm>
            <a:off x="805758" y="371461"/>
            <a:ext cx="10094613" cy="2333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00"/>
              </a:lnSpc>
              <a:spcAft>
                <a:spcPts val="1800"/>
              </a:spcAft>
            </a:pPr>
            <a:r>
              <a:rPr lang="en-US" sz="5200" b="1" dirty="0">
                <a:solidFill>
                  <a:schemeClr val="bg1"/>
                </a:solidFill>
              </a:rPr>
              <a:t>Genomic selection:</a:t>
            </a:r>
          </a:p>
          <a:p>
            <a:pPr>
              <a:lnSpc>
                <a:spcPts val="5200"/>
              </a:lnSpc>
            </a:pPr>
            <a:r>
              <a:rPr lang="en-US" sz="5200" b="1" dirty="0">
                <a:solidFill>
                  <a:schemeClr val="bg1"/>
                </a:solidFill>
              </a:rPr>
              <a:t>Achievements in the last decade</a:t>
            </a:r>
          </a:p>
          <a:p>
            <a:pPr>
              <a:lnSpc>
                <a:spcPts val="5200"/>
              </a:lnSpc>
            </a:pPr>
            <a:r>
              <a:rPr lang="en-US" sz="5200" b="1" dirty="0">
                <a:solidFill>
                  <a:schemeClr val="bg1"/>
                </a:solidFill>
              </a:rPr>
              <a:t>and plans for the next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B06ADF-4352-40CF-A43C-00ED59931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9665954" y="906517"/>
            <a:ext cx="2743199" cy="1371600"/>
          </a:xfrm>
          <a:prstGeom prst="rect">
            <a:avLst/>
          </a:prstGeom>
        </p:spPr>
      </p:pic>
      <p:sp>
        <p:nvSpPr>
          <p:cNvPr id="19" name="Rectangle 18">
            <a:hlinkClick r:id="rId5"/>
            <a:extLst>
              <a:ext uri="{FF2B5EF4-FFF2-40B4-BE49-F238E27FC236}">
                <a16:creationId xmlns:a16="http://schemas.microsoft.com/office/drawing/2014/main" id="{F70219F0-AEF0-467E-BB0B-EAF87C1C0DD5}"/>
              </a:ext>
            </a:extLst>
          </p:cNvPr>
          <p:cNvSpPr/>
          <p:nvPr/>
        </p:nvSpPr>
        <p:spPr>
          <a:xfrm>
            <a:off x="2025748" y="5331655"/>
            <a:ext cx="4937760" cy="35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6"/>
            <a:extLst>
              <a:ext uri="{FF2B5EF4-FFF2-40B4-BE49-F238E27FC236}">
                <a16:creationId xmlns:a16="http://schemas.microsoft.com/office/drawing/2014/main" id="{ADCD259F-F67E-4F74-828F-41C2A497602C}"/>
              </a:ext>
            </a:extLst>
          </p:cNvPr>
          <p:cNvSpPr/>
          <p:nvPr/>
        </p:nvSpPr>
        <p:spPr>
          <a:xfrm>
            <a:off x="3756074" y="5922321"/>
            <a:ext cx="4346917" cy="351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D77B0-10D6-4862-A840-BE8EE1AA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of variants tested in cattle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63C7F0E-7C63-4C5D-B647-BCE2BA028C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7689303"/>
              </p:ext>
            </p:extLst>
          </p:nvPr>
        </p:nvGraphicFramePr>
        <p:xfrm>
          <a:off x="487362" y="1189038"/>
          <a:ext cx="10766095" cy="4988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3659">
                  <a:extLst>
                    <a:ext uri="{9D8B030D-6E8A-4147-A177-3AD203B41FA5}">
                      <a16:colId xmlns:a16="http://schemas.microsoft.com/office/drawing/2014/main" val="21511843"/>
                    </a:ext>
                  </a:extLst>
                </a:gridCol>
                <a:gridCol w="4326280">
                  <a:extLst>
                    <a:ext uri="{9D8B030D-6E8A-4147-A177-3AD203B41FA5}">
                      <a16:colId xmlns:a16="http://schemas.microsoft.com/office/drawing/2014/main" val="2978846364"/>
                    </a:ext>
                  </a:extLst>
                </a:gridCol>
                <a:gridCol w="4996156">
                  <a:extLst>
                    <a:ext uri="{9D8B030D-6E8A-4147-A177-3AD203B41FA5}">
                      <a16:colId xmlns:a16="http://schemas.microsoft.com/office/drawing/2014/main" val="31618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Year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Variants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Data source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051654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&lt;1995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Only pedigrees and phenotypes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343058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2003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367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RFLP markers, not implemented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648440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2008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50,000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50K SNP chip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894972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2010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777,000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High-density chip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882309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  2015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39,700,000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Whole genome sequencing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600" dirty="0"/>
                        <a:t>(1000 Bull Genomes Project)</a:t>
                      </a:r>
                      <a:endParaRPr lang="en-US" sz="2600" b="1" dirty="0">
                        <a:solidFill>
                          <a:srgbClr val="FFFFCC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187760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Future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New mutations (e.g., HCD)</a:t>
                      </a:r>
                      <a:endParaRPr lang="en-US" sz="2600" b="1" dirty="0">
                        <a:solidFill>
                          <a:srgbClr val="FFFFCC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Sequence each new AI bull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039174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600" dirty="0"/>
                        <a:t>Future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Epigenetic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External control of gene function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645472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40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5736-4509-4752-BAE7-FEE292C4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new chips have been added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ED6E8B-1066-4E6E-916F-C1AEDFD4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35" y="952500"/>
            <a:ext cx="9483509" cy="553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E2F7F1-28AC-4B15-9F46-FE2A0390D5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12400" y="2286000"/>
            <a:ext cx="688853" cy="2286000"/>
            <a:chOff x="7577470" y="3449799"/>
            <a:chExt cx="1377903" cy="4017906"/>
          </a:xfrm>
        </p:grpSpPr>
        <p:pic>
          <p:nvPicPr>
            <p:cNvPr id="5" name="Picture 4" descr="GGP-HD.png">
              <a:extLst>
                <a:ext uri="{FF2B5EF4-FFF2-40B4-BE49-F238E27FC236}">
                  <a16:creationId xmlns:a16="http://schemas.microsoft.com/office/drawing/2014/main" id="{6B56656E-E8BA-433A-9A31-8D34CB5A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6" name="Picture 5" descr="GGP-HD.png">
              <a:extLst>
                <a:ext uri="{FF2B5EF4-FFF2-40B4-BE49-F238E27FC236}">
                  <a16:creationId xmlns:a16="http://schemas.microsoft.com/office/drawing/2014/main" id="{2FC334C4-78FA-4049-B782-F23861ADE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6" descr="GGP-HD.png">
              <a:extLst>
                <a:ext uri="{FF2B5EF4-FFF2-40B4-BE49-F238E27FC236}">
                  <a16:creationId xmlns:a16="http://schemas.microsoft.com/office/drawing/2014/main" id="{00EC5078-F747-4E5D-8ED2-5A4182E2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92583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D74C-5943-4F36-9614-3511D508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Predictions now use more SNPs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5294-F90B-48B7-8060-C41692CC75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New list of </a:t>
            </a:r>
            <a:r>
              <a:rPr lang="en-US" dirty="0">
                <a:solidFill>
                  <a:srgbClr val="244270"/>
                </a:solidFill>
              </a:rPr>
              <a:t>79,239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instead of </a:t>
            </a:r>
            <a:r>
              <a:rPr lang="en-US" dirty="0">
                <a:solidFill>
                  <a:srgbClr val="244270"/>
                </a:solidFill>
              </a:rPr>
              <a:t>60,671</a:t>
            </a:r>
            <a:r>
              <a:rPr lang="en-US" dirty="0"/>
              <a:t> SNPs 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SNPs from high density and sequence data with biggest NM$ effects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More gene tests </a:t>
            </a:r>
            <a:r>
              <a:rPr lang="en-US" dirty="0">
                <a:solidFill>
                  <a:srgbClr val="00523C"/>
                </a:solidFill>
              </a:rPr>
              <a:t>(</a:t>
            </a:r>
            <a:r>
              <a:rPr lang="en-US" i="1" dirty="0">
                <a:solidFill>
                  <a:srgbClr val="00523C"/>
                </a:solidFill>
              </a:rPr>
              <a:t>DGAT1</a:t>
            </a:r>
            <a:r>
              <a:rPr lang="en-US" dirty="0">
                <a:solidFill>
                  <a:srgbClr val="00523C"/>
                </a:solidFill>
              </a:rPr>
              <a:t>, </a:t>
            </a:r>
            <a:r>
              <a:rPr lang="en-US" i="1" dirty="0">
                <a:solidFill>
                  <a:srgbClr val="00523C"/>
                </a:solidFill>
              </a:rPr>
              <a:t>ABCG2</a:t>
            </a:r>
            <a:r>
              <a:rPr lang="en-US" dirty="0">
                <a:solidFill>
                  <a:srgbClr val="00523C"/>
                </a:solidFill>
              </a:rPr>
              <a:t>, casein, leptin) </a:t>
            </a:r>
            <a:r>
              <a:rPr lang="en-US" dirty="0"/>
              <a:t>from recent chips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More gene tests </a:t>
            </a:r>
            <a:r>
              <a:rPr lang="en-US" dirty="0">
                <a:solidFill>
                  <a:srgbClr val="00523C"/>
                </a:solidFill>
              </a:rPr>
              <a:t>(HH0, HH3, HH4, BH2, AH1, AH2) </a:t>
            </a:r>
            <a:r>
              <a:rPr lang="en-US" dirty="0"/>
              <a:t>in fertility haplotypes</a:t>
            </a:r>
          </a:p>
          <a:p>
            <a:pPr lvl="1">
              <a:spcAft>
                <a:spcPts val="3600"/>
              </a:spcAft>
            </a:pPr>
            <a:r>
              <a:rPr lang="en-US" dirty="0"/>
              <a:t>Improved SNP editing system and improved prediction reliability </a:t>
            </a:r>
            <a:r>
              <a:rPr lang="en-US" dirty="0">
                <a:solidFill>
                  <a:srgbClr val="00523C"/>
                </a:solidFill>
              </a:rPr>
              <a:t>(1–3%)</a:t>
            </a:r>
          </a:p>
          <a:p>
            <a:pPr>
              <a:spcAft>
                <a:spcPts val="3600"/>
              </a:spcAft>
            </a:pPr>
            <a:r>
              <a:rPr lang="en-US" dirty="0"/>
              <a:t>Implemented by CDCB in </a:t>
            </a:r>
            <a:r>
              <a:rPr lang="en-US" dirty="0">
                <a:solidFill>
                  <a:srgbClr val="C00000"/>
                </a:solidFill>
              </a:rPr>
              <a:t>December 2018</a:t>
            </a:r>
          </a:p>
          <a:p>
            <a:r>
              <a:rPr lang="en-US" dirty="0"/>
              <a:t>Most other countries still use </a:t>
            </a:r>
            <a:r>
              <a:rPr lang="en-US" dirty="0">
                <a:solidFill>
                  <a:srgbClr val="244270"/>
                </a:solidFill>
              </a:rPr>
              <a:t>50,000</a:t>
            </a:r>
            <a:r>
              <a:rPr lang="en-US" dirty="0"/>
              <a:t> SNPs from </a:t>
            </a:r>
            <a:r>
              <a:rPr lang="en-US" dirty="0">
                <a:solidFill>
                  <a:srgbClr val="C00000"/>
                </a:solidFill>
              </a:rPr>
              <a:t>2009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5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6A8B-DC3E-488F-8A49-A97DD682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21920"/>
            <a:ext cx="11486606" cy="639763"/>
          </a:xfrm>
        </p:spPr>
        <p:txBody>
          <a:bodyPr/>
          <a:lstStyle/>
          <a:p>
            <a:r>
              <a:rPr lang="en-US" dirty="0"/>
              <a:t>Human genotyping and sequencing </a:t>
            </a:r>
            <a:r>
              <a:rPr lang="en-US" dirty="0">
                <a:solidFill>
                  <a:srgbClr val="FFFF00"/>
                </a:solidFill>
              </a:rPr>
              <a:t>(January 2019)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C690F5-560B-43DA-BB92-66F60DBB7E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1790047"/>
              </p:ext>
            </p:extLst>
          </p:nvPr>
        </p:nvGraphicFramePr>
        <p:xfrm>
          <a:off x="487362" y="1127760"/>
          <a:ext cx="11216956" cy="4251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16687">
                  <a:extLst>
                    <a:ext uri="{9D8B030D-6E8A-4147-A177-3AD203B41FA5}">
                      <a16:colId xmlns:a16="http://schemas.microsoft.com/office/drawing/2014/main" val="2368854646"/>
                    </a:ext>
                  </a:extLst>
                </a:gridCol>
                <a:gridCol w="3255183">
                  <a:extLst>
                    <a:ext uri="{9D8B030D-6E8A-4147-A177-3AD203B41FA5}">
                      <a16:colId xmlns:a16="http://schemas.microsoft.com/office/drawing/2014/main" val="769459861"/>
                    </a:ext>
                  </a:extLst>
                </a:gridCol>
                <a:gridCol w="1991762">
                  <a:extLst>
                    <a:ext uri="{9D8B030D-6E8A-4147-A177-3AD203B41FA5}">
                      <a16:colId xmlns:a16="http://schemas.microsoft.com/office/drawing/2014/main" val="796408490"/>
                    </a:ext>
                  </a:extLst>
                </a:gridCol>
                <a:gridCol w="2053324">
                  <a:extLst>
                    <a:ext uri="{9D8B030D-6E8A-4147-A177-3AD203B41FA5}">
                      <a16:colId xmlns:a16="http://schemas.microsoft.com/office/drawing/2014/main" val="574403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500" dirty="0"/>
                        <a:t>Technology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lang="en-US" sz="2500" dirty="0"/>
                        <a:t>Database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People </a:t>
                      </a:r>
                    </a:p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genotyped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Variants</a:t>
                      </a:r>
                    </a:p>
                    <a:p>
                      <a:pPr algn="ctr">
                        <a:lnSpc>
                          <a:spcPts val="2700"/>
                        </a:lnSpc>
                      </a:pPr>
                      <a:r>
                        <a:rPr lang="en-US" sz="2500" dirty="0"/>
                        <a:t>genotyped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2947906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High-density (HD) SNP chip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Ancestry.com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&gt;10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700,000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8058966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23andMe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Millions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700,000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163089695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UK Biobank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483,000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826,000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126709707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Whole genome sequence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 err="1"/>
                        <a:t>TopMed</a:t>
                      </a:r>
                      <a:r>
                        <a:rPr lang="en-US" sz="2500" dirty="0"/>
                        <a:t> (U. Michigan)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135,000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500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30426267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Illumina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600,000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500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431080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HD imputed to sequence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500" dirty="0"/>
                        <a:t>U. Michigan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&gt;25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dirty="0"/>
                        <a:t>500 million</a:t>
                      </a:r>
                      <a:endParaRPr lang="en-US" sz="25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91440" marB="91440"/>
                </a:tc>
                <a:extLst>
                  <a:ext uri="{0D108BD9-81ED-4DB2-BD59-A6C34878D82A}">
                    <a16:rowId xmlns:a16="http://schemas.microsoft.com/office/drawing/2014/main" val="22289384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CE94E6-692A-4349-8572-4C1339A0F458}"/>
              </a:ext>
            </a:extLst>
          </p:cNvPr>
          <p:cNvSpPr txBox="1"/>
          <p:nvPr/>
        </p:nvSpPr>
        <p:spPr>
          <a:xfrm>
            <a:off x="487680" y="5761987"/>
            <a:ext cx="11216638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300" b="1" dirty="0">
                <a:solidFill>
                  <a:srgbClr val="00523C"/>
                </a:solidFill>
              </a:rPr>
              <a:t>Total raw data = 600,000 people 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 </a:t>
            </a:r>
            <a:r>
              <a:rPr lang="en-US" sz="2300" b="1" dirty="0">
                <a:solidFill>
                  <a:srgbClr val="00523C"/>
                </a:solidFill>
              </a:rPr>
              <a:t>40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</a:t>
            </a:r>
            <a:r>
              <a:rPr lang="en-US" sz="2300" b="1" dirty="0">
                <a:solidFill>
                  <a:srgbClr val="00523C"/>
                </a:solidFill>
              </a:rPr>
              <a:t> coverage</a:t>
            </a:r>
            <a:r>
              <a:rPr lang="en-US" sz="2300" b="1" dirty="0">
                <a:solidFill>
                  <a:srgbClr val="00523C"/>
                </a:solidFill>
                <a:sym typeface="Symbol" panose="05050102010706020507" pitchFamily="18" charset="2"/>
              </a:rPr>
              <a:t>  </a:t>
            </a:r>
            <a:r>
              <a:rPr lang="en-US" sz="2300" b="1" dirty="0">
                <a:solidFill>
                  <a:srgbClr val="00523C"/>
                </a:solidFill>
              </a:rPr>
              <a:t>2.7 billion genome length) =  65 million GB</a:t>
            </a:r>
          </a:p>
        </p:txBody>
      </p:sp>
    </p:spTree>
    <p:extLst>
      <p:ext uri="{BB962C8B-B14F-4D97-AF65-F5344CB8AC3E}">
        <p14:creationId xmlns:p14="http://schemas.microsoft.com/office/powerpoint/2010/main" val="235878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822B4-587E-47C7-8594-5C287B2E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new mutations by sequencing new AI bulls?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557E2-5DAD-4513-8F7E-A0D0D520FA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/>
              <a:t>Normal DNA in both parents, but progeny has new mutation</a:t>
            </a:r>
          </a:p>
          <a:p>
            <a:pPr>
              <a:spcAft>
                <a:spcPts val="1200"/>
              </a:spcAft>
            </a:pPr>
            <a:r>
              <a:rPr lang="en-US" dirty="0"/>
              <a:t>New </a:t>
            </a:r>
            <a:r>
              <a:rPr lang="en-US" dirty="0">
                <a:solidFill>
                  <a:srgbClr val="244270"/>
                </a:solidFill>
              </a:rPr>
              <a:t>dominant</a:t>
            </a:r>
            <a:r>
              <a:rPr lang="en-US" dirty="0"/>
              <a:t> mutation examples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NZL: </a:t>
            </a:r>
            <a:r>
              <a:rPr lang="en-US" dirty="0">
                <a:solidFill>
                  <a:srgbClr val="00523C"/>
                </a:solidFill>
              </a:rPr>
              <a:t>Half</a:t>
            </a:r>
            <a:r>
              <a:rPr lang="en-US" dirty="0"/>
              <a:t> of Halcyon daughters had thick hair and </a:t>
            </a:r>
            <a:r>
              <a:rPr lang="en-US" dirty="0">
                <a:solidFill>
                  <a:srgbClr val="C00000"/>
                </a:solidFill>
              </a:rPr>
              <a:t>gave no milk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CAN: </a:t>
            </a:r>
            <a:r>
              <a:rPr lang="en-US" dirty="0" err="1"/>
              <a:t>Rosabel</a:t>
            </a:r>
            <a:r>
              <a:rPr lang="en-US" dirty="0"/>
              <a:t> had new dominant mutation for red hair color</a:t>
            </a:r>
          </a:p>
          <a:p>
            <a:pPr lvl="1">
              <a:spcAft>
                <a:spcPts val="4200"/>
              </a:spcAft>
            </a:pPr>
            <a:r>
              <a:rPr lang="en-US" dirty="0"/>
              <a:t>Europe: </a:t>
            </a:r>
            <a:r>
              <a:rPr lang="en-US" dirty="0">
                <a:solidFill>
                  <a:srgbClr val="C00000"/>
                </a:solidFill>
              </a:rPr>
              <a:t>Bulldog</a:t>
            </a:r>
            <a:r>
              <a:rPr lang="en-US" dirty="0"/>
              <a:t> calves from </a:t>
            </a:r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Masc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(1%)</a:t>
            </a:r>
            <a:r>
              <a:rPr lang="en-US" dirty="0"/>
              <a:t>, </a:t>
            </a:r>
            <a:r>
              <a:rPr lang="en-US" dirty="0" err="1"/>
              <a:t>Captivo</a:t>
            </a:r>
            <a:r>
              <a:rPr lang="en-US" dirty="0"/>
              <a:t> </a:t>
            </a:r>
            <a:r>
              <a:rPr lang="en-US" dirty="0">
                <a:solidFill>
                  <a:srgbClr val="00523C"/>
                </a:solidFill>
              </a:rPr>
              <a:t>(12%)</a:t>
            </a:r>
            <a:r>
              <a:rPr lang="en-US" dirty="0"/>
              <a:t>, Energy </a:t>
            </a:r>
            <a:r>
              <a:rPr lang="en-US" dirty="0">
                <a:solidFill>
                  <a:srgbClr val="00523C"/>
                </a:solidFill>
              </a:rPr>
              <a:t>(20%)</a:t>
            </a:r>
          </a:p>
          <a:p>
            <a:pPr>
              <a:spcAft>
                <a:spcPts val="1200"/>
              </a:spcAft>
            </a:pPr>
            <a:r>
              <a:rPr lang="en-US" dirty="0"/>
              <a:t>New </a:t>
            </a:r>
            <a:r>
              <a:rPr lang="en-US" dirty="0">
                <a:solidFill>
                  <a:srgbClr val="244270"/>
                </a:solidFill>
              </a:rPr>
              <a:t>recessive</a:t>
            </a:r>
            <a:r>
              <a:rPr lang="en-US" dirty="0"/>
              <a:t> mutation examples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CAN: </a:t>
            </a:r>
            <a:r>
              <a:rPr lang="en-US" dirty="0" err="1"/>
              <a:t>Maughlin</a:t>
            </a:r>
            <a:r>
              <a:rPr lang="en-US" dirty="0"/>
              <a:t> Storm with </a:t>
            </a:r>
            <a:r>
              <a:rPr lang="en-US" dirty="0">
                <a:solidFill>
                  <a:srgbClr val="C00000"/>
                </a:solidFill>
              </a:rPr>
              <a:t>HCD</a:t>
            </a:r>
            <a:r>
              <a:rPr lang="en-US" dirty="0"/>
              <a:t> mutation causing calf death</a:t>
            </a:r>
          </a:p>
          <a:p>
            <a:pPr lvl="1"/>
            <a:r>
              <a:rPr lang="en-US" dirty="0"/>
              <a:t>USA: 118 animals with large new </a:t>
            </a:r>
            <a:r>
              <a:rPr lang="en-US" dirty="0">
                <a:solidFill>
                  <a:srgbClr val="C00000"/>
                </a:solidFill>
              </a:rPr>
              <a:t>chromosome deletions</a:t>
            </a:r>
            <a:r>
              <a:rPr lang="en-US" dirty="0"/>
              <a:t>; 252 with </a:t>
            </a:r>
            <a:r>
              <a:rPr lang="en-US" dirty="0">
                <a:solidFill>
                  <a:srgbClr val="C00000"/>
                </a:solidFill>
              </a:rPr>
              <a:t>XXY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955F6-6611-4200-8F96-F65A292E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608" y="851120"/>
            <a:ext cx="2285392" cy="10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M$ 2018 pie chart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51" y="1217775"/>
            <a:ext cx="5486400" cy="4880859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weighting in 2018 net merit </a:t>
            </a:r>
            <a:r>
              <a:rPr lang="en-US" dirty="0">
                <a:solidFill>
                  <a:srgbClr val="FFFF00"/>
                </a:solidFill>
              </a:rPr>
              <a:t>(NM$)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6801" y="1309482"/>
            <a:ext cx="53855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UC	Udder composite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BWC	Body weight composite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FLC	Feet-legs composite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DPR	Daughter pregnancy rate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CCR	Cow conception rate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HCR	Heifer conception rate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CA$	Calving ability </a:t>
            </a:r>
            <a:r>
              <a:rPr lang="en-US" sz="1900" b="1" dirty="0">
                <a:solidFill>
                  <a:srgbClr val="244270"/>
                </a:solidFill>
                <a:latin typeface="Calibri" pitchFamily="34" charset="0"/>
                <a:ea typeface="Arial Unicode MS"/>
                <a:cs typeface="Calibri"/>
              </a:rPr>
              <a:t>(calving ease &amp; stillbirth rate)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PL	Productive life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LIV	Livability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SCS	Somatic cell score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MAST	Mastitis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METR	Metritis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DA	Displaced </a:t>
            </a:r>
            <a:r>
              <a:rPr lang="en-US" sz="1900" b="1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abomasum</a:t>
            </a:r>
            <a:endParaRPr lang="en-US" sz="1900" b="1" dirty="0">
              <a:solidFill>
                <a:srgbClr val="000000"/>
              </a:solidFill>
              <a:latin typeface="Calibri" pitchFamily="34" charset="0"/>
              <a:ea typeface="Arial Unicode MS"/>
              <a:cs typeface="Calibri"/>
            </a:endParaRP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RETP	Retained placenta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KETO	Ketosis</a:t>
            </a:r>
          </a:p>
          <a:p>
            <a:pPr defTabSz="457200">
              <a:tabLst>
                <a:tab pos="761495" algn="l"/>
              </a:tabLst>
              <a:defRPr/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Arial Unicode MS"/>
                <a:cs typeface="Calibri"/>
              </a:rPr>
              <a:t>MFEV	Milk fever</a:t>
            </a:r>
          </a:p>
        </p:txBody>
      </p:sp>
    </p:spTree>
    <p:extLst>
      <p:ext uri="{BB962C8B-B14F-4D97-AF65-F5344CB8AC3E}">
        <p14:creationId xmlns:p14="http://schemas.microsoft.com/office/powerpoint/2010/main" val="67716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7F279-988A-4DC4-B17A-6D5FF15F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traits and evaluations expected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0A36-E175-4472-B1A7-EA2A624BB2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April 2019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Genomic predictions for </a:t>
            </a:r>
            <a:r>
              <a:rPr lang="en-US" dirty="0">
                <a:solidFill>
                  <a:srgbClr val="00523C"/>
                </a:solidFill>
              </a:rPr>
              <a:t>crossbreds</a:t>
            </a:r>
          </a:p>
          <a:p>
            <a:pPr lvl="1">
              <a:spcAft>
                <a:spcPts val="3600"/>
              </a:spcAft>
            </a:pPr>
            <a:r>
              <a:rPr lang="en-US" dirty="0">
                <a:solidFill>
                  <a:srgbClr val="00523C"/>
                </a:solidFill>
              </a:rPr>
              <a:t>Earlier first calving </a:t>
            </a:r>
            <a:r>
              <a:rPr lang="en-US" dirty="0"/>
              <a:t>age (heifer maturity rate)</a:t>
            </a:r>
          </a:p>
          <a:p>
            <a:pPr>
              <a:spcAft>
                <a:spcPts val="1200"/>
              </a:spcAft>
            </a:pPr>
            <a:r>
              <a:rPr lang="en-US" dirty="0"/>
              <a:t>Future: More traits already tested in USDA research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Individual </a:t>
            </a:r>
            <a:r>
              <a:rPr lang="en-US" dirty="0">
                <a:solidFill>
                  <a:srgbClr val="00523C"/>
                </a:solidFill>
              </a:rPr>
              <a:t>feed intakes </a:t>
            </a:r>
            <a:r>
              <a:rPr lang="en-US" dirty="0"/>
              <a:t>measured for 5,000 cows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00523C"/>
                </a:solidFill>
              </a:rPr>
              <a:t>Heat stress</a:t>
            </a:r>
            <a:r>
              <a:rPr lang="en-US" dirty="0"/>
              <a:t>: Cows adapted to southern vs. northern climate</a:t>
            </a:r>
          </a:p>
          <a:p>
            <a:pPr lvl="1">
              <a:spcAft>
                <a:spcPts val="3600"/>
              </a:spcAft>
            </a:pPr>
            <a:r>
              <a:rPr lang="en-US" dirty="0">
                <a:solidFill>
                  <a:srgbClr val="00523C"/>
                </a:solidFill>
              </a:rPr>
              <a:t>Persistency</a:t>
            </a:r>
            <a:r>
              <a:rPr lang="en-US" dirty="0"/>
              <a:t>: Productivity in late vs. peak lactation</a:t>
            </a:r>
          </a:p>
          <a:p>
            <a:r>
              <a:rPr lang="en-US" dirty="0"/>
              <a:t>Other new traits require local data be combined with national data</a:t>
            </a:r>
          </a:p>
        </p:txBody>
      </p:sp>
    </p:spTree>
    <p:extLst>
      <p:ext uri="{BB962C8B-B14F-4D97-AF65-F5344CB8AC3E}">
        <p14:creationId xmlns:p14="http://schemas.microsoft.com/office/powerpoint/2010/main" val="3586886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30D5-E013-4F5D-A9D8-9BA6D4D9C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first calving age </a:t>
            </a:r>
            <a:r>
              <a:rPr lang="en-US" dirty="0">
                <a:solidFill>
                  <a:srgbClr val="FFFF00"/>
                </a:solidFill>
              </a:rPr>
              <a:t>(EFC)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2CE9-D80B-4A9D-8469-DFCF7F62AE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Heifers eat feed but produce no milk until calving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Earlier calving is worth </a:t>
            </a:r>
            <a:r>
              <a:rPr lang="en-US" dirty="0">
                <a:solidFill>
                  <a:srgbClr val="C00000"/>
                </a:solidFill>
              </a:rPr>
              <a:t>$2.50 </a:t>
            </a:r>
            <a:r>
              <a:rPr lang="en-US" dirty="0"/>
              <a:t>per day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Economic emphasis could be </a:t>
            </a:r>
            <a:r>
              <a:rPr lang="en-US" dirty="0">
                <a:solidFill>
                  <a:srgbClr val="C00000"/>
                </a:solidFill>
              </a:rPr>
              <a:t>3%</a:t>
            </a:r>
            <a:r>
              <a:rPr lang="en-US" dirty="0"/>
              <a:t> of NM$</a:t>
            </a:r>
          </a:p>
          <a:p>
            <a:pPr lvl="1">
              <a:spcAft>
                <a:spcPts val="4800"/>
              </a:spcAft>
            </a:pPr>
            <a:r>
              <a:rPr lang="en-US" dirty="0"/>
              <a:t>Removes some emphasis from heifer conception rate</a:t>
            </a:r>
          </a:p>
          <a:p>
            <a:pPr>
              <a:spcAft>
                <a:spcPts val="1200"/>
              </a:spcAft>
            </a:pPr>
            <a:r>
              <a:rPr lang="en-US" dirty="0"/>
              <a:t>Large database </a:t>
            </a:r>
            <a:r>
              <a:rPr lang="en-US" dirty="0">
                <a:solidFill>
                  <a:srgbClr val="00523C"/>
                </a:solidFill>
              </a:rPr>
              <a:t>(23 million records) </a:t>
            </a:r>
            <a:r>
              <a:rPr lang="en-US" dirty="0"/>
              <a:t>available for EFC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Heritability of </a:t>
            </a:r>
            <a:r>
              <a:rPr lang="en-US" dirty="0">
                <a:solidFill>
                  <a:srgbClr val="C00000"/>
                </a:solidFill>
              </a:rPr>
              <a:t>2.7%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PTA standard deviation only about </a:t>
            </a: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/>
              <a:t> days</a:t>
            </a:r>
          </a:p>
          <a:p>
            <a:pPr lvl="1"/>
            <a:r>
              <a:rPr lang="en-US" dirty="0"/>
              <a:t>Reliability of genomic predictions of </a:t>
            </a:r>
            <a:r>
              <a:rPr lang="en-US" dirty="0">
                <a:solidFill>
                  <a:srgbClr val="C00000"/>
                </a:solidFill>
              </a:rPr>
              <a:t>66%</a:t>
            </a:r>
            <a:r>
              <a:rPr lang="en-US" dirty="0"/>
              <a:t> for Holsteins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0B997-80E4-41F8-9012-D184A978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202" y="850287"/>
            <a:ext cx="24867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5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829-E7B0-4062-A68D-7AE12A02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predictions for crossbreds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7B0A-9D84-4211-B441-E0A826A63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Genomic predictions computed within-breed since 2009</a:t>
            </a:r>
          </a:p>
          <a:p>
            <a:pPr>
              <a:spcAft>
                <a:spcPts val="1200"/>
              </a:spcAft>
            </a:pPr>
            <a:r>
              <a:rPr lang="en-US" dirty="0"/>
              <a:t>More crossbreds will receive predictions in April 2019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Weighted combination of purebred predictions</a:t>
            </a:r>
          </a:p>
          <a:p>
            <a:pPr lvl="1">
              <a:spcAft>
                <a:spcPts val="3600"/>
              </a:spcAft>
            </a:pPr>
            <a:r>
              <a:rPr lang="en-US" dirty="0"/>
              <a:t>Breed base representation </a:t>
            </a:r>
            <a:r>
              <a:rPr lang="en-US" dirty="0">
                <a:solidFill>
                  <a:srgbClr val="244270"/>
                </a:solidFill>
              </a:rPr>
              <a:t>(BBR)</a:t>
            </a:r>
            <a:r>
              <a:rPr lang="en-US" dirty="0"/>
              <a:t>: Genetic contribution of each breed</a:t>
            </a:r>
          </a:p>
          <a:p>
            <a:pPr>
              <a:spcAft>
                <a:spcPts val="3600"/>
              </a:spcAft>
            </a:pPr>
            <a:r>
              <a:rPr lang="en-US" dirty="0"/>
              <a:t>Currently about 60,000 animals with </a:t>
            </a:r>
            <a:r>
              <a:rPr lang="en-US" dirty="0">
                <a:solidFill>
                  <a:srgbClr val="C00000"/>
                </a:solidFill>
              </a:rPr>
              <a:t>&gt;10% </a:t>
            </a:r>
            <a:r>
              <a:rPr lang="en-US" dirty="0"/>
              <a:t>BBR from another breed</a:t>
            </a:r>
          </a:p>
          <a:p>
            <a:pPr>
              <a:spcAft>
                <a:spcPts val="1200"/>
              </a:spcAft>
            </a:pPr>
            <a:r>
              <a:rPr lang="en-US" dirty="0"/>
              <a:t>About 17,000 animals with </a:t>
            </a:r>
            <a:r>
              <a:rPr lang="en-US" dirty="0">
                <a:solidFill>
                  <a:srgbClr val="C00000"/>
                </a:solidFill>
              </a:rPr>
              <a:t>6–10%</a:t>
            </a:r>
            <a:r>
              <a:rPr lang="en-US" dirty="0"/>
              <a:t> BBR from another breed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Will no longer contribute to purebred reference</a:t>
            </a:r>
          </a:p>
          <a:p>
            <a:pPr lvl="1"/>
            <a:r>
              <a:rPr lang="en-US" dirty="0"/>
              <a:t>Will be predicted using only purebred data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FEA64-6982-4255-A12F-75407860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colorTemperature colorTemp="7000"/>
                    </a14:imgEffect>
                    <a14:imgEffect>
                      <a14:saturation sat="12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0" y="85138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9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EF9DE-22B2-474D-9D39-C5B912DF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Genomic mating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078B-9E60-4FE8-AA4A-169AB736E3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Reduce inbreeding using genomic instead of pedigree relationships</a:t>
            </a:r>
          </a:p>
          <a:p>
            <a:pPr lvl="1">
              <a:spcAft>
                <a:spcPts val="900"/>
              </a:spcAft>
            </a:pPr>
            <a:r>
              <a:rPr lang="en-US" dirty="0"/>
              <a:t>Genomic relationship of each live female to each marketed bull</a:t>
            </a:r>
          </a:p>
          <a:p>
            <a:pPr lvl="1">
              <a:spcAft>
                <a:spcPts val="4200"/>
              </a:spcAft>
            </a:pPr>
            <a:r>
              <a:rPr lang="en-US" dirty="0"/>
              <a:t>File contains 1 million females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5,000 males</a:t>
            </a:r>
          </a:p>
          <a:p>
            <a:pPr>
              <a:spcAft>
                <a:spcPts val="900"/>
              </a:spcAft>
            </a:pPr>
            <a:r>
              <a:rPr lang="en-US" dirty="0"/>
              <a:t>Genomic mating increases heifer calf value by</a:t>
            </a:r>
          </a:p>
          <a:p>
            <a:pPr lvl="1">
              <a:spcAft>
                <a:spcPts val="9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+$33 </a:t>
            </a:r>
            <a:r>
              <a:rPr lang="en-US" dirty="0"/>
              <a:t>compared with pedigree mating </a:t>
            </a:r>
            <a:r>
              <a:rPr lang="en-US" dirty="0">
                <a:solidFill>
                  <a:srgbClr val="00523C"/>
                </a:solidFill>
              </a:rPr>
              <a:t>(1.3% lower inbreeding)</a:t>
            </a:r>
          </a:p>
          <a:p>
            <a:pPr lvl="1">
              <a:spcAft>
                <a:spcPts val="42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+$78 </a:t>
            </a:r>
            <a:r>
              <a:rPr lang="en-US" dirty="0"/>
              <a:t>compared with random mating </a:t>
            </a:r>
            <a:r>
              <a:rPr lang="en-US" dirty="0">
                <a:solidFill>
                  <a:srgbClr val="00523C"/>
                </a:solidFill>
              </a:rPr>
              <a:t>(3.1% lower inbreeding)</a:t>
            </a:r>
          </a:p>
          <a:p>
            <a:pPr>
              <a:spcAft>
                <a:spcPts val="4200"/>
              </a:spcAft>
            </a:pPr>
            <a:r>
              <a:rPr lang="en-US" dirty="0"/>
              <a:t>Also improves conception rates by avoiding recessive carrier </a:t>
            </a:r>
            <a:r>
              <a:rPr lang="en-US" dirty="0" err="1"/>
              <a:t>matings</a:t>
            </a:r>
            <a:endParaRPr lang="en-US" dirty="0"/>
          </a:p>
          <a:p>
            <a:r>
              <a:rPr lang="en-US" dirty="0"/>
              <a:t>Also reduces inbreeding of bull calves, promoting faster growth</a:t>
            </a:r>
          </a:p>
          <a:p>
            <a:endParaRPr lang="en-US" dirty="0"/>
          </a:p>
        </p:txBody>
      </p:sp>
      <p:pic>
        <p:nvPicPr>
          <p:cNvPr id="4" name="Picture 3" descr="Supersire.jpg">
            <a:extLst>
              <a:ext uri="{FF2B5EF4-FFF2-40B4-BE49-F238E27FC236}">
                <a16:creationId xmlns:a16="http://schemas.microsoft.com/office/drawing/2014/main" id="{C7F45F1F-9014-4A37-BCC1-6763D1B94F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4080" y="-9767"/>
            <a:ext cx="1198827" cy="859536"/>
          </a:xfrm>
          <a:prstGeom prst="rect">
            <a:avLst/>
          </a:prstGeom>
        </p:spPr>
      </p:pic>
      <p:pic>
        <p:nvPicPr>
          <p:cNvPr id="5" name="Picture 4" descr="http://www.holsteinplaza.com/common/assets/images/dam/46376-scaled-120x90.jpg">
            <a:extLst>
              <a:ext uri="{FF2B5EF4-FFF2-40B4-BE49-F238E27FC236}">
                <a16:creationId xmlns:a16="http://schemas.microsoft.com/office/drawing/2014/main" id="{D4E21EEC-FC65-455F-84F9-1F7C6405D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979847" y="-4764"/>
            <a:ext cx="1213463" cy="85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86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CD3-0AF1-42C7-85B2-C48756EF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and genomic milestones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39F16B-DCA2-44B7-AF04-0D8B81D920E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9024057"/>
              </p:ext>
            </p:extLst>
          </p:nvPr>
        </p:nvGraphicFramePr>
        <p:xfrm>
          <a:off x="487363" y="1189038"/>
          <a:ext cx="11217276" cy="5122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31948">
                  <a:extLst>
                    <a:ext uri="{9D8B030D-6E8A-4147-A177-3AD203B41FA5}">
                      <a16:colId xmlns:a16="http://schemas.microsoft.com/office/drawing/2014/main" val="553574178"/>
                    </a:ext>
                  </a:extLst>
                </a:gridCol>
                <a:gridCol w="4628271">
                  <a:extLst>
                    <a:ext uri="{9D8B030D-6E8A-4147-A177-3AD203B41FA5}">
                      <a16:colId xmlns:a16="http://schemas.microsoft.com/office/drawing/2014/main" val="1242804230"/>
                    </a:ext>
                  </a:extLst>
                </a:gridCol>
                <a:gridCol w="5557057">
                  <a:extLst>
                    <a:ext uri="{9D8B030D-6E8A-4147-A177-3AD203B41FA5}">
                      <a16:colId xmlns:a16="http://schemas.microsoft.com/office/drawing/2014/main" val="1282121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Year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Researchers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Discovery/Development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30318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1865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Mendel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Inherited traits of peas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32389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1900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Bateson and others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Rediscovery of Mendel’s laws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01119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1905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Spillman (USDA)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Horned/polled (Mendelian trait in cattle)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413455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1922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Wright (USDA)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Pedigree relationship matrix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27007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1953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Watson, Crick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Structure of DNA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163854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1976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Henderson (also Norman, USDA)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Use of pedigree relationships in PTAs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95930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2001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Lander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Sequence of human genome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98006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2007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Illumina, USDA, and others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Development of SNP chip for cattle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31414089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2009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 err="1"/>
                        <a:t>Elsik</a:t>
                      </a:r>
                      <a:r>
                        <a:rPr lang="en-US" sz="2300" dirty="0"/>
                        <a:t> (NIH and USDA funding)</a:t>
                      </a:r>
                      <a:endParaRPr lang="en-US" sz="2300" b="1" dirty="0">
                        <a:solidFill>
                          <a:srgbClr val="FFFFCC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Sequence of cattle genome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26747849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2009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USDA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en-US" sz="2300" dirty="0"/>
                        <a:t>Genomic methods, official predictions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0" anchor="ctr"/>
                </a:tc>
                <a:extLst>
                  <a:ext uri="{0D108BD9-81ED-4DB2-BD59-A6C34878D82A}">
                    <a16:rowId xmlns:a16="http://schemas.microsoft.com/office/drawing/2014/main" val="1724500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19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Bull’s chromosome pedigree </a:t>
            </a:r>
            <a:r>
              <a:rPr lang="en-US" dirty="0">
                <a:solidFill>
                  <a:srgbClr val="FFFF00"/>
                </a:solidFill>
              </a:rPr>
              <a:t>(O-Style)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53747" name="Line 51"/>
          <p:cNvSpPr>
            <a:spLocks noChangeShapeType="1"/>
          </p:cNvSpPr>
          <p:nvPr/>
        </p:nvSpPr>
        <p:spPr bwMode="auto">
          <a:xfrm flipV="1">
            <a:off x="7307579" y="5927478"/>
            <a:ext cx="726946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53700" name="Line 4"/>
          <p:cNvSpPr>
            <a:spLocks noChangeShapeType="1"/>
          </p:cNvSpPr>
          <p:nvPr/>
        </p:nvSpPr>
        <p:spPr bwMode="auto">
          <a:xfrm>
            <a:off x="3349752" y="3262002"/>
            <a:ext cx="969264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1" name="Line 5"/>
          <p:cNvSpPr>
            <a:spLocks noChangeShapeType="1"/>
          </p:cNvSpPr>
          <p:nvPr/>
        </p:nvSpPr>
        <p:spPr bwMode="auto">
          <a:xfrm flipH="1">
            <a:off x="3834384" y="2454282"/>
            <a:ext cx="323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3" name="Line 7"/>
          <p:cNvSpPr>
            <a:spLocks noChangeShapeType="1"/>
          </p:cNvSpPr>
          <p:nvPr/>
        </p:nvSpPr>
        <p:spPr bwMode="auto">
          <a:xfrm>
            <a:off x="3834384" y="2435232"/>
            <a:ext cx="0" cy="26243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4" name="Line 8"/>
          <p:cNvSpPr>
            <a:spLocks noChangeShapeType="1"/>
          </p:cNvSpPr>
          <p:nvPr/>
        </p:nvSpPr>
        <p:spPr bwMode="auto">
          <a:xfrm flipH="1">
            <a:off x="3511296" y="3836931"/>
            <a:ext cx="323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1BC50-4289-44AA-9688-B00FD669F43C}"/>
              </a:ext>
            </a:extLst>
          </p:cNvPr>
          <p:cNvGrpSpPr/>
          <p:nvPr/>
        </p:nvGrpSpPr>
        <p:grpSpPr>
          <a:xfrm>
            <a:off x="5853684" y="1789056"/>
            <a:ext cx="484632" cy="1325880"/>
            <a:chOff x="5853684" y="1789056"/>
            <a:chExt cx="484632" cy="1325880"/>
          </a:xfrm>
        </p:grpSpPr>
        <p:sp>
          <p:nvSpPr>
            <p:cNvPr id="1053705" name="Line 9"/>
            <p:cNvSpPr>
              <a:spLocks noChangeShapeType="1"/>
            </p:cNvSpPr>
            <p:nvPr/>
          </p:nvSpPr>
          <p:spPr bwMode="auto">
            <a:xfrm flipH="1">
              <a:off x="6096000" y="1808106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706" name="Line 10"/>
            <p:cNvSpPr>
              <a:spLocks noChangeShapeType="1"/>
            </p:cNvSpPr>
            <p:nvPr/>
          </p:nvSpPr>
          <p:spPr bwMode="auto">
            <a:xfrm flipH="1">
              <a:off x="6096000" y="3100458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709" name="Line 13"/>
            <p:cNvSpPr>
              <a:spLocks noChangeShapeType="1"/>
            </p:cNvSpPr>
            <p:nvPr/>
          </p:nvSpPr>
          <p:spPr bwMode="auto">
            <a:xfrm>
              <a:off x="6096000" y="1789056"/>
              <a:ext cx="0" cy="1325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710" name="Line 14"/>
            <p:cNvSpPr>
              <a:spLocks noChangeShapeType="1"/>
            </p:cNvSpPr>
            <p:nvPr/>
          </p:nvSpPr>
          <p:spPr bwMode="auto">
            <a:xfrm flipH="1">
              <a:off x="5853684" y="2454282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3717" name="Line 21"/>
          <p:cNvSpPr>
            <a:spLocks noChangeShapeType="1"/>
          </p:cNvSpPr>
          <p:nvPr/>
        </p:nvSpPr>
        <p:spPr bwMode="auto">
          <a:xfrm>
            <a:off x="8680704" y="1323474"/>
            <a:ext cx="1696212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8" name="Line 22"/>
          <p:cNvSpPr>
            <a:spLocks noChangeShapeType="1"/>
          </p:cNvSpPr>
          <p:nvPr/>
        </p:nvSpPr>
        <p:spPr bwMode="auto">
          <a:xfrm>
            <a:off x="8680704" y="1646562"/>
            <a:ext cx="1696212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9" name="Line 23"/>
          <p:cNvSpPr>
            <a:spLocks noChangeShapeType="1"/>
          </p:cNvSpPr>
          <p:nvPr/>
        </p:nvSpPr>
        <p:spPr bwMode="auto">
          <a:xfrm>
            <a:off x="8680704" y="1969650"/>
            <a:ext cx="1696212" cy="0"/>
          </a:xfrm>
          <a:prstGeom prst="line">
            <a:avLst/>
          </a:prstGeom>
          <a:noFill/>
          <a:ln w="76200">
            <a:solidFill>
              <a:srgbClr val="3FE8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0" name="Line 24"/>
          <p:cNvSpPr>
            <a:spLocks noChangeShapeType="1"/>
          </p:cNvSpPr>
          <p:nvPr/>
        </p:nvSpPr>
        <p:spPr bwMode="auto">
          <a:xfrm>
            <a:off x="8680704" y="2292738"/>
            <a:ext cx="1696212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1" name="Line 25"/>
          <p:cNvSpPr>
            <a:spLocks noChangeShapeType="1"/>
          </p:cNvSpPr>
          <p:nvPr/>
        </p:nvSpPr>
        <p:spPr bwMode="auto">
          <a:xfrm>
            <a:off x="8680704" y="2615826"/>
            <a:ext cx="1696212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2" name="Line 26"/>
          <p:cNvSpPr>
            <a:spLocks noChangeShapeType="1"/>
          </p:cNvSpPr>
          <p:nvPr/>
        </p:nvSpPr>
        <p:spPr bwMode="auto">
          <a:xfrm>
            <a:off x="8680704" y="2938914"/>
            <a:ext cx="1696212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3" name="Line 27"/>
          <p:cNvSpPr>
            <a:spLocks noChangeShapeType="1"/>
          </p:cNvSpPr>
          <p:nvPr/>
        </p:nvSpPr>
        <p:spPr bwMode="auto">
          <a:xfrm>
            <a:off x="8680704" y="3262002"/>
            <a:ext cx="1696212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4" name="Line 28"/>
          <p:cNvSpPr>
            <a:spLocks noChangeShapeType="1"/>
          </p:cNvSpPr>
          <p:nvPr/>
        </p:nvSpPr>
        <p:spPr bwMode="auto">
          <a:xfrm>
            <a:off x="8680704" y="3585090"/>
            <a:ext cx="1696212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5" name="Line 29"/>
          <p:cNvSpPr>
            <a:spLocks noChangeShapeType="1"/>
          </p:cNvSpPr>
          <p:nvPr/>
        </p:nvSpPr>
        <p:spPr bwMode="auto">
          <a:xfrm>
            <a:off x="8680704" y="3908178"/>
            <a:ext cx="1696212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6" name="Line 30"/>
          <p:cNvSpPr>
            <a:spLocks noChangeShapeType="1"/>
          </p:cNvSpPr>
          <p:nvPr/>
        </p:nvSpPr>
        <p:spPr bwMode="auto">
          <a:xfrm>
            <a:off x="8680704" y="4231266"/>
            <a:ext cx="1696212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7" name="Line 31"/>
          <p:cNvSpPr>
            <a:spLocks noChangeShapeType="1"/>
          </p:cNvSpPr>
          <p:nvPr/>
        </p:nvSpPr>
        <p:spPr bwMode="auto">
          <a:xfrm>
            <a:off x="8680704" y="4554354"/>
            <a:ext cx="169621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8" name="Line 32"/>
          <p:cNvSpPr>
            <a:spLocks noChangeShapeType="1"/>
          </p:cNvSpPr>
          <p:nvPr/>
        </p:nvSpPr>
        <p:spPr bwMode="auto">
          <a:xfrm>
            <a:off x="8680704" y="4877442"/>
            <a:ext cx="1696212" cy="0"/>
          </a:xfrm>
          <a:prstGeom prst="line">
            <a:avLst/>
          </a:prstGeom>
          <a:noFill/>
          <a:ln w="76200">
            <a:solidFill>
              <a:srgbClr val="FF6F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9" name="Line 33"/>
          <p:cNvSpPr>
            <a:spLocks noChangeShapeType="1"/>
          </p:cNvSpPr>
          <p:nvPr/>
        </p:nvSpPr>
        <p:spPr bwMode="auto">
          <a:xfrm>
            <a:off x="8680704" y="5200530"/>
            <a:ext cx="1696212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0" name="Line 34"/>
          <p:cNvSpPr>
            <a:spLocks noChangeShapeType="1"/>
          </p:cNvSpPr>
          <p:nvPr/>
        </p:nvSpPr>
        <p:spPr bwMode="auto">
          <a:xfrm>
            <a:off x="8680704" y="5523618"/>
            <a:ext cx="1696212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1" name="Line 35"/>
          <p:cNvSpPr>
            <a:spLocks noChangeShapeType="1"/>
          </p:cNvSpPr>
          <p:nvPr/>
        </p:nvSpPr>
        <p:spPr bwMode="auto">
          <a:xfrm>
            <a:off x="8680704" y="5846706"/>
            <a:ext cx="1696212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2" name="Line 36"/>
          <p:cNvSpPr>
            <a:spLocks noChangeShapeType="1"/>
          </p:cNvSpPr>
          <p:nvPr/>
        </p:nvSpPr>
        <p:spPr bwMode="auto">
          <a:xfrm>
            <a:off x="8680704" y="6169794"/>
            <a:ext cx="1696212" cy="0"/>
          </a:xfrm>
          <a:prstGeom prst="line">
            <a:avLst/>
          </a:prstGeom>
          <a:noFill/>
          <a:ln w="76200">
            <a:solidFill>
              <a:srgbClr val="FEE13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3F90BB-2E18-4BE2-AF14-B469C2A58E1F}"/>
              </a:ext>
            </a:extLst>
          </p:cNvPr>
          <p:cNvGrpSpPr/>
          <p:nvPr/>
        </p:nvGrpSpPr>
        <p:grpSpPr>
          <a:xfrm>
            <a:off x="8034528" y="1470729"/>
            <a:ext cx="646176" cy="676656"/>
            <a:chOff x="8034528" y="1470729"/>
            <a:chExt cx="646176" cy="676656"/>
          </a:xfrm>
        </p:grpSpPr>
        <p:sp>
          <p:nvSpPr>
            <p:cNvPr id="1053733" name="Line 37"/>
            <p:cNvSpPr>
              <a:spLocks noChangeShapeType="1"/>
            </p:cNvSpPr>
            <p:nvPr/>
          </p:nvSpPr>
          <p:spPr bwMode="auto">
            <a:xfrm flipH="1">
              <a:off x="8357616" y="148978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734" name="Line 38"/>
            <p:cNvSpPr>
              <a:spLocks noChangeShapeType="1"/>
            </p:cNvSpPr>
            <p:nvPr/>
          </p:nvSpPr>
          <p:spPr bwMode="auto">
            <a:xfrm flipH="1">
              <a:off x="8357616" y="212643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3735" name="Line 39"/>
            <p:cNvSpPr>
              <a:spLocks noChangeShapeType="1"/>
            </p:cNvSpPr>
            <p:nvPr/>
          </p:nvSpPr>
          <p:spPr bwMode="auto">
            <a:xfrm>
              <a:off x="8357616" y="1470729"/>
              <a:ext cx="0" cy="676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3736" name="Line 40"/>
            <p:cNvSpPr>
              <a:spLocks noChangeShapeType="1"/>
            </p:cNvSpPr>
            <p:nvPr/>
          </p:nvSpPr>
          <p:spPr bwMode="auto">
            <a:xfrm flipH="1">
              <a:off x="8034528" y="1812869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3746" name="Line 50"/>
          <p:cNvSpPr>
            <a:spLocks noChangeShapeType="1"/>
          </p:cNvSpPr>
          <p:nvPr/>
        </p:nvSpPr>
        <p:spPr bwMode="auto">
          <a:xfrm>
            <a:off x="6338316" y="5927478"/>
            <a:ext cx="242316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8" name="Line 52"/>
          <p:cNvSpPr>
            <a:spLocks noChangeShapeType="1"/>
          </p:cNvSpPr>
          <p:nvPr/>
        </p:nvSpPr>
        <p:spPr bwMode="auto">
          <a:xfrm>
            <a:off x="6580632" y="5927478"/>
            <a:ext cx="726948" cy="0"/>
          </a:xfrm>
          <a:prstGeom prst="line">
            <a:avLst/>
          </a:prstGeom>
          <a:noFill/>
          <a:ln w="76200">
            <a:solidFill>
              <a:srgbClr val="FEE13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6" name="Line 60"/>
          <p:cNvSpPr>
            <a:spLocks noChangeShapeType="1"/>
          </p:cNvSpPr>
          <p:nvPr/>
        </p:nvSpPr>
        <p:spPr bwMode="auto">
          <a:xfrm>
            <a:off x="6338316" y="5442846"/>
            <a:ext cx="1050036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7" name="Line 61"/>
          <p:cNvSpPr>
            <a:spLocks noChangeShapeType="1"/>
          </p:cNvSpPr>
          <p:nvPr/>
        </p:nvSpPr>
        <p:spPr bwMode="auto">
          <a:xfrm>
            <a:off x="7388352" y="5442846"/>
            <a:ext cx="646176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8" name="Line 62"/>
          <p:cNvSpPr>
            <a:spLocks noChangeShapeType="1"/>
          </p:cNvSpPr>
          <p:nvPr/>
        </p:nvSpPr>
        <p:spPr bwMode="auto">
          <a:xfrm>
            <a:off x="6338316" y="4635126"/>
            <a:ext cx="48463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9" name="Line 63"/>
          <p:cNvSpPr>
            <a:spLocks noChangeShapeType="1"/>
          </p:cNvSpPr>
          <p:nvPr/>
        </p:nvSpPr>
        <p:spPr bwMode="auto">
          <a:xfrm>
            <a:off x="6822948" y="4635126"/>
            <a:ext cx="969264" cy="0"/>
          </a:xfrm>
          <a:prstGeom prst="line">
            <a:avLst/>
          </a:prstGeom>
          <a:noFill/>
          <a:ln w="76200">
            <a:solidFill>
              <a:srgbClr val="FF6F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0" name="Line 64"/>
          <p:cNvSpPr>
            <a:spLocks noChangeShapeType="1"/>
          </p:cNvSpPr>
          <p:nvPr/>
        </p:nvSpPr>
        <p:spPr bwMode="auto">
          <a:xfrm>
            <a:off x="7792212" y="4635126"/>
            <a:ext cx="242316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1" name="Line 65"/>
          <p:cNvSpPr>
            <a:spLocks noChangeShapeType="1"/>
          </p:cNvSpPr>
          <p:nvPr/>
        </p:nvSpPr>
        <p:spPr bwMode="auto">
          <a:xfrm>
            <a:off x="6338316" y="4150494"/>
            <a:ext cx="1050036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2" name="Line 66"/>
          <p:cNvSpPr>
            <a:spLocks noChangeShapeType="1"/>
          </p:cNvSpPr>
          <p:nvPr/>
        </p:nvSpPr>
        <p:spPr bwMode="auto">
          <a:xfrm>
            <a:off x="7388352" y="4150494"/>
            <a:ext cx="646176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3" name="Line 67"/>
          <p:cNvSpPr>
            <a:spLocks noChangeShapeType="1"/>
          </p:cNvSpPr>
          <p:nvPr/>
        </p:nvSpPr>
        <p:spPr bwMode="auto">
          <a:xfrm>
            <a:off x="6338316" y="2050422"/>
            <a:ext cx="1696212" cy="0"/>
          </a:xfrm>
          <a:prstGeom prst="line">
            <a:avLst/>
          </a:prstGeom>
          <a:noFill/>
          <a:ln w="76200">
            <a:solidFill>
              <a:srgbClr val="3FE8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4" name="Line 68"/>
          <p:cNvSpPr>
            <a:spLocks noChangeShapeType="1"/>
          </p:cNvSpPr>
          <p:nvPr/>
        </p:nvSpPr>
        <p:spPr bwMode="auto">
          <a:xfrm>
            <a:off x="7872984" y="1565790"/>
            <a:ext cx="161544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5" name="Line 69"/>
          <p:cNvSpPr>
            <a:spLocks noChangeShapeType="1"/>
          </p:cNvSpPr>
          <p:nvPr/>
        </p:nvSpPr>
        <p:spPr bwMode="auto">
          <a:xfrm>
            <a:off x="6338316" y="1565790"/>
            <a:ext cx="1534668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6" name="Line 70"/>
          <p:cNvSpPr>
            <a:spLocks noChangeShapeType="1"/>
          </p:cNvSpPr>
          <p:nvPr/>
        </p:nvSpPr>
        <p:spPr bwMode="auto">
          <a:xfrm>
            <a:off x="6338316" y="2858142"/>
            <a:ext cx="1696212" cy="0"/>
          </a:xfrm>
          <a:prstGeom prst="line">
            <a:avLst/>
          </a:prstGeom>
          <a:noFill/>
          <a:ln w="762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7" name="Line 71"/>
          <p:cNvSpPr>
            <a:spLocks noChangeShapeType="1"/>
          </p:cNvSpPr>
          <p:nvPr/>
        </p:nvSpPr>
        <p:spPr bwMode="auto">
          <a:xfrm>
            <a:off x="6338316" y="3342774"/>
            <a:ext cx="1696212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8" name="Line 72"/>
          <p:cNvSpPr>
            <a:spLocks noChangeShapeType="1"/>
          </p:cNvSpPr>
          <p:nvPr/>
        </p:nvSpPr>
        <p:spPr bwMode="auto">
          <a:xfrm>
            <a:off x="4162425" y="5362074"/>
            <a:ext cx="1050036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9" name="Line 73"/>
          <p:cNvSpPr>
            <a:spLocks noChangeShapeType="1"/>
          </p:cNvSpPr>
          <p:nvPr/>
        </p:nvSpPr>
        <p:spPr bwMode="auto">
          <a:xfrm>
            <a:off x="5207508" y="5362074"/>
            <a:ext cx="646176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0" name="Line 74"/>
          <p:cNvSpPr>
            <a:spLocks noChangeShapeType="1"/>
          </p:cNvSpPr>
          <p:nvPr/>
        </p:nvSpPr>
        <p:spPr bwMode="auto">
          <a:xfrm>
            <a:off x="4162425" y="4715898"/>
            <a:ext cx="484632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1" name="Line 75"/>
          <p:cNvSpPr>
            <a:spLocks noChangeShapeType="1"/>
          </p:cNvSpPr>
          <p:nvPr/>
        </p:nvSpPr>
        <p:spPr bwMode="auto">
          <a:xfrm>
            <a:off x="4647057" y="4715898"/>
            <a:ext cx="161544" cy="0"/>
          </a:xfrm>
          <a:prstGeom prst="line">
            <a:avLst/>
          </a:prstGeom>
          <a:noFill/>
          <a:ln w="76200">
            <a:solidFill>
              <a:srgbClr val="FF6FB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2" name="Line 76"/>
          <p:cNvSpPr>
            <a:spLocks noChangeShapeType="1"/>
          </p:cNvSpPr>
          <p:nvPr/>
        </p:nvSpPr>
        <p:spPr bwMode="auto">
          <a:xfrm>
            <a:off x="5207508" y="4715898"/>
            <a:ext cx="646176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3" name="Line 77"/>
          <p:cNvSpPr>
            <a:spLocks noChangeShapeType="1"/>
          </p:cNvSpPr>
          <p:nvPr/>
        </p:nvSpPr>
        <p:spPr bwMode="auto">
          <a:xfrm>
            <a:off x="4808601" y="4715898"/>
            <a:ext cx="40386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4" name="Line 78"/>
          <p:cNvSpPr>
            <a:spLocks noChangeShapeType="1"/>
          </p:cNvSpPr>
          <p:nvPr/>
        </p:nvSpPr>
        <p:spPr bwMode="auto">
          <a:xfrm>
            <a:off x="4157472" y="2777370"/>
            <a:ext cx="1696212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5" name="Line 79"/>
          <p:cNvSpPr>
            <a:spLocks noChangeShapeType="1"/>
          </p:cNvSpPr>
          <p:nvPr/>
        </p:nvSpPr>
        <p:spPr bwMode="auto">
          <a:xfrm>
            <a:off x="4480560" y="2131194"/>
            <a:ext cx="121158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6" name="Line 80"/>
          <p:cNvSpPr>
            <a:spLocks noChangeShapeType="1"/>
          </p:cNvSpPr>
          <p:nvPr/>
        </p:nvSpPr>
        <p:spPr bwMode="auto">
          <a:xfrm>
            <a:off x="5692140" y="2131194"/>
            <a:ext cx="161544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7" name="Line 81"/>
          <p:cNvSpPr>
            <a:spLocks noChangeShapeType="1"/>
          </p:cNvSpPr>
          <p:nvPr/>
        </p:nvSpPr>
        <p:spPr bwMode="auto">
          <a:xfrm>
            <a:off x="4157472" y="2131194"/>
            <a:ext cx="403860" cy="0"/>
          </a:xfrm>
          <a:prstGeom prst="line">
            <a:avLst/>
          </a:prstGeom>
          <a:noFill/>
          <a:ln w="76200">
            <a:solidFill>
              <a:srgbClr val="3FE8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8" name="Line 82"/>
          <p:cNvSpPr>
            <a:spLocks noChangeShapeType="1"/>
          </p:cNvSpPr>
          <p:nvPr/>
        </p:nvSpPr>
        <p:spPr bwMode="auto">
          <a:xfrm>
            <a:off x="2865120" y="4312038"/>
            <a:ext cx="646176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9" name="Line 83"/>
          <p:cNvSpPr>
            <a:spLocks noChangeShapeType="1"/>
          </p:cNvSpPr>
          <p:nvPr/>
        </p:nvSpPr>
        <p:spPr bwMode="auto">
          <a:xfrm>
            <a:off x="2057400" y="4312038"/>
            <a:ext cx="80772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0" name="Line 84"/>
          <p:cNvSpPr>
            <a:spLocks noChangeShapeType="1"/>
          </p:cNvSpPr>
          <p:nvPr/>
        </p:nvSpPr>
        <p:spPr bwMode="auto">
          <a:xfrm>
            <a:off x="1815084" y="4312038"/>
            <a:ext cx="242316" cy="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1" name="Line 85"/>
          <p:cNvSpPr>
            <a:spLocks noChangeShapeType="1"/>
          </p:cNvSpPr>
          <p:nvPr/>
        </p:nvSpPr>
        <p:spPr bwMode="auto">
          <a:xfrm>
            <a:off x="2138172" y="3342774"/>
            <a:ext cx="121158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2" name="Line 86"/>
          <p:cNvSpPr>
            <a:spLocks noChangeShapeType="1"/>
          </p:cNvSpPr>
          <p:nvPr/>
        </p:nvSpPr>
        <p:spPr bwMode="auto">
          <a:xfrm>
            <a:off x="3349752" y="3342774"/>
            <a:ext cx="161544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3" name="Line 87"/>
          <p:cNvSpPr>
            <a:spLocks noChangeShapeType="1"/>
          </p:cNvSpPr>
          <p:nvPr/>
        </p:nvSpPr>
        <p:spPr bwMode="auto">
          <a:xfrm>
            <a:off x="1895856" y="3342774"/>
            <a:ext cx="242316" cy="0"/>
          </a:xfrm>
          <a:prstGeom prst="line">
            <a:avLst/>
          </a:prstGeom>
          <a:noFill/>
          <a:ln w="76200">
            <a:solidFill>
              <a:srgbClr val="3FE8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4" name="Line 88"/>
          <p:cNvSpPr>
            <a:spLocks noChangeShapeType="1"/>
          </p:cNvSpPr>
          <p:nvPr/>
        </p:nvSpPr>
        <p:spPr bwMode="auto">
          <a:xfrm>
            <a:off x="1815084" y="3342774"/>
            <a:ext cx="161544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D8260-40F3-4515-A6FD-687C426CA71C}"/>
              </a:ext>
            </a:extLst>
          </p:cNvPr>
          <p:cNvSpPr/>
          <p:nvPr/>
        </p:nvSpPr>
        <p:spPr>
          <a:xfrm>
            <a:off x="484632" y="914400"/>
            <a:ext cx="609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2700" b="1" dirty="0">
                <a:solidFill>
                  <a:srgbClr val="244270"/>
                </a:solidFill>
              </a:rPr>
              <a:t>Chromosome 15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0FF9415-B0ED-4AE0-AD61-BF6EE6E49ABA}"/>
              </a:ext>
            </a:extLst>
          </p:cNvPr>
          <p:cNvGrpSpPr/>
          <p:nvPr/>
        </p:nvGrpSpPr>
        <p:grpSpPr>
          <a:xfrm>
            <a:off x="8034528" y="2778320"/>
            <a:ext cx="646176" cy="676656"/>
            <a:chOff x="8034528" y="1470729"/>
            <a:chExt cx="646176" cy="676656"/>
          </a:xfrm>
        </p:grpSpPr>
        <p:sp>
          <p:nvSpPr>
            <p:cNvPr id="85" name="Line 37">
              <a:extLst>
                <a:ext uri="{FF2B5EF4-FFF2-40B4-BE49-F238E27FC236}">
                  <a16:creationId xmlns:a16="http://schemas.microsoft.com/office/drawing/2014/main" id="{DCB32D48-B0C2-4E93-85FA-E182BF5E26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148978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38">
              <a:extLst>
                <a:ext uri="{FF2B5EF4-FFF2-40B4-BE49-F238E27FC236}">
                  <a16:creationId xmlns:a16="http://schemas.microsoft.com/office/drawing/2014/main" id="{CC21FFE3-F27E-4633-A071-2D3C88180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212643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39">
              <a:extLst>
                <a:ext uri="{FF2B5EF4-FFF2-40B4-BE49-F238E27FC236}">
                  <a16:creationId xmlns:a16="http://schemas.microsoft.com/office/drawing/2014/main" id="{852CA982-2283-4962-A219-AF0A2152B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7616" y="1470729"/>
              <a:ext cx="0" cy="676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0">
              <a:extLst>
                <a:ext uri="{FF2B5EF4-FFF2-40B4-BE49-F238E27FC236}">
                  <a16:creationId xmlns:a16="http://schemas.microsoft.com/office/drawing/2014/main" id="{70FE6B6B-8BDB-400F-9B75-FB102E52C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4528" y="1812869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126CD34-96AD-43CB-8318-F77CE1275BA4}"/>
              </a:ext>
            </a:extLst>
          </p:cNvPr>
          <p:cNvGrpSpPr/>
          <p:nvPr/>
        </p:nvGrpSpPr>
        <p:grpSpPr>
          <a:xfrm>
            <a:off x="8034528" y="4079629"/>
            <a:ext cx="646176" cy="676656"/>
            <a:chOff x="8034528" y="1470729"/>
            <a:chExt cx="646176" cy="676656"/>
          </a:xfrm>
        </p:grpSpPr>
        <p:sp>
          <p:nvSpPr>
            <p:cNvPr id="91" name="Line 37">
              <a:extLst>
                <a:ext uri="{FF2B5EF4-FFF2-40B4-BE49-F238E27FC236}">
                  <a16:creationId xmlns:a16="http://schemas.microsoft.com/office/drawing/2014/main" id="{8A248A3E-4AC7-4608-8B00-A0BD1357A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148978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38">
              <a:extLst>
                <a:ext uri="{FF2B5EF4-FFF2-40B4-BE49-F238E27FC236}">
                  <a16:creationId xmlns:a16="http://schemas.microsoft.com/office/drawing/2014/main" id="{702CFFE8-B16A-4217-835A-91E55DA11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212643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9">
              <a:extLst>
                <a:ext uri="{FF2B5EF4-FFF2-40B4-BE49-F238E27FC236}">
                  <a16:creationId xmlns:a16="http://schemas.microsoft.com/office/drawing/2014/main" id="{2521C5A1-F074-41D5-A406-9A5131A66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7616" y="1470729"/>
              <a:ext cx="0" cy="676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40">
              <a:extLst>
                <a:ext uri="{FF2B5EF4-FFF2-40B4-BE49-F238E27FC236}">
                  <a16:creationId xmlns:a16="http://schemas.microsoft.com/office/drawing/2014/main" id="{472ED5B7-424D-419A-A738-BF4D6611A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4528" y="1812869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79BA788-381D-4ABB-A0D7-08506B85142A}"/>
              </a:ext>
            </a:extLst>
          </p:cNvPr>
          <p:cNvGrpSpPr/>
          <p:nvPr/>
        </p:nvGrpSpPr>
        <p:grpSpPr>
          <a:xfrm>
            <a:off x="8034528" y="5362456"/>
            <a:ext cx="646176" cy="676656"/>
            <a:chOff x="8034528" y="1470729"/>
            <a:chExt cx="646176" cy="676656"/>
          </a:xfrm>
        </p:grpSpPr>
        <p:sp>
          <p:nvSpPr>
            <p:cNvPr id="96" name="Line 37">
              <a:extLst>
                <a:ext uri="{FF2B5EF4-FFF2-40B4-BE49-F238E27FC236}">
                  <a16:creationId xmlns:a16="http://schemas.microsoft.com/office/drawing/2014/main" id="{F139AA35-7951-44F9-A6EF-AC33434DA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148978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8">
              <a:extLst>
                <a:ext uri="{FF2B5EF4-FFF2-40B4-BE49-F238E27FC236}">
                  <a16:creationId xmlns:a16="http://schemas.microsoft.com/office/drawing/2014/main" id="{274C2D01-832D-4C18-BFC0-5FA43BCC7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7616" y="2126431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9">
              <a:extLst>
                <a:ext uri="{FF2B5EF4-FFF2-40B4-BE49-F238E27FC236}">
                  <a16:creationId xmlns:a16="http://schemas.microsoft.com/office/drawing/2014/main" id="{C1E84FE6-8A5E-46B2-A19D-FB191AC54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57616" y="1470729"/>
              <a:ext cx="0" cy="676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40">
              <a:extLst>
                <a:ext uri="{FF2B5EF4-FFF2-40B4-BE49-F238E27FC236}">
                  <a16:creationId xmlns:a16="http://schemas.microsoft.com/office/drawing/2014/main" id="{D311C90E-D490-4D05-8273-84F92DED13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4528" y="1812869"/>
              <a:ext cx="3230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4AE0F3-4329-4170-9DA8-1D48C9708289}"/>
              </a:ext>
            </a:extLst>
          </p:cNvPr>
          <p:cNvGrpSpPr/>
          <p:nvPr/>
        </p:nvGrpSpPr>
        <p:grpSpPr>
          <a:xfrm>
            <a:off x="5853684" y="4403718"/>
            <a:ext cx="484632" cy="1325880"/>
            <a:chOff x="5853684" y="1789056"/>
            <a:chExt cx="484632" cy="1325880"/>
          </a:xfrm>
        </p:grpSpPr>
        <p:sp>
          <p:nvSpPr>
            <p:cNvPr id="102" name="Line 9">
              <a:extLst>
                <a:ext uri="{FF2B5EF4-FFF2-40B4-BE49-F238E27FC236}">
                  <a16:creationId xmlns:a16="http://schemas.microsoft.com/office/drawing/2014/main" id="{F656F9EF-41C7-401A-98F5-F4BA28E4C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1808106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">
              <a:extLst>
                <a:ext uri="{FF2B5EF4-FFF2-40B4-BE49-F238E27FC236}">
                  <a16:creationId xmlns:a16="http://schemas.microsoft.com/office/drawing/2014/main" id="{14860267-7CBC-4C66-BFA5-39ED14955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00" y="3093287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Line 13">
              <a:extLst>
                <a:ext uri="{FF2B5EF4-FFF2-40B4-BE49-F238E27FC236}">
                  <a16:creationId xmlns:a16="http://schemas.microsoft.com/office/drawing/2014/main" id="{A00C455A-15E1-4B26-8025-BB3B0FDF0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6000" y="1789056"/>
              <a:ext cx="0" cy="1325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4">
              <a:extLst>
                <a:ext uri="{FF2B5EF4-FFF2-40B4-BE49-F238E27FC236}">
                  <a16:creationId xmlns:a16="http://schemas.microsoft.com/office/drawing/2014/main" id="{7E218181-C5D6-4BE1-873F-BDAD3ED30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3684" y="2454282"/>
              <a:ext cx="2423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Line 5">
            <a:extLst>
              <a:ext uri="{FF2B5EF4-FFF2-40B4-BE49-F238E27FC236}">
                <a16:creationId xmlns:a16="http://schemas.microsoft.com/office/drawing/2014/main" id="{60948833-1290-4B7B-944A-4D4EA5CFE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34384" y="5039835"/>
            <a:ext cx="3230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2C02-6184-4662-A059-C8F1FCEB3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Ancestor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4F5AD-0B4C-43CB-8D0D-95C45B5D69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If true ancestor genotyped, accuracy of discovery very high</a:t>
            </a:r>
          </a:p>
          <a:p>
            <a:pPr>
              <a:spcAft>
                <a:spcPts val="3600"/>
              </a:spcAft>
            </a:pPr>
            <a:r>
              <a:rPr lang="en-US" dirty="0"/>
              <a:t>If reported pedigree wrong, accuracy of detection also high</a:t>
            </a:r>
          </a:p>
          <a:p>
            <a:pPr>
              <a:spcAft>
                <a:spcPts val="3600"/>
              </a:spcAft>
            </a:pPr>
            <a:r>
              <a:rPr lang="en-US" dirty="0"/>
              <a:t>With lower density chips, accuracy slightly reduced</a:t>
            </a:r>
          </a:p>
          <a:p>
            <a:pPr>
              <a:spcAft>
                <a:spcPts val="3600"/>
              </a:spcAft>
            </a:pPr>
            <a:r>
              <a:rPr lang="en-US" dirty="0"/>
              <a:t>Methods published and used since 2013 </a:t>
            </a:r>
            <a:r>
              <a:rPr lang="en-US" dirty="0">
                <a:solidFill>
                  <a:srgbClr val="00523C"/>
                </a:solidFill>
              </a:rPr>
              <a:t>(</a:t>
            </a:r>
            <a:r>
              <a:rPr lang="en-US" dirty="0" err="1">
                <a:solidFill>
                  <a:srgbClr val="00523C"/>
                </a:solidFill>
              </a:rPr>
              <a:t>VanRaden</a:t>
            </a:r>
            <a:r>
              <a:rPr lang="en-US" dirty="0">
                <a:solidFill>
                  <a:srgbClr val="00523C"/>
                </a:solidFill>
              </a:rPr>
              <a:t> et al.)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44CF46-34C7-4BD4-80FD-93BED277147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2886961"/>
              </p:ext>
            </p:extLst>
          </p:nvPr>
        </p:nvGraphicFramePr>
        <p:xfrm>
          <a:off x="6858000" y="1828800"/>
          <a:ext cx="3749040" cy="251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23455829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4656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/>
                        <a:t>Ancestor</a:t>
                      </a:r>
                    </a:p>
                  </a:txBody>
                  <a:tcPr marL="182880" marR="182880" marT="91440" marB="91440" anchor="b"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/>
                        <a:t>Correctly discovered</a:t>
                      </a:r>
                    </a:p>
                  </a:txBody>
                  <a:tcPr marL="182880" marR="182880" marT="91440" marB="91440" anchor="b"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Sire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~</a:t>
                      </a: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100%</a:t>
                      </a:r>
                    </a:p>
                  </a:txBody>
                  <a:tcPr marL="182880" marR="502920" marT="91440" marB="91440"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MGS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97%</a:t>
                      </a:r>
                    </a:p>
                  </a:txBody>
                  <a:tcPr marL="182880" marR="502920" marT="91440" marB="91440"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MGGS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92%</a:t>
                      </a:r>
                    </a:p>
                  </a:txBody>
                  <a:tcPr marL="182880" marR="502920" marT="91440" marB="91440"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55473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24B53DB-F35A-4339-BF3D-171871255A41}"/>
              </a:ext>
            </a:extLst>
          </p:cNvPr>
          <p:cNvSpPr/>
          <p:nvPr/>
        </p:nvSpPr>
        <p:spPr>
          <a:xfrm>
            <a:off x="1505527" y="5015345"/>
            <a:ext cx="2530764" cy="37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Discovering pedigrees </a:t>
            </a:r>
            <a:r>
              <a:rPr lang="da-DK" sz="3200" dirty="0">
                <a:solidFill>
                  <a:srgbClr val="FFFF00"/>
                </a:solidFill>
              </a:rPr>
              <a:t>(parents, grandparents, etc.)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645FE7-52A6-47F6-834E-7EB5CC676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39651"/>
              </p:ext>
            </p:extLst>
          </p:nvPr>
        </p:nvGraphicFramePr>
        <p:xfrm>
          <a:off x="487680" y="857814"/>
          <a:ext cx="11218571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4095672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508957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3477918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162703228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05358940"/>
                    </a:ext>
                  </a:extLst>
                </a:gridCol>
                <a:gridCol w="480767">
                  <a:extLst>
                    <a:ext uri="{9D8B030D-6E8A-4147-A177-3AD203B41FA5}">
                      <a16:colId xmlns:a16="http://schemas.microsoft.com/office/drawing/2014/main" val="2539713555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427558676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18725132"/>
                    </a:ext>
                  </a:extLst>
                </a:gridCol>
                <a:gridCol w="405084">
                  <a:extLst>
                    <a:ext uri="{9D8B030D-6E8A-4147-A177-3AD203B41FA5}">
                      <a16:colId xmlns:a16="http://schemas.microsoft.com/office/drawing/2014/main" val="2501340582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104153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97351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Sire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476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2586397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Calf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909103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Maternal grandsire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(MGS)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72284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Dam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Maternal great-grandsire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(MGGS)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733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244270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Maternal granddam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 (MGD)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471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57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59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C62F-7C6D-463D-A109-2D92D796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 pedigrees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F5F98-6695-49BA-A30A-3EF263F24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&gt;200,000 discovered </a:t>
            </a:r>
            <a:r>
              <a:rPr lang="en-US" dirty="0">
                <a:solidFill>
                  <a:srgbClr val="244270"/>
                </a:solidFill>
              </a:rPr>
              <a:t>MGS</a:t>
            </a:r>
            <a:r>
              <a:rPr lang="en-US" dirty="0"/>
              <a:t> not yet used because no </a:t>
            </a:r>
            <a:r>
              <a:rPr lang="en-US" dirty="0">
                <a:solidFill>
                  <a:srgbClr val="C00000"/>
                </a:solidFill>
              </a:rPr>
              <a:t>dam</a:t>
            </a:r>
            <a:r>
              <a:rPr lang="en-US" dirty="0"/>
              <a:t> ID available</a:t>
            </a:r>
          </a:p>
          <a:p>
            <a:pPr>
              <a:spcAft>
                <a:spcPts val="3600"/>
              </a:spcAft>
            </a:pPr>
            <a:r>
              <a:rPr lang="en-US" dirty="0"/>
              <a:t>&gt;200,000 discovered </a:t>
            </a:r>
            <a:r>
              <a:rPr lang="en-US" dirty="0">
                <a:solidFill>
                  <a:srgbClr val="244270"/>
                </a:solidFill>
              </a:rPr>
              <a:t>MGGS</a:t>
            </a:r>
            <a:r>
              <a:rPr lang="en-US" dirty="0"/>
              <a:t> not yet used because no </a:t>
            </a:r>
            <a:r>
              <a:rPr lang="en-US" dirty="0">
                <a:solidFill>
                  <a:srgbClr val="C00000"/>
                </a:solidFill>
              </a:rPr>
              <a:t>MGD</a:t>
            </a:r>
            <a:r>
              <a:rPr lang="en-US" dirty="0"/>
              <a:t> ID available</a:t>
            </a:r>
          </a:p>
          <a:p>
            <a:pPr>
              <a:spcAft>
                <a:spcPts val="1200"/>
              </a:spcAft>
            </a:pPr>
            <a:r>
              <a:rPr lang="en-US" dirty="0"/>
              <a:t>Procedures developed to fill missing IDs to link to ancestors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HO999DAM000000001</a:t>
            </a:r>
            <a:r>
              <a:rPr lang="en-US" dirty="0"/>
              <a:t>, for example</a:t>
            </a:r>
          </a:p>
          <a:p>
            <a:pPr lvl="1">
              <a:spcAft>
                <a:spcPts val="3600"/>
              </a:spcAft>
            </a:pPr>
            <a:r>
              <a:rPr lang="en-US" dirty="0"/>
              <a:t>Should predictions use and public see the discovered pedigrees?</a:t>
            </a:r>
          </a:p>
          <a:p>
            <a:pPr>
              <a:spcAft>
                <a:spcPts val="600"/>
              </a:spcAft>
            </a:pPr>
            <a:r>
              <a:rPr lang="en-US" dirty="0"/>
              <a:t>First check if </a:t>
            </a:r>
            <a:r>
              <a:rPr lang="en-US" dirty="0">
                <a:solidFill>
                  <a:srgbClr val="C00000"/>
                </a:solidFill>
              </a:rPr>
              <a:t>true dam </a:t>
            </a:r>
            <a:r>
              <a:rPr lang="en-US" dirty="0"/>
              <a:t>can be discovered in same herd </a:t>
            </a:r>
            <a:r>
              <a:rPr lang="en-US" dirty="0">
                <a:solidFill>
                  <a:srgbClr val="00523C"/>
                </a:solidFill>
              </a:rPr>
              <a:t>(20,000 found)</a:t>
            </a:r>
          </a:p>
          <a:p>
            <a:pPr lvl="1"/>
            <a:r>
              <a:rPr lang="en-US" dirty="0"/>
              <a:t>Match birth and fresh dates </a:t>
            </a:r>
            <a:r>
              <a:rPr lang="en-US" dirty="0">
                <a:solidFill>
                  <a:srgbClr val="00523C"/>
                </a:solidFill>
              </a:rPr>
              <a:t>(only 1 dam’s pedigree matches calf’s)</a:t>
            </a:r>
          </a:p>
        </p:txBody>
      </p:sp>
    </p:spTree>
    <p:extLst>
      <p:ext uri="{BB962C8B-B14F-4D97-AF65-F5344CB8AC3E}">
        <p14:creationId xmlns:p14="http://schemas.microsoft.com/office/powerpoint/2010/main" val="3869798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Genotyping is easy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DNA source sent to genotyping lab </a:t>
            </a:r>
            <a:r>
              <a:rPr lang="en-US" dirty="0">
                <a:solidFill>
                  <a:srgbClr val="AC1F2D"/>
                </a:solidFill>
              </a:rPr>
              <a:t>(2018)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A77BF8D-9D8D-4441-BA65-A65EA6631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613181"/>
              </p:ext>
            </p:extLst>
          </p:nvPr>
        </p:nvGraphicFramePr>
        <p:xfrm>
          <a:off x="782425" y="1847024"/>
          <a:ext cx="7680960" cy="378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3234558297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697719219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46563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latin typeface="+mn-lt"/>
                        </a:rPr>
                        <a:t>Source</a:t>
                      </a:r>
                    </a:p>
                  </a:txBody>
                  <a:tcPr marL="182880" marR="182880" marT="91440" marB="91440" anchor="b"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latin typeface="+mn-lt"/>
                        </a:rPr>
                        <a:t>Samples (no.)</a:t>
                      </a:r>
                    </a:p>
                  </a:txBody>
                  <a:tcPr marL="182880" marR="182880" marT="91440" marB="91440" anchor="b"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latin typeface="+mn-lt"/>
                        </a:rPr>
                        <a:t>Samples (%)</a:t>
                      </a:r>
                    </a:p>
                  </a:txBody>
                  <a:tcPr marL="182880" marR="182880" marT="91440" marB="91440" anchor="b"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Tissue (ear)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579,255</a:t>
                      </a:r>
                    </a:p>
                  </a:txBody>
                  <a:tcPr marL="182880" marR="6400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81</a:t>
                      </a: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Hair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102,229</a:t>
                      </a:r>
                    </a:p>
                  </a:txBody>
                  <a:tcPr marL="182880" marR="6400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7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Blood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14,656</a:t>
                      </a:r>
                    </a:p>
                  </a:txBody>
                  <a:tcPr marL="182880" marR="6400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5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Nasal swab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656</a:t>
                      </a:r>
                    </a:p>
                  </a:txBody>
                  <a:tcPr marL="182880" marR="6400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&lt;1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5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Semen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319</a:t>
                      </a:r>
                    </a:p>
                  </a:txBody>
                  <a:tcPr marL="182880" marR="640080" marT="91440" marB="91440"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&lt;1</a:t>
                      </a:r>
                    </a:p>
                  </a:txBody>
                  <a:tcPr marL="182880" marR="182880" marT="91440" marB="91440"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8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17,048</a:t>
                      </a:r>
                    </a:p>
                  </a:txBody>
                  <a:tcPr marL="182880" marR="640080" marT="91440" marB="91440"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  2</a:t>
                      </a:r>
                    </a:p>
                  </a:txBody>
                  <a:tcPr marL="182880" marR="182880" marT="91440" marB="91440"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46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6E20EB5-BD7C-4D07-AFE9-3177158B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1847024"/>
            <a:ext cx="2743200" cy="2689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3EF70-4AE2-48B3-864D-1A744A03814C}"/>
              </a:ext>
            </a:extLst>
          </p:cNvPr>
          <p:cNvSpPr txBox="1"/>
          <p:nvPr/>
        </p:nvSpPr>
        <p:spPr>
          <a:xfrm>
            <a:off x="10135720" y="4537017"/>
            <a:ext cx="1686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523C"/>
                </a:solidFill>
              </a:rPr>
              <a:t>Photo source: </a:t>
            </a:r>
            <a:r>
              <a:rPr lang="en-US" sz="1400" b="1" dirty="0"/>
              <a:t>Zoetis</a:t>
            </a:r>
          </a:p>
        </p:txBody>
      </p:sp>
    </p:spTree>
    <p:extLst>
      <p:ext uri="{BB962C8B-B14F-4D97-AF65-F5344CB8AC3E}">
        <p14:creationId xmlns:p14="http://schemas.microsoft.com/office/powerpoint/2010/main" val="3265850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A8B0-9075-4794-9B09-C7FA04C76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embryo genotyping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0D41D-BAEC-4C26-8330-304A5CB09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13,000</a:t>
            </a:r>
            <a:r>
              <a:rPr lang="en-US" dirty="0"/>
              <a:t> embryos already genotyped</a:t>
            </a:r>
          </a:p>
          <a:p>
            <a:pPr>
              <a:spcAft>
                <a:spcPts val="4200"/>
              </a:spcAft>
            </a:pPr>
            <a:r>
              <a:rPr lang="en-US" dirty="0"/>
              <a:t>Genomic predictions sent only to breeder via nominator</a:t>
            </a:r>
          </a:p>
          <a:p>
            <a:pPr>
              <a:spcAft>
                <a:spcPts val="1200"/>
              </a:spcAft>
            </a:pPr>
            <a:r>
              <a:rPr lang="en-US" dirty="0"/>
              <a:t>Change selection strategies if technology improves and costs decline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Genotype before instead of after pregnancy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Demand for embryo genotyping could be more than for calves</a:t>
            </a:r>
          </a:p>
          <a:p>
            <a:pPr lvl="1">
              <a:spcAft>
                <a:spcPts val="4200"/>
              </a:spcAft>
            </a:pPr>
            <a:r>
              <a:rPr lang="en-US" dirty="0"/>
              <a:t>Could genotype </a:t>
            </a:r>
            <a:r>
              <a:rPr lang="en-US" dirty="0">
                <a:solidFill>
                  <a:srgbClr val="C00000"/>
                </a:solidFill>
              </a:rPr>
              <a:t>20 million </a:t>
            </a:r>
            <a:r>
              <a:rPr lang="en-US" dirty="0"/>
              <a:t>embryos/year instead of </a:t>
            </a:r>
            <a:r>
              <a:rPr lang="en-US" dirty="0">
                <a:solidFill>
                  <a:srgbClr val="C00000"/>
                </a:solidFill>
              </a:rPr>
              <a:t>4 million </a:t>
            </a:r>
            <a:r>
              <a:rPr lang="en-US" dirty="0"/>
              <a:t>calves</a:t>
            </a:r>
          </a:p>
          <a:p>
            <a:r>
              <a:rPr lang="en-US" dirty="0"/>
              <a:t>May be difficult to automate </a:t>
            </a:r>
            <a:r>
              <a:rPr lang="en-US" dirty="0">
                <a:solidFill>
                  <a:srgbClr val="244270"/>
                </a:solidFill>
              </a:rPr>
              <a:t>… requires switching to ET instead of AI</a:t>
            </a:r>
          </a:p>
        </p:txBody>
      </p:sp>
    </p:spTree>
    <p:extLst>
      <p:ext uri="{BB962C8B-B14F-4D97-AF65-F5344CB8AC3E}">
        <p14:creationId xmlns:p14="http://schemas.microsoft.com/office/powerpoint/2010/main" val="206598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70775734"/>
              </p:ext>
            </p:extLst>
          </p:nvPr>
        </p:nvGraphicFramePr>
        <p:xfrm>
          <a:off x="513427" y="1008020"/>
          <a:ext cx="11397198" cy="543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45854745"/>
              </p:ext>
            </p:extLst>
          </p:nvPr>
        </p:nvGraphicFramePr>
        <p:xfrm>
          <a:off x="509808" y="1010887"/>
          <a:ext cx="11397198" cy="5434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interval – Holstein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54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4B9B41-F14D-45DA-8D3F-A4F4F996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progress </a:t>
            </a:r>
            <a:r>
              <a:rPr lang="en-US" dirty="0">
                <a:solidFill>
                  <a:srgbClr val="FFFF00"/>
                </a:solidFill>
              </a:rPr>
              <a:t>(Holstein)</a:t>
            </a:r>
          </a:p>
        </p:txBody>
      </p:sp>
      <p:pic>
        <p:nvPicPr>
          <p:cNvPr id="8" name="Picture 7" descr="http://www.holsteinplaza.com/common/assets/images/dam/46375-scaled-120x90.jpg">
            <a:extLst>
              <a:ext uri="{FF2B5EF4-FFF2-40B4-BE49-F238E27FC236}">
                <a16:creationId xmlns:a16="http://schemas.microsoft.com/office/drawing/2014/main" id="{C94A7A9F-BE0B-4002-88E2-D7BCA144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6087" y="0"/>
            <a:ext cx="1213461" cy="859536"/>
          </a:xfrm>
          <a:prstGeom prst="rect">
            <a:avLst/>
          </a:prstGeom>
          <a:noFill/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12479C-43EC-4B40-B5A1-AAD8D2EF2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67522"/>
              </p:ext>
            </p:extLst>
          </p:nvPr>
        </p:nvGraphicFramePr>
        <p:xfrm>
          <a:off x="487680" y="1157287"/>
          <a:ext cx="11216640" cy="522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951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73B4-9725-4B33-AD87-26EC220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50 years of genetic progress </a:t>
            </a:r>
            <a:r>
              <a:rPr lang="en-US" dirty="0">
                <a:solidFill>
                  <a:srgbClr val="FFFF00"/>
                </a:solidFill>
              </a:rPr>
              <a:t>(Cole, 2018)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697048-3709-4AB3-9736-E1AE1755A6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0534258"/>
              </p:ext>
            </p:extLst>
          </p:nvPr>
        </p:nvGraphicFramePr>
        <p:xfrm>
          <a:off x="1315616" y="1166327"/>
          <a:ext cx="9638525" cy="53262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1486">
                  <a:extLst>
                    <a:ext uri="{9D8B030D-6E8A-4147-A177-3AD203B41FA5}">
                      <a16:colId xmlns:a16="http://schemas.microsoft.com/office/drawing/2014/main" val="963468235"/>
                    </a:ext>
                  </a:extLst>
                </a:gridCol>
                <a:gridCol w="2398831">
                  <a:extLst>
                    <a:ext uri="{9D8B030D-6E8A-4147-A177-3AD203B41FA5}">
                      <a16:colId xmlns:a16="http://schemas.microsoft.com/office/drawing/2014/main" val="2400673874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2878285255"/>
                    </a:ext>
                  </a:extLst>
                </a:gridCol>
                <a:gridCol w="1839104">
                  <a:extLst>
                    <a:ext uri="{9D8B030D-6E8A-4147-A177-3AD203B41FA5}">
                      <a16:colId xmlns:a16="http://schemas.microsoft.com/office/drawing/2014/main" val="573120797"/>
                    </a:ext>
                  </a:extLst>
                </a:gridCol>
              </a:tblGrid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Trait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50-year progress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2067 mean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extLst>
                  <a:ext uri="{0D108BD9-81ED-4DB2-BD59-A6C34878D82A}">
                    <a16:rowId xmlns:a16="http://schemas.microsoft.com/office/drawing/2014/main" val="2408021007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Milk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+9,329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27,055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36,384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3862185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Fat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+531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1,008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1,539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660422748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Protein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+342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1,167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173488811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Productive life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(months)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306238383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Body size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(pounds)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–230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1,500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1,230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1566520729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Udder composite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marL="0" marR="0" lvl="0" indent="0" algn="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2.65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2666449828"/>
                  </a:ext>
                </a:extLst>
              </a:tr>
              <a:tr h="780568">
                <a:tc>
                  <a:txBody>
                    <a:bodyPr/>
                    <a:lstStyle/>
                    <a:p>
                      <a:r>
                        <a:rPr lang="en-US" dirty="0"/>
                        <a:t>Daughter pregnancy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4206957752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Cow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+42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168673510"/>
                  </a:ext>
                </a:extLst>
              </a:tr>
              <a:tr h="505074">
                <a:tc>
                  <a:txBody>
                    <a:bodyPr/>
                    <a:lstStyle/>
                    <a:p>
                      <a:r>
                        <a:rPr lang="en-US" dirty="0"/>
                        <a:t>Heifer conception rate </a:t>
                      </a:r>
                      <a:r>
                        <a:rPr lang="en-US" sz="1800" dirty="0">
                          <a:solidFill>
                            <a:srgbClr val="00523C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rgbClr val="00523C"/>
                        </a:solidFill>
                      </a:endParaRPr>
                    </a:p>
                  </a:txBody>
                  <a:tcPr marL="137160" marR="1371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+21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96012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594360" marT="64008" marB="73152"/>
                </a:tc>
                <a:extLst>
                  <a:ext uri="{0D108BD9-81ED-4DB2-BD59-A6C34878D82A}">
                    <a16:rowId xmlns:a16="http://schemas.microsoft.com/office/drawing/2014/main" val="3952640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78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596D-AFE7-4421-BE5D-EC213BAD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best cow we can make?</a:t>
            </a:r>
          </a:p>
        </p:txBody>
      </p:sp>
      <p:pic>
        <p:nvPicPr>
          <p:cNvPr id="4" name="Picture 8" descr="ho_supercow_adjusted_nm_adsa2010">
            <a:extLst>
              <a:ext uri="{FF2B5EF4-FFF2-40B4-BE49-F238E27FC236}">
                <a16:creationId xmlns:a16="http://schemas.microsoft.com/office/drawing/2014/main" id="{58DAF677-6738-4B92-BD7A-546D042E1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489"/>
          <a:stretch>
            <a:fillRect/>
          </a:stretch>
        </p:blipFill>
        <p:spPr>
          <a:xfrm>
            <a:off x="413423" y="1132342"/>
            <a:ext cx="8650359" cy="4576377"/>
          </a:xfrm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E58FDA97-E124-4FCF-928C-96AAEE8B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0383" y="1694666"/>
            <a:ext cx="214819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</a:rPr>
              <a:t>A “</a:t>
            </a:r>
            <a:r>
              <a:rPr lang="en-US" sz="2400" b="1" dirty="0" err="1">
                <a:latin typeface="Calibri" pitchFamily="34" charset="0"/>
              </a:rPr>
              <a:t>supercow</a:t>
            </a:r>
            <a:r>
              <a:rPr lang="en-US" sz="2400" b="1" dirty="0">
                <a:latin typeface="Calibri" pitchFamily="34" charset="0"/>
              </a:rPr>
              <a:t>” constructed from the best haplotypes in the Holstein population would have an EBV for NM$ of </a:t>
            </a:r>
            <a:r>
              <a:rPr lang="en-US" sz="2400" b="1" dirty="0">
                <a:solidFill>
                  <a:srgbClr val="00523C"/>
                </a:solidFill>
                <a:latin typeface="Calibri" pitchFamily="34" charset="0"/>
              </a:rPr>
              <a:t>+$7,515 !</a:t>
            </a:r>
          </a:p>
        </p:txBody>
      </p:sp>
    </p:spTree>
    <p:extLst>
      <p:ext uri="{BB962C8B-B14F-4D97-AF65-F5344CB8AC3E}">
        <p14:creationId xmlns:p14="http://schemas.microsoft.com/office/powerpoint/2010/main" val="7436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B82F-51D2-49A1-8879-1E1465FB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in past decade and next decades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0DBD-F6F6-4B6F-B125-E94756206E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/>
              <a:t>Progress in reliability of predictions</a:t>
            </a:r>
          </a:p>
          <a:p>
            <a:pPr>
              <a:spcAft>
                <a:spcPts val="4200"/>
              </a:spcAft>
            </a:pPr>
            <a:r>
              <a:rPr lang="en-US" dirty="0"/>
              <a:t>Expansion in number of variants tested</a:t>
            </a:r>
          </a:p>
          <a:p>
            <a:pPr>
              <a:spcAft>
                <a:spcPts val="4200"/>
              </a:spcAft>
            </a:pPr>
            <a:r>
              <a:rPr lang="en-US" dirty="0"/>
              <a:t>Additional traits tested and new uses for genotyping</a:t>
            </a:r>
          </a:p>
          <a:p>
            <a:pPr>
              <a:spcAft>
                <a:spcPts val="4200"/>
              </a:spcAft>
            </a:pPr>
            <a:r>
              <a:rPr lang="en-US" dirty="0"/>
              <a:t>Growth in numbers genotyped worldwide and in other species</a:t>
            </a:r>
          </a:p>
          <a:p>
            <a:pPr>
              <a:spcAft>
                <a:spcPts val="4200"/>
              </a:spcAft>
            </a:pPr>
            <a:r>
              <a:rPr lang="en-US" dirty="0"/>
              <a:t>Genetic progress</a:t>
            </a:r>
          </a:p>
        </p:txBody>
      </p:sp>
    </p:spTree>
    <p:extLst>
      <p:ext uri="{BB962C8B-B14F-4D97-AF65-F5344CB8AC3E}">
        <p14:creationId xmlns:p14="http://schemas.microsoft.com/office/powerpoint/2010/main" val="4222123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4FD0-094A-41FA-BFB7-185EC9E7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USDA-AGIL 5-year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CCD6-72FB-4827-A69D-326CD0491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  <a:buClr>
                <a:schemeClr val="tx1"/>
              </a:buClr>
            </a:pPr>
            <a:r>
              <a:rPr lang="en-US" dirty="0">
                <a:solidFill>
                  <a:srgbClr val="244270"/>
                </a:solidFill>
              </a:rPr>
              <a:t>Objective 1: </a:t>
            </a:r>
            <a:r>
              <a:rPr lang="en-US" dirty="0">
                <a:solidFill>
                  <a:srgbClr val="C00000"/>
                </a:solidFill>
              </a:rPr>
              <a:t>Expand genomic data </a:t>
            </a:r>
            <a:r>
              <a:rPr lang="en-US" dirty="0"/>
              <a:t>used in prediction by selecting new variants that more precisely track the true gene mutations that cause phenotypic differences </a:t>
            </a:r>
          </a:p>
          <a:p>
            <a:pPr>
              <a:spcAft>
                <a:spcPts val="3600"/>
              </a:spcAft>
              <a:buClr>
                <a:schemeClr val="tx1"/>
              </a:buClr>
            </a:pPr>
            <a:r>
              <a:rPr lang="en-US" dirty="0">
                <a:solidFill>
                  <a:srgbClr val="244270"/>
                </a:solidFill>
              </a:rPr>
              <a:t>Objective 2: </a:t>
            </a:r>
            <a:r>
              <a:rPr lang="en-US" dirty="0">
                <a:solidFill>
                  <a:srgbClr val="C00000"/>
                </a:solidFill>
              </a:rPr>
              <a:t>Evaluate new traits </a:t>
            </a:r>
            <a:r>
              <a:rPr lang="en-US" dirty="0"/>
              <a:t>that can all be predicted at birth from the same inexpensive DNA sample </a:t>
            </a:r>
          </a:p>
          <a:p>
            <a:pPr>
              <a:spcAft>
                <a:spcPts val="3600"/>
              </a:spcAft>
              <a:buClr>
                <a:schemeClr val="tx1"/>
              </a:buClr>
            </a:pPr>
            <a:r>
              <a:rPr lang="en-US" dirty="0">
                <a:solidFill>
                  <a:srgbClr val="244270"/>
                </a:solidFill>
              </a:rPr>
              <a:t>Objective 3:  </a:t>
            </a:r>
            <a:r>
              <a:rPr lang="en-US" dirty="0">
                <a:solidFill>
                  <a:srgbClr val="C00000"/>
                </a:solidFill>
              </a:rPr>
              <a:t>Improve efficiency of genomic prediction </a:t>
            </a:r>
            <a:r>
              <a:rPr lang="en-US" dirty="0"/>
              <a:t>and computation by developing faster algorithms, testing new adjustments and models, and accounting for genomic pre-selection in evaluation </a:t>
            </a:r>
          </a:p>
          <a:p>
            <a:r>
              <a:rPr lang="en-US" dirty="0"/>
              <a:t>Full research plan: </a:t>
            </a:r>
            <a:r>
              <a:rPr lang="en-US" dirty="0">
                <a:solidFill>
                  <a:srgbClr val="244270"/>
                </a:solidFill>
              </a:rPr>
              <a:t>https://aipl.arsusda.gov/AboutUs/AboutUs.htm</a:t>
            </a:r>
            <a:endParaRPr lang="en-US" dirty="0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A2488468-8BDA-4E32-ABD5-46776CAA6B6E}"/>
              </a:ext>
            </a:extLst>
          </p:cNvPr>
          <p:cNvSpPr/>
          <p:nvPr/>
        </p:nvSpPr>
        <p:spPr>
          <a:xfrm>
            <a:off x="3395050" y="5332491"/>
            <a:ext cx="6962114" cy="452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6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B0D-459E-4D37-9BF8-1B9BC93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6E93-8181-4195-B38F-3D69A09CE5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 DNA predictions adopted 10 years ago have improved rapidly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Accuracy improves as datasets expand and more traits are included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Many new uses such as pedigree discovery and genomic mating</a:t>
            </a:r>
          </a:p>
          <a:p>
            <a:pPr lvl="1">
              <a:spcAft>
                <a:spcPts val="3600"/>
              </a:spcAft>
            </a:pPr>
            <a:r>
              <a:rPr lang="en-US" dirty="0"/>
              <a:t>New predictions for crossbreds and early first calving coming in April</a:t>
            </a:r>
          </a:p>
          <a:p>
            <a:pPr>
              <a:spcAft>
                <a:spcPts val="3600"/>
              </a:spcAft>
            </a:pPr>
            <a:r>
              <a:rPr lang="en-US" dirty="0"/>
              <a:t>Future predictions will use more gene tests discovered from sequence data and more international genotypes</a:t>
            </a:r>
          </a:p>
          <a:p>
            <a:pPr>
              <a:spcAft>
                <a:spcPts val="3600"/>
              </a:spcAft>
            </a:pPr>
            <a:r>
              <a:rPr lang="en-US" dirty="0"/>
              <a:t>Methods developed for dairy cattle are now used for beef, swine, poultry, humans, corn, alfalfa, soybeans, and even peas </a:t>
            </a:r>
          </a:p>
          <a:p>
            <a:r>
              <a:rPr lang="en-US" dirty="0"/>
              <a:t>Mendel would be pleased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E046B-19DF-4BAA-BE24-6A9A5C483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1" t="3251" r="14805" b="36916"/>
          <a:stretch/>
        </p:blipFill>
        <p:spPr>
          <a:xfrm>
            <a:off x="4635373" y="5477347"/>
            <a:ext cx="914400" cy="104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4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 and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244270"/>
                </a:solidFill>
              </a:rPr>
              <a:t>(CDCB) </a:t>
            </a:r>
            <a:r>
              <a:rPr lang="en-US" dirty="0"/>
              <a:t>and its </a:t>
            </a:r>
            <a:r>
              <a:rPr lang="en-US" dirty="0">
                <a:solidFill>
                  <a:srgbClr val="244270"/>
                </a:solidFill>
              </a:rPr>
              <a:t>industry suppliers </a:t>
            </a:r>
            <a:r>
              <a:rPr lang="en-US" dirty="0"/>
              <a:t>for data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Genotyping labs</a:t>
            </a:r>
            <a:r>
              <a:rPr lang="en-US" dirty="0"/>
              <a:t> for adding many important SNPs to their chips</a:t>
            </a:r>
          </a:p>
          <a:p>
            <a:pPr>
              <a:spcAft>
                <a:spcPts val="3600"/>
              </a:spcAft>
            </a:pPr>
            <a:r>
              <a:rPr lang="en-US" dirty="0">
                <a:solidFill>
                  <a:srgbClr val="244270"/>
                </a:solidFill>
              </a:rPr>
              <a:t>Taxpayers </a:t>
            </a:r>
            <a:r>
              <a:rPr lang="en-US" dirty="0"/>
              <a:t>for funding USDA-ARS-AGIL project 8042-31000-002-00, “Improving dairy animals by increasing accuracy of genomic prediction, evaluating new traits, and redefining selection goals”</a:t>
            </a:r>
            <a:endParaRPr lang="en-US" dirty="0">
              <a:solidFill>
                <a:srgbClr val="244270"/>
              </a:solidFill>
            </a:endParaRPr>
          </a:p>
          <a:p>
            <a:pPr>
              <a:spcAft>
                <a:spcPts val="3600"/>
              </a:spcAft>
            </a:pPr>
            <a:r>
              <a:rPr lang="en-US" sz="2000" dirty="0"/>
              <a:t>Mention of trade names or commercial products in this presentation is solely for the purpose of providing specific information and does not imply recommendation or endorsement by USDA; USDA is an equal opportunity provider and employer</a:t>
            </a:r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>
            <a:extLst>
              <a:ext uri="{FF2B5EF4-FFF2-40B4-BE49-F238E27FC236}">
                <a16:creationId xmlns:a16="http://schemas.microsoft.com/office/drawing/2014/main" id="{32CAD5F8-7F0B-4085-8424-13D121C8F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Worldwide dairy genotyping </a:t>
            </a:r>
            <a:r>
              <a:rPr lang="en-US" altLang="en-US" dirty="0">
                <a:solidFill>
                  <a:srgbClr val="FFFF00"/>
                </a:solidFill>
              </a:rPr>
              <a:t>(January 2009)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819303" name="Group 103">
            <a:extLst>
              <a:ext uri="{FF2B5EF4-FFF2-40B4-BE49-F238E27FC236}">
                <a16:creationId xmlns:a16="http://schemas.microsoft.com/office/drawing/2014/main" id="{72121C4B-BCFA-4D19-B90A-794A3B4558A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17735658"/>
              </p:ext>
            </p:extLst>
          </p:nvPr>
        </p:nvGraphicFramePr>
        <p:xfrm>
          <a:off x="484633" y="1142998"/>
          <a:ext cx="6380402" cy="4267200"/>
        </p:xfrm>
        <a:graphic>
          <a:graphicData uri="http://schemas.openxmlformats.org/drawingml/2006/table">
            <a:tbl>
              <a:tblPr/>
              <a:tblGrid>
                <a:gridCol w="4911232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46917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</a:tblGrid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Countries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Animals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United States and Canada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22,344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kumimoji="0" lang="en-US" altLang="en-US" sz="2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8,500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Netherlands and New Zealand*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6,000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 Zealand and Ireland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4,500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Australia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  <a:tr h="4831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Denmark, Finland, and Sweden</a:t>
                      </a:r>
                    </a:p>
                  </a:txBody>
                  <a:tcPr marL="182880" marR="18288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182880" marR="274320" marT="64008" marB="7315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52355"/>
                  </a:ext>
                </a:extLst>
              </a:tr>
            </a:tbl>
          </a:graphicData>
        </a:graphic>
      </p:graphicFrame>
      <p:sp>
        <p:nvSpPr>
          <p:cNvPr id="819270" name="Text Box 70">
            <a:extLst>
              <a:ext uri="{FF2B5EF4-FFF2-40B4-BE49-F238E27FC236}">
                <a16:creationId xmlns:a16="http://schemas.microsoft.com/office/drawing/2014/main" id="{5E76BC63-F0BA-4CD0-9D9A-B5772544D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51" y="5625273"/>
            <a:ext cx="6281928" cy="66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en-US" sz="2000" b="1" dirty="0">
                <a:solidFill>
                  <a:schemeClr val="hlink"/>
                </a:solidFill>
              </a:rPr>
              <a:t>*Used customized Illumina 50K chip</a:t>
            </a:r>
          </a:p>
          <a:p>
            <a:pPr>
              <a:lnSpc>
                <a:spcPts val="2600"/>
              </a:lnSpc>
            </a:pPr>
            <a:r>
              <a:rPr lang="en-US" altLang="en-US" sz="2000" b="1" dirty="0">
                <a:solidFill>
                  <a:schemeClr val="hlink"/>
                </a:solidFill>
              </a:rPr>
              <a:t> (different markers)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0FFBE-11BE-480F-9A60-60682756CE20}"/>
              </a:ext>
            </a:extLst>
          </p:cNvPr>
          <p:cNvSpPr txBox="1"/>
          <p:nvPr/>
        </p:nvSpPr>
        <p:spPr>
          <a:xfrm>
            <a:off x="7845552" y="1990637"/>
            <a:ext cx="38587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i="1" dirty="0">
                <a:solidFill>
                  <a:srgbClr val="00523C"/>
                </a:solidFill>
              </a:rPr>
              <a:t>Source:</a:t>
            </a: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523C"/>
                </a:solidFill>
              </a:rPr>
              <a:t>“Dairy Cattle Breeders Have Adopted Genomic Selection” (Gordon Conference on Quantitative Genetics and Genomics, February 2009)</a:t>
            </a:r>
          </a:p>
        </p:txBody>
      </p:sp>
    </p:spTree>
    <p:extLst>
      <p:ext uri="{BB962C8B-B14F-4D97-AF65-F5344CB8AC3E}">
        <p14:creationId xmlns:p14="http://schemas.microsoft.com/office/powerpoint/2010/main" val="146674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4" name="Rectangle 4">
            <a:extLst>
              <a:ext uri="{FF2B5EF4-FFF2-40B4-BE49-F238E27FC236}">
                <a16:creationId xmlns:a16="http://schemas.microsoft.com/office/drawing/2014/main" id="{32CAD5F8-7F0B-4085-8424-13D121C8F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Worldwide livestock genotyping </a:t>
            </a:r>
            <a:r>
              <a:rPr lang="en-US" altLang="en-US" dirty="0">
                <a:solidFill>
                  <a:srgbClr val="FFFF00"/>
                </a:solidFill>
              </a:rPr>
              <a:t>(January 2019)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819303" name="Group 103">
            <a:extLst>
              <a:ext uri="{FF2B5EF4-FFF2-40B4-BE49-F238E27FC236}">
                <a16:creationId xmlns:a16="http://schemas.microsoft.com/office/drawing/2014/main" id="{72121C4B-BCFA-4D19-B90A-794A3B4558AC}"/>
              </a:ext>
            </a:extLst>
          </p:cNvPr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747853959"/>
              </p:ext>
            </p:extLst>
          </p:nvPr>
        </p:nvGraphicFramePr>
        <p:xfrm>
          <a:off x="484632" y="1143000"/>
          <a:ext cx="9981731" cy="4885184"/>
        </p:xfrm>
        <a:graphic>
          <a:graphicData uri="http://schemas.openxmlformats.org/drawingml/2006/table">
            <a:tbl>
              <a:tblPr/>
              <a:tblGrid>
                <a:gridCol w="3130765">
                  <a:extLst>
                    <a:ext uri="{9D8B030D-6E8A-4147-A177-3AD203B41FA5}">
                      <a16:colId xmlns:a16="http://schemas.microsoft.com/office/drawing/2014/main" val="143220614"/>
                    </a:ext>
                  </a:extLst>
                </a:gridCol>
                <a:gridCol w="4170583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2680383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Species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Countries/Companies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Animals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Dairy</a:t>
                      </a:r>
                    </a:p>
                  </a:txBody>
                  <a:tcPr marL="182880" marR="182880" marT="64008" marB="9144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United States and Canada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3,020,000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kumimoji="0" lang="en-US" altLang="en-US" sz="2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550,000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Netherlands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465,000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New Zealand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140,000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37160" marR="137160" marT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785,000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Beef </a:t>
                      </a: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(Angus)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550,000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568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Beef and dairy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Ireland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1,500,000</a:t>
                      </a:r>
                    </a:p>
                  </a:txBody>
                  <a:tcPr marL="182880" marR="6400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52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Poultry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Aviagen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defRPr sz="2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5000"/>
                        <a:defRPr sz="20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5000"/>
                        </a:spcBef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defRPr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1,000,000/year</a:t>
                      </a:r>
                    </a:p>
                  </a:txBody>
                  <a:tcPr marL="182880" marR="182880" marT="64008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91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CDCB usable genotype counts/year by animal sex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04C878A-8E84-4674-B025-543121AA2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247586"/>
              </p:ext>
            </p:extLst>
          </p:nvPr>
        </p:nvGraphicFramePr>
        <p:xfrm>
          <a:off x="484632" y="1160584"/>
          <a:ext cx="11460480" cy="51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12A55D-9B52-41A1-B3FC-7946FADEE229}"/>
              </a:ext>
            </a:extLst>
          </p:cNvPr>
          <p:cNvSpPr txBox="1"/>
          <p:nvPr/>
        </p:nvSpPr>
        <p:spPr>
          <a:xfrm>
            <a:off x="9249569" y="1447800"/>
            <a:ext cx="23328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US" sz="900" dirty="0">
              <a:solidFill>
                <a:srgbClr val="000000"/>
              </a:solidFill>
              <a:latin typeface="Calibri"/>
              <a:ea typeface="Arial Unicode MS"/>
              <a:cs typeface="Calibri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0AB5B0B1-6DC0-4EFB-8D57-3DFA989E3AE3}"/>
              </a:ext>
            </a:extLst>
          </p:cNvPr>
          <p:cNvSpPr txBox="1"/>
          <p:nvPr/>
        </p:nvSpPr>
        <p:spPr>
          <a:xfrm>
            <a:off x="9249569" y="6079772"/>
            <a:ext cx="2332832" cy="230832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44270"/>
                </a:solidFill>
                <a:latin typeface="Calibri" pitchFamily="34" charset="0"/>
              </a:rPr>
              <a:t>*Through December 13</a:t>
            </a:r>
          </a:p>
        </p:txBody>
      </p:sp>
    </p:spTree>
    <p:extLst>
      <p:ext uri="{BB962C8B-B14F-4D97-AF65-F5344CB8AC3E}">
        <p14:creationId xmlns:p14="http://schemas.microsoft.com/office/powerpoint/2010/main" val="197996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4A76ED4-6E49-4BA0-823E-1A64E7A15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" y="787900"/>
            <a:ext cx="11260836" cy="6066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Genotyped animals in database by region </a:t>
            </a:r>
            <a:r>
              <a:rPr lang="en-US" dirty="0">
                <a:solidFill>
                  <a:srgbClr val="FFFF00"/>
                </a:solidFill>
              </a:rPr>
              <a:t>(2018)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960F7-AD14-42A2-A4CB-2BB74C453247}"/>
              </a:ext>
            </a:extLst>
          </p:cNvPr>
          <p:cNvSpPr txBox="1"/>
          <p:nvPr/>
        </p:nvSpPr>
        <p:spPr>
          <a:xfrm>
            <a:off x="6626442" y="462741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1,943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FB7296-3AE7-4B3C-B18F-012C61AA2151}"/>
              </a:ext>
            </a:extLst>
          </p:cNvPr>
          <p:cNvSpPr txBox="1"/>
          <p:nvPr/>
        </p:nvSpPr>
        <p:spPr>
          <a:xfrm>
            <a:off x="9999808" y="5257800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18,513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D95CA2-0AFA-4A77-A3CB-0635D4A5F5BA}"/>
              </a:ext>
            </a:extLst>
          </p:cNvPr>
          <p:cNvSpPr txBox="1"/>
          <p:nvPr/>
        </p:nvSpPr>
        <p:spPr>
          <a:xfrm>
            <a:off x="7990899" y="3221251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23,408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E13ABE-3EB8-4BC2-83AE-93C98EE8638F}"/>
              </a:ext>
            </a:extLst>
          </p:cNvPr>
          <p:cNvSpPr txBox="1"/>
          <p:nvPr/>
        </p:nvSpPr>
        <p:spPr>
          <a:xfrm>
            <a:off x="6626442" y="2373625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7,749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DF161-9C97-4C0C-BBED-52B2767F8293}"/>
              </a:ext>
            </a:extLst>
          </p:cNvPr>
          <p:cNvSpPr txBox="1"/>
          <p:nvPr/>
        </p:nvSpPr>
        <p:spPr>
          <a:xfrm>
            <a:off x="2165277" y="260802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2,585,255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B8311-8251-47A5-98A5-AE2CD7536044}"/>
              </a:ext>
            </a:extLst>
          </p:cNvPr>
          <p:cNvSpPr txBox="1"/>
          <p:nvPr/>
        </p:nvSpPr>
        <p:spPr>
          <a:xfrm>
            <a:off x="3515087" y="4469846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27,356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80D41-549A-4FC5-8521-1607C4885C61}"/>
              </a:ext>
            </a:extLst>
          </p:cNvPr>
          <p:cNvSpPr txBox="1"/>
          <p:nvPr/>
        </p:nvSpPr>
        <p:spPr>
          <a:xfrm>
            <a:off x="5056591" y="2621794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200,002</a:t>
            </a:r>
          </a:p>
        </p:txBody>
      </p:sp>
    </p:spTree>
    <p:extLst>
      <p:ext uri="{BB962C8B-B14F-4D97-AF65-F5344CB8AC3E}">
        <p14:creationId xmlns:p14="http://schemas.microsoft.com/office/powerpoint/2010/main" val="73784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7F9E-47D3-410D-BCA6-32B9E6EB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NM$ genotyped Holsteins by country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D0EC19-57D1-4FB8-BD21-38C3FE6A04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6853573"/>
              </p:ext>
            </p:extLst>
          </p:nvPr>
        </p:nvGraphicFramePr>
        <p:xfrm>
          <a:off x="487680" y="1112838"/>
          <a:ext cx="10972800" cy="51937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89276108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86073496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24119761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329360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778726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98864857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6178741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6340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Country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NM$</a:t>
                      </a:r>
                      <a:endParaRPr lang="en-US" sz="2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Country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NM$</a:t>
                      </a:r>
                      <a:endParaRPr lang="en-US" sz="2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Country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NM$</a:t>
                      </a:r>
                      <a:endParaRPr lang="en-US" sz="2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Country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NM$</a:t>
                      </a:r>
                      <a:endParaRPr lang="en-US" sz="26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4119008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USA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1114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JPN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854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CHE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763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NZL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595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3400118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CAN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1040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HUN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850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ZAF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724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RUS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555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4174473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GBR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1006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ESP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837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ROU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698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NOR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532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256223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NLD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996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ARG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823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SWE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696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SVN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508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3081161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DEU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973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POL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799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FIN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684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URY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492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1372837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ITA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930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DNK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789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TUR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672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GRC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443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1450085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CZE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908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LUX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780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TWN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656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PKS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443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3451603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FRA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904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VNM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780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BRA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652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UKR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384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103288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CHN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879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CHL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776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BLR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615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IDN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333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extLst>
                  <a:ext uri="{0D108BD9-81ED-4DB2-BD59-A6C34878D82A}">
                    <a16:rowId xmlns:a16="http://schemas.microsoft.com/office/drawing/2014/main" val="235289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AUS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864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IRL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765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SAU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615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 rowSpan="2" gridSpan="2">
                  <a:txBody>
                    <a:bodyPr/>
                    <a:lstStyle/>
                    <a:p>
                      <a:pPr algn="r"/>
                      <a:endParaRPr lang="en-US" sz="2600" b="1" baseline="0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6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BEL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  858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MEX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763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0" dirty="0"/>
                        <a:t>PRT</a:t>
                      </a:r>
                      <a:endParaRPr lang="en-US" sz="26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rgbClr val="00523C"/>
                          </a:solidFill>
                        </a:rPr>
                        <a:t>614</a:t>
                      </a:r>
                      <a:endParaRPr lang="en-US" sz="2600" b="1" dirty="0">
                        <a:solidFill>
                          <a:srgbClr val="00523C"/>
                        </a:solidFill>
                        <a:latin typeface="+mn-lt"/>
                      </a:endParaRPr>
                    </a:p>
                  </a:txBody>
                  <a:tcPr marL="137160" marR="137160" marT="9144" marB="27432"/>
                </a:tc>
                <a:tc gridSpan="2" vMerge="1">
                  <a:txBody>
                    <a:bodyPr/>
                    <a:lstStyle/>
                    <a:p>
                      <a:pPr algn="r"/>
                      <a:endParaRPr lang="en-US" sz="2700" b="1" baseline="0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27432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FFFFCC"/>
                        </a:solidFill>
                        <a:latin typeface="+mn-lt"/>
                      </a:endParaRPr>
                    </a:p>
                  </a:txBody>
                  <a:tcPr marL="137160" marR="137160" marT="2743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6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international genotype exchanges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4245468"/>
              </p:ext>
            </p:extLst>
          </p:nvPr>
        </p:nvGraphicFramePr>
        <p:xfrm>
          <a:off x="484633" y="1282700"/>
          <a:ext cx="9130148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Country exchanges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with U.S.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Breed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Sex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Since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Canada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All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All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United Kingdom, Italy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Holstein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Bulls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All Europe via Interbull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rgbClr val="FFFFCC"/>
                          </a:solidFill>
                          <a:latin typeface="Calibri" pitchFamily="34" charset="0"/>
                        </a:rPr>
                        <a:t>Brown Swiss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Bulls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Denmark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>
                          <a:solidFill>
                            <a:srgbClr val="FFFFCC"/>
                          </a:solidFill>
                          <a:latin typeface="Calibri" pitchFamily="34" charset="0"/>
                        </a:rPr>
                        <a:t>Jersey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Bulls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2014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United Kingdom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rgbClr val="FFFFCC"/>
                          </a:solidFill>
                          <a:latin typeface="Calibri" pitchFamily="34" charset="0"/>
                        </a:rPr>
                        <a:t>Guernsey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All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2016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Japan, Switzerland, Germany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Holstein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Bulls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2016</a:t>
                      </a:r>
                    </a:p>
                  </a:txBody>
                  <a:tcPr marL="155448" marR="155448" marT="91440" marB="914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17E31A0-7DE1-401A-B91F-77645E77F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12" y="239522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7478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96599</TotalTime>
  <Words>1872</Words>
  <Application>Microsoft Office PowerPoint</Application>
  <PresentationFormat>Widescreen</PresentationFormat>
  <Paragraphs>492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Arial Unicode MS</vt:lpstr>
      <vt:lpstr>Symbol</vt:lpstr>
      <vt:lpstr>Arial</vt:lpstr>
      <vt:lpstr>Wingdings</vt:lpstr>
      <vt:lpstr>Courier New</vt:lpstr>
      <vt:lpstr>Tahoma</vt:lpstr>
      <vt:lpstr>AIP-2017 16-9 Slide Master</vt:lpstr>
      <vt:lpstr>PowerPoint Presentation</vt:lpstr>
      <vt:lpstr>Genetic and genomic milestones</vt:lpstr>
      <vt:lpstr>Progress in past decade and next decades</vt:lpstr>
      <vt:lpstr>Worldwide dairy genotyping (January 2009)</vt:lpstr>
      <vt:lpstr>Worldwide livestock genotyping (January 2019)</vt:lpstr>
      <vt:lpstr>CDCB usable genotype counts/year by animal sex</vt:lpstr>
      <vt:lpstr>Genotyped animals in database by region (2018)</vt:lpstr>
      <vt:lpstr>Top 10 NM$ genotyped Holsteins by country</vt:lpstr>
      <vt:lpstr>Formal international genotype exchanges</vt:lpstr>
      <vt:lpstr>Numbers of variants tested in cattle</vt:lpstr>
      <vt:lpstr>Many new chips have been added</vt:lpstr>
      <vt:lpstr>Predictions now use more SNPs</vt:lpstr>
      <vt:lpstr>Human genotyping and sequencing (January 2019)</vt:lpstr>
      <vt:lpstr>Detect new mutations by sequencing new AI bulls?</vt:lpstr>
      <vt:lpstr>Relative weighting in 2018 net merit (NM$)</vt:lpstr>
      <vt:lpstr>New traits and evaluations expected</vt:lpstr>
      <vt:lpstr>Earlier first calving age (EFC)</vt:lpstr>
      <vt:lpstr>Genomic predictions for crossbreds</vt:lpstr>
      <vt:lpstr>Genomic mating programs</vt:lpstr>
      <vt:lpstr>Bull’s chromosome pedigree (O-Style)</vt:lpstr>
      <vt:lpstr>Ancestor discovery</vt:lpstr>
      <vt:lpstr>Discovering pedigrees (parents, grandparents, etc.)</vt:lpstr>
      <vt:lpstr>Filling in pedigrees</vt:lpstr>
      <vt:lpstr>Genotyping is easy</vt:lpstr>
      <vt:lpstr>Potential for embryo genotyping</vt:lpstr>
      <vt:lpstr>Generation interval – Holstein</vt:lpstr>
      <vt:lpstr>Genetic progress (Holstein)</vt:lpstr>
      <vt:lpstr>Predict 50 years of genetic progress (Cole, 2018) </vt:lpstr>
      <vt:lpstr>What’s the best cow we can make?</vt:lpstr>
      <vt:lpstr>USDA-AGIL 5-year plan</vt:lpstr>
      <vt:lpstr>Summary</vt:lpstr>
      <vt:lpstr>Acknowledgments and Disclaimers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Paul Vanraden</cp:lastModifiedBy>
  <cp:revision>836</cp:revision>
  <cp:lastPrinted>2019-02-20T03:14:00Z</cp:lastPrinted>
  <dcterms:created xsi:type="dcterms:W3CDTF">2018-03-06T18:06:07Z</dcterms:created>
  <dcterms:modified xsi:type="dcterms:W3CDTF">2019-05-22T22:53:29Z</dcterms:modified>
</cp:coreProperties>
</file>