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5" r:id="rId1"/>
  </p:sldMasterIdLst>
  <p:notesMasterIdLst>
    <p:notesMasterId r:id="rId30"/>
  </p:notesMasterIdLst>
  <p:sldIdLst>
    <p:sldId id="316" r:id="rId2"/>
    <p:sldId id="274" r:id="rId3"/>
    <p:sldId id="599" r:id="rId4"/>
    <p:sldId id="831" r:id="rId5"/>
    <p:sldId id="839" r:id="rId6"/>
    <p:sldId id="601" r:id="rId7"/>
    <p:sldId id="833" r:id="rId8"/>
    <p:sldId id="840" r:id="rId9"/>
    <p:sldId id="841" r:id="rId10"/>
    <p:sldId id="904" r:id="rId11"/>
    <p:sldId id="905" r:id="rId12"/>
    <p:sldId id="317" r:id="rId13"/>
    <p:sldId id="842" r:id="rId14"/>
    <p:sldId id="328" r:id="rId15"/>
    <p:sldId id="324" r:id="rId16"/>
    <p:sldId id="706" r:id="rId17"/>
    <p:sldId id="260" r:id="rId18"/>
    <p:sldId id="258" r:id="rId19"/>
    <p:sldId id="259" r:id="rId20"/>
    <p:sldId id="836" r:id="rId21"/>
    <p:sldId id="835" r:id="rId22"/>
    <p:sldId id="906" r:id="rId23"/>
    <p:sldId id="347" r:id="rId24"/>
    <p:sldId id="838" r:id="rId25"/>
    <p:sldId id="597" r:id="rId26"/>
    <p:sldId id="323" r:id="rId27"/>
    <p:sldId id="600" r:id="rId28"/>
    <p:sldId id="280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B. Cole" initials="JBC" lastIdx="9" clrIdx="0">
    <p:extLst/>
  </p:cmAuthor>
  <p:cmAuthor id="2" name="John Cole" initials="JC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6C"/>
    <a:srgbClr val="AC1F2D"/>
    <a:srgbClr val="007E5D"/>
    <a:srgbClr val="244270"/>
    <a:srgbClr val="00523C"/>
    <a:srgbClr val="001A13"/>
    <a:srgbClr val="002219"/>
    <a:srgbClr val="003225"/>
    <a:srgbClr val="004634"/>
    <a:srgbClr val="005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58" autoAdjust="0"/>
    <p:restoredTop sz="86410" autoAdjust="0"/>
  </p:normalViewPr>
  <p:slideViewPr>
    <p:cSldViewPr snapToGrid="0">
      <p:cViewPr varScale="1">
        <p:scale>
          <a:sx n="114" d="100"/>
          <a:sy n="114" d="100"/>
        </p:scale>
        <p:origin x="648" y="67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264" y="3741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Reliability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9975040855742082E-2"/>
          <c:y val="2.5364720034995625E-2"/>
          <c:w val="0.93851552518199377"/>
          <c:h val="0.655535597112860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5K</c:v>
                </c:pt>
                <c:pt idx="1">
                  <c:v>10K</c:v>
                </c:pt>
                <c:pt idx="2">
                  <c:v>15K</c:v>
                </c:pt>
                <c:pt idx="3">
                  <c:v>20K</c:v>
                </c:pt>
                <c:pt idx="4">
                  <c:v>25K</c:v>
                </c:pt>
                <c:pt idx="5">
                  <c:v>30K</c:v>
                </c:pt>
                <c:pt idx="6">
                  <c:v>35K</c:v>
                </c:pt>
                <c:pt idx="7">
                  <c:v>40K</c:v>
                </c:pt>
                <c:pt idx="8">
                  <c:v>45K</c:v>
                </c:pt>
                <c:pt idx="9">
                  <c:v>50K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12</c:v>
                </c:pt>
                <c:pt idx="1">
                  <c:v>19</c:v>
                </c:pt>
                <c:pt idx="2">
                  <c:v>26</c:v>
                </c:pt>
                <c:pt idx="3">
                  <c:v>31</c:v>
                </c:pt>
                <c:pt idx="4">
                  <c:v>35</c:v>
                </c:pt>
                <c:pt idx="5">
                  <c:v>39</c:v>
                </c:pt>
                <c:pt idx="6">
                  <c:v>43</c:v>
                </c:pt>
                <c:pt idx="7">
                  <c:v>46</c:v>
                </c:pt>
                <c:pt idx="8">
                  <c:v>49</c:v>
                </c:pt>
                <c:pt idx="9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8D-4FA2-BEE4-A1EE9B22A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0491104"/>
        <c:axId val="430489792"/>
      </c:lineChart>
      <c:catAx>
        <c:axId val="43049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489792"/>
        <c:crosses val="autoZero"/>
        <c:auto val="1"/>
        <c:lblAlgn val="ctr"/>
        <c:lblOffset val="100"/>
        <c:noMultiLvlLbl val="0"/>
      </c:catAx>
      <c:valAx>
        <c:axId val="43048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491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6D14B-8364-214E-A0D7-BBA9B709ADE1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A9EBF-91FD-2F40-B54F-8B48B4AB47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Jersey correlations and trends are not as high, perhaps due to fewer genotypic records (311,576 records for Jersey population as compared to 2,505,753 for Holsteins).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649FF-B0C2-F545-8565-E89343EF0C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1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91440"/>
            <a:ext cx="8412480" cy="4798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1005840"/>
            <a:ext cx="8412480" cy="36576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IP-2017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057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66750"/>
            <a:ext cx="7772400" cy="479822"/>
          </a:xfrm>
        </p:spPr>
        <p:txBody>
          <a:bodyPr/>
          <a:lstStyle>
            <a:lvl1pPr algn="l">
              <a:lnSpc>
                <a:spcPts val="4600"/>
              </a:lnSpc>
              <a:defRPr sz="4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12670"/>
            <a:ext cx="7772400" cy="2468880"/>
          </a:xfrm>
        </p:spPr>
        <p:txBody>
          <a:bodyPr/>
          <a:lstStyle>
            <a:lvl1pPr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205740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IP-2017 Title and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91440"/>
            <a:ext cx="8412480" cy="4798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914400"/>
            <a:ext cx="4023360" cy="384048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914400"/>
            <a:ext cx="4023360" cy="384048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P-2017 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SDA symbol 2color Hi Res.jpg"/>
          <p:cNvPicPr>
            <a:picLocks noChangeAspect="1"/>
          </p:cNvPicPr>
          <p:nvPr/>
        </p:nvPicPr>
        <p:blipFill>
          <a:blip r:embed="rId6" cstate="print"/>
          <a:srcRect r="1468"/>
          <a:stretch>
            <a:fillRect/>
          </a:stretch>
        </p:blipFill>
        <p:spPr>
          <a:xfrm>
            <a:off x="8631936" y="4807330"/>
            <a:ext cx="512064" cy="3552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979670"/>
            <a:ext cx="8659368" cy="18288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91440"/>
            <a:ext cx="8412480" cy="4798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005840"/>
            <a:ext cx="8412480" cy="365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160" y="4979670"/>
            <a:ext cx="5943600" cy="18288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Meeting,  Location, Date (</a:t>
            </a:r>
            <a:fld id="{15B3028D-9398-4C32-B664-7BB0AE0371BF}" type="slidenum">
              <a:rPr lang="en-US" sz="8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83680" y="5004982"/>
            <a:ext cx="2011680" cy="123111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800" b="1" dirty="0">
                <a:solidFill>
                  <a:schemeClr val="bg1"/>
                </a:solidFill>
              </a:rPr>
              <a:t>Presenter</a:t>
            </a:r>
          </a:p>
        </p:txBody>
      </p:sp>
      <p:pic>
        <p:nvPicPr>
          <p:cNvPr id="9" name="Picture 8" descr="USDA symbol 2color Hi Res.jpg"/>
          <p:cNvPicPr>
            <a:picLocks noChangeAspect="1"/>
          </p:cNvPicPr>
          <p:nvPr userDrawn="1"/>
        </p:nvPicPr>
        <p:blipFill>
          <a:blip r:embed="rId6" cstate="print"/>
          <a:srcRect r="1468"/>
          <a:stretch>
            <a:fillRect/>
          </a:stretch>
        </p:blipFill>
        <p:spPr>
          <a:xfrm>
            <a:off x="8631936" y="4807330"/>
            <a:ext cx="512064" cy="35522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79670"/>
            <a:ext cx="8659368" cy="182880"/>
          </a:xfrm>
          <a:prstGeom prst="rect">
            <a:avLst/>
          </a:prstGeom>
          <a:solidFill>
            <a:srgbClr val="005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640080"/>
          </a:xfrm>
          <a:prstGeom prst="rect">
            <a:avLst/>
          </a:prstGeom>
          <a:solidFill>
            <a:srgbClr val="244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37160" y="4979670"/>
            <a:ext cx="5943600" cy="18288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World Dairy Expo, Madison, WI, 1 October 2019 (</a:t>
            </a:r>
            <a:fld id="{15B3028D-9398-4C32-B664-7BB0AE0371BF}" type="slidenum">
              <a:rPr lang="en-US" sz="800" b="1" smtClean="0">
                <a:solidFill>
                  <a:schemeClr val="bg1"/>
                </a:solidFill>
              </a:rPr>
              <a:pPr/>
              <a:t>‹#›</a:t>
            </a:fld>
            <a:r>
              <a:rPr lang="en-US" sz="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6583680" y="5004983"/>
            <a:ext cx="2011680" cy="123111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/>
          <a:p>
            <a:pPr algn="r"/>
            <a:r>
              <a:rPr lang="en-US" sz="800" b="1" dirty="0">
                <a:solidFill>
                  <a:schemeClr val="bg1"/>
                </a:solidFill>
              </a:rPr>
              <a:t>VanRaden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4163" indent="-284163" algn="l" defTabSz="914400" rtl="0" eaLnBrk="1" latinLnBrk="0" hangingPunct="1">
        <a:lnSpc>
          <a:spcPts val="2500"/>
        </a:lnSpc>
        <a:spcBef>
          <a:spcPts val="0"/>
        </a:spcBef>
        <a:spcAft>
          <a:spcPts val="1200"/>
        </a:spcAft>
        <a:buFont typeface="Symbol" pitchFamily="18" charset="2"/>
        <a:buChar char="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85750" algn="l" defTabSz="914400" rtl="0" eaLnBrk="1" latinLnBrk="0" hangingPunct="1">
        <a:lnSpc>
          <a:spcPts val="2500"/>
        </a:lnSpc>
        <a:spcBef>
          <a:spcPts val="0"/>
        </a:spcBef>
        <a:spcAft>
          <a:spcPts val="1200"/>
        </a:spcAft>
        <a:buFont typeface="Arial" pitchFamily="34" charset="0"/>
        <a:buChar char="–"/>
        <a:tabLst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854075" indent="-223838" algn="l" defTabSz="914400" rtl="0" eaLnBrk="1" latinLnBrk="0" hangingPunct="1">
        <a:lnSpc>
          <a:spcPts val="2500"/>
        </a:lnSpc>
        <a:spcBef>
          <a:spcPts val="0"/>
        </a:spcBef>
        <a:spcAft>
          <a:spcPts val="1200"/>
        </a:spcAft>
        <a:buFont typeface="Calibri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aul.vanraden@usda.gov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doi.org/10.3168/jds.2018-16081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of genetic evaluations for feed efficiency (and other traits)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2312670"/>
            <a:ext cx="7772400" cy="2468880"/>
          </a:xfrm>
        </p:spPr>
        <p:txBody>
          <a:bodyPr/>
          <a:lstStyle/>
          <a:p>
            <a:pPr>
              <a:lnSpc>
                <a:spcPts val="2100"/>
              </a:lnSpc>
              <a:spcAft>
                <a:spcPts val="1500"/>
              </a:spcAft>
            </a:pPr>
            <a:r>
              <a:rPr lang="en-US" sz="2050" dirty="0">
                <a:solidFill>
                  <a:srgbClr val="244270"/>
                </a:solidFill>
              </a:rPr>
              <a:t>Paul VanRaden,</a:t>
            </a:r>
            <a:r>
              <a:rPr lang="en-US" sz="2050" baseline="30000" dirty="0">
                <a:solidFill>
                  <a:srgbClr val="244270"/>
                </a:solidFill>
              </a:rPr>
              <a:t>1</a:t>
            </a:r>
            <a:r>
              <a:rPr lang="en-US" sz="2050" dirty="0">
                <a:solidFill>
                  <a:srgbClr val="244270"/>
                </a:solidFill>
              </a:rPr>
              <a:t> </a:t>
            </a:r>
            <a:r>
              <a:rPr lang="en-US" sz="2050" dirty="0"/>
              <a:t>Mike VandeHaar,</a:t>
            </a:r>
            <a:r>
              <a:rPr lang="en-US" sz="2050" baseline="30000" dirty="0"/>
              <a:t>2</a:t>
            </a:r>
            <a:r>
              <a:rPr lang="en-US" sz="2050" dirty="0"/>
              <a:t> Rob Tempelman,</a:t>
            </a:r>
            <a:r>
              <a:rPr lang="en-US" sz="2050" baseline="30000" dirty="0"/>
              <a:t>2</a:t>
            </a:r>
            <a:r>
              <a:rPr lang="en-US" sz="2050" dirty="0"/>
              <a:t> and Kent Weigel</a:t>
            </a:r>
            <a:r>
              <a:rPr lang="en-US" sz="2050" baseline="30000" dirty="0"/>
              <a:t>3</a:t>
            </a:r>
          </a:p>
          <a:p>
            <a:pPr marL="117475" indent="-117475">
              <a:lnSpc>
                <a:spcPts val="2100"/>
              </a:lnSpc>
              <a:spcAft>
                <a:spcPts val="900"/>
              </a:spcAft>
            </a:pPr>
            <a:r>
              <a:rPr lang="en-US" sz="2000" baseline="30000" dirty="0"/>
              <a:t>1</a:t>
            </a:r>
            <a:r>
              <a:rPr lang="en-US" sz="2000" dirty="0"/>
              <a:t>USDA, Agricultural Research Service, Animal Genomics and Improvement Laboratory, Beltsville, MD, USA</a:t>
            </a:r>
          </a:p>
          <a:p>
            <a:pPr>
              <a:lnSpc>
                <a:spcPts val="2100"/>
              </a:lnSpc>
              <a:spcAft>
                <a:spcPts val="900"/>
              </a:spcAft>
            </a:pPr>
            <a:r>
              <a:rPr lang="en-US" sz="2000" baseline="30000" dirty="0"/>
              <a:t>2</a:t>
            </a:r>
            <a:r>
              <a:rPr lang="en-US" sz="2000" dirty="0"/>
              <a:t>Michigan State University, East Lansing, MI, USA</a:t>
            </a:r>
          </a:p>
          <a:p>
            <a:pPr>
              <a:lnSpc>
                <a:spcPts val="2100"/>
              </a:lnSpc>
              <a:spcAft>
                <a:spcPts val="1500"/>
              </a:spcAft>
            </a:pPr>
            <a:r>
              <a:rPr lang="en-US" sz="2000" baseline="30000" dirty="0"/>
              <a:t>3</a:t>
            </a:r>
            <a:r>
              <a:rPr lang="en-US" sz="2000" dirty="0"/>
              <a:t>University of Wisconsin, Madison, WI, USA</a:t>
            </a:r>
          </a:p>
          <a:p>
            <a:pPr>
              <a:lnSpc>
                <a:spcPts val="2100"/>
              </a:lnSpc>
            </a:pPr>
            <a:r>
              <a:rPr lang="en-US" sz="2050" dirty="0">
                <a:hlinkClick r:id="rId2"/>
              </a:rPr>
              <a:t>paul.vanraden@usda.gov</a:t>
            </a:r>
            <a:endParaRPr lang="en-US" sz="205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8703A-83A8-45E6-9E8F-39D4E1598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Declining REL by distance from reference cows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2C8F73-489D-4F4E-A523-F7CA03A380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/>
              <a:t>Young bull reliabilities estimated by exact inversion of single-step genomic equations</a:t>
            </a:r>
          </a:p>
          <a:p>
            <a:r>
              <a:rPr lang="en-US" sz="1800" dirty="0"/>
              <a:t>Bulls further from reference cows had lower theoretical REL for RFI</a:t>
            </a:r>
          </a:p>
          <a:p>
            <a:r>
              <a:rPr lang="en-US" sz="1800" dirty="0">
                <a:solidFill>
                  <a:srgbClr val="AC1F2D"/>
                </a:solidFill>
              </a:rPr>
              <a:t>Conclusion:</a:t>
            </a:r>
            <a:r>
              <a:rPr lang="en-US" sz="1800" dirty="0"/>
              <a:t> Measure feed intake on cows more closely related to elite animals in next generation</a:t>
            </a:r>
          </a:p>
          <a:p>
            <a:r>
              <a:rPr lang="en-US" sz="1800" dirty="0"/>
              <a:t>Research of </a:t>
            </a:r>
            <a:r>
              <a:rPr lang="en-US" sz="1800" dirty="0">
                <a:solidFill>
                  <a:srgbClr val="00926C"/>
                </a:solidFill>
              </a:rPr>
              <a:t>Bingjie Li </a:t>
            </a:r>
            <a:r>
              <a:rPr lang="en-US" sz="1800" dirty="0"/>
              <a:t>(AGIL postdoc) and </a:t>
            </a:r>
            <a:r>
              <a:rPr lang="en-US" sz="1800" dirty="0" err="1">
                <a:solidFill>
                  <a:srgbClr val="00926C"/>
                </a:solidFill>
              </a:rPr>
              <a:t>Elif</a:t>
            </a:r>
            <a:r>
              <a:rPr lang="en-US" sz="1800" dirty="0">
                <a:solidFill>
                  <a:srgbClr val="00926C"/>
                </a:solidFill>
              </a:rPr>
              <a:t> </a:t>
            </a:r>
            <a:r>
              <a:rPr lang="en-US" sz="1800" dirty="0" err="1">
                <a:solidFill>
                  <a:srgbClr val="00926C"/>
                </a:solidFill>
              </a:rPr>
              <a:t>Gunal</a:t>
            </a:r>
            <a:r>
              <a:rPr lang="en-US" sz="1800" dirty="0">
                <a:solidFill>
                  <a:srgbClr val="00926C"/>
                </a:solidFill>
              </a:rPr>
              <a:t> </a:t>
            </a:r>
            <a:r>
              <a:rPr lang="en-US" sz="1800" dirty="0"/>
              <a:t>(CDCB intern)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4D9520E-FBE6-4E9E-922C-BB724AD68B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 REL by age of bull</a:t>
            </a:r>
          </a:p>
        </p:txBody>
      </p:sp>
      <p:pic>
        <p:nvPicPr>
          <p:cNvPr id="1027" name="Picture 1" descr="cid:image001.png@01D45040.2AA76710">
            <a:extLst>
              <a:ext uri="{FF2B5EF4-FFF2-40B4-BE49-F238E27FC236}">
                <a16:creationId xmlns:a16="http://schemas.microsoft.com/office/drawing/2014/main" id="{FAA64E20-9350-4C6D-8108-5FDCEEFF3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388" y="1499075"/>
            <a:ext cx="3901135" cy="219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74102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ADCD7-EA89-447E-B3D2-C971076BC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RFI REL with more reference cows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80354DC-8C49-49D7-978F-C4AF009DB30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69379059"/>
              </p:ext>
            </p:extLst>
          </p:nvPr>
        </p:nvGraphicFramePr>
        <p:xfrm>
          <a:off x="365125" y="1006475"/>
          <a:ext cx="841375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416677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RFI reliability by animal group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2844207"/>
              </p:ext>
            </p:extLst>
          </p:nvPr>
        </p:nvGraphicFramePr>
        <p:xfrm>
          <a:off x="1089211" y="1028700"/>
          <a:ext cx="6799835" cy="2987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25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9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5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33CC"/>
                          </a:solidFill>
                        </a:rPr>
                        <a:t>Animal group from national data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RFI Reliability (%)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Pedigree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Genomic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2000" dirty="0"/>
                        <a:t>3,965 </a:t>
                      </a:r>
                      <a:r>
                        <a:rPr lang="en-US" sz="2000" b="1" dirty="0">
                          <a:solidFill>
                            <a:srgbClr val="0033CC"/>
                          </a:solidFill>
                        </a:rPr>
                        <a:t>cows</a:t>
                      </a:r>
                      <a:r>
                        <a:rPr lang="en-US" sz="2000" dirty="0"/>
                        <a:t> with RFI phenotypes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2000" dirty="0"/>
                        <a:t>Top 10 </a:t>
                      </a:r>
                      <a:r>
                        <a:rPr lang="en-US" sz="2000" b="1" dirty="0">
                          <a:solidFill>
                            <a:srgbClr val="0033CC"/>
                          </a:solidFill>
                        </a:rPr>
                        <a:t>sires</a:t>
                      </a:r>
                      <a:r>
                        <a:rPr lang="en-US" sz="2000" dirty="0"/>
                        <a:t> with most RFI daughters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Top 100 Net Merit </a:t>
                      </a:r>
                      <a:r>
                        <a:rPr lang="en-US" sz="2000" b="1" dirty="0">
                          <a:solidFill>
                            <a:srgbClr val="0033CC"/>
                          </a:solidFill>
                        </a:rPr>
                        <a:t>progeny tested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sires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Top 100 Net Merit </a:t>
                      </a:r>
                      <a:r>
                        <a:rPr lang="en-US" sz="2000" b="1" dirty="0">
                          <a:solidFill>
                            <a:srgbClr val="0033CC"/>
                          </a:solidFill>
                        </a:rPr>
                        <a:t>young bulls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2000" dirty="0"/>
                        <a:t>1.5 million </a:t>
                      </a:r>
                      <a:r>
                        <a:rPr lang="en-US" sz="2000" b="1" dirty="0">
                          <a:solidFill>
                            <a:srgbClr val="0033CC"/>
                          </a:solidFill>
                        </a:rPr>
                        <a:t>genotyped</a:t>
                      </a:r>
                      <a:r>
                        <a:rPr lang="en-US" sz="2000" dirty="0"/>
                        <a:t> Holsteins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2000" dirty="0"/>
                        <a:t>60 million </a:t>
                      </a:r>
                      <a:r>
                        <a:rPr lang="en-US" sz="2000" b="1" dirty="0">
                          <a:solidFill>
                            <a:srgbClr val="0033CC"/>
                          </a:solidFill>
                        </a:rPr>
                        <a:t>non-genotyped </a:t>
                      </a:r>
                      <a:r>
                        <a:rPr lang="en-US" sz="2000" dirty="0"/>
                        <a:t>Holsteins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2" descr="CABRIO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9047" y="-13685"/>
            <a:ext cx="1254953" cy="89756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 vs. Single-Step REL of RFI</a:t>
            </a:r>
            <a:endParaRPr lang="en-US" baseline="30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04386516"/>
              </p:ext>
            </p:extLst>
          </p:nvPr>
        </p:nvGraphicFramePr>
        <p:xfrm>
          <a:off x="1613597" y="1302453"/>
          <a:ext cx="5975235" cy="13125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2223">
                  <a:extLst>
                    <a:ext uri="{9D8B030D-6E8A-4147-A177-3AD203B41FA5}">
                      <a16:colId xmlns:a16="http://schemas.microsoft.com/office/drawing/2014/main" val="3203683407"/>
                    </a:ext>
                  </a:extLst>
                </a:gridCol>
              </a:tblGrid>
              <a:tr h="437531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Mean REL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Pedigree</a:t>
                      </a:r>
                      <a:endParaRPr lang="en-US" sz="1800" b="1" baseline="30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/>
                        <a:t>Genomic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Multi-step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1800" b="0" dirty="0"/>
                        <a:t>24%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GB" sz="1800" dirty="0"/>
                        <a:t>31%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Single-step (exact inversion)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GB" sz="1800" dirty="0"/>
                        <a:t>26%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GB" sz="1800" dirty="0"/>
                        <a:t>31%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82868" y="2937357"/>
            <a:ext cx="59059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Results based on 5,981 animals with 60k genotypes; </a:t>
            </a:r>
          </a:p>
          <a:p>
            <a:r>
              <a:rPr lang="en-US" dirty="0"/>
              <a:t>Multi-step analysis was from national RFI evaluation;</a:t>
            </a:r>
          </a:p>
          <a:p>
            <a:r>
              <a:rPr lang="en-US" dirty="0"/>
              <a:t>Single-step analysis was from </a:t>
            </a:r>
            <a:r>
              <a:rPr lang="en-US" dirty="0">
                <a:solidFill>
                  <a:srgbClr val="AC1F2D"/>
                </a:solidFill>
              </a:rPr>
              <a:t>research cows plus ancestors</a:t>
            </a:r>
            <a:r>
              <a:rPr lang="en-US" dirty="0"/>
              <a:t>.</a:t>
            </a:r>
          </a:p>
          <a:p>
            <a:r>
              <a:rPr lang="en-US" dirty="0"/>
              <a:t>(Slight differences in multi- and single-step data modeling).</a:t>
            </a:r>
          </a:p>
          <a:p>
            <a:r>
              <a:rPr lang="en-US" dirty="0"/>
              <a:t>Research by postdoc </a:t>
            </a:r>
            <a:r>
              <a:rPr lang="en-US" dirty="0">
                <a:solidFill>
                  <a:srgbClr val="007E5D"/>
                </a:solidFill>
              </a:rPr>
              <a:t>Bingjie Li </a:t>
            </a:r>
            <a:r>
              <a:rPr lang="en-US" dirty="0"/>
              <a:t>now published in J. Dairy Sci.</a:t>
            </a:r>
          </a:p>
        </p:txBody>
      </p:sp>
    </p:spTree>
    <p:extLst>
      <p:ext uri="{BB962C8B-B14F-4D97-AF65-F5344CB8AC3E}">
        <p14:creationId xmlns:p14="http://schemas.microsoft.com/office/powerpoint/2010/main" val="237077702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 vs. Single-Step evaluation of RFI</a:t>
            </a:r>
            <a:endParaRPr lang="en-US" baseline="30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76714222"/>
              </p:ext>
            </p:extLst>
          </p:nvPr>
        </p:nvGraphicFramePr>
        <p:xfrm>
          <a:off x="1613597" y="1302453"/>
          <a:ext cx="5975235" cy="13125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2223">
                  <a:extLst>
                    <a:ext uri="{9D8B030D-6E8A-4147-A177-3AD203B41FA5}">
                      <a16:colId xmlns:a16="http://schemas.microsoft.com/office/drawing/2014/main" val="3203683407"/>
                    </a:ext>
                  </a:extLst>
                </a:gridCol>
              </a:tblGrid>
              <a:tr h="437531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tx1"/>
                          </a:solidFill>
                        </a:rPr>
                        <a:t>Correlations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Pedigree</a:t>
                      </a:r>
                      <a:endParaRPr lang="en-US" sz="1800" b="1" baseline="30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baseline="0" dirty="0"/>
                        <a:t>Genomic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EBV (multi- vs. single-step)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1800" b="0" dirty="0"/>
                        <a:t>0.997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0.939</a:t>
                      </a:r>
                      <a:endParaRPr lang="en-GB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5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REL (multi- vs. single-step)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0.989</a:t>
                      </a:r>
                      <a:endParaRPr lang="en-GB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1800" dirty="0"/>
                        <a:t>0.916</a:t>
                      </a:r>
                      <a:endParaRPr lang="en-GB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82868" y="2937357"/>
            <a:ext cx="59059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Results based on 5,981 animals with 60k genotypes; </a:t>
            </a:r>
          </a:p>
          <a:p>
            <a:r>
              <a:rPr lang="en-US" dirty="0"/>
              <a:t>Multi-step analysis was from national RFI evaluation;</a:t>
            </a:r>
          </a:p>
          <a:p>
            <a:r>
              <a:rPr lang="en-US" dirty="0"/>
              <a:t>Single-step analysis was from research cows plus ancestors.</a:t>
            </a:r>
          </a:p>
          <a:p>
            <a:r>
              <a:rPr lang="en-US" dirty="0"/>
              <a:t>(Slight differences in multi- and single-step data modeling).</a:t>
            </a:r>
          </a:p>
          <a:p>
            <a:r>
              <a:rPr lang="en-US" dirty="0"/>
              <a:t>Research by postdoc </a:t>
            </a:r>
            <a:r>
              <a:rPr lang="en-US" dirty="0">
                <a:solidFill>
                  <a:srgbClr val="007E5D"/>
                </a:solidFill>
              </a:rPr>
              <a:t>Bingjie Li </a:t>
            </a:r>
            <a:r>
              <a:rPr lang="en-US" dirty="0"/>
              <a:t>now published in J. Dairy Sci.</a:t>
            </a:r>
          </a:p>
        </p:txBody>
      </p:sp>
    </p:spTree>
    <p:extLst>
      <p:ext uri="{BB962C8B-B14F-4D97-AF65-F5344CB8AC3E}">
        <p14:creationId xmlns:p14="http://schemas.microsoft.com/office/powerpoint/2010/main" val="10637254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Largest effects for RFI from high-density genotypes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F59657-4DD7-4FF1-8D0E-7D2425C891CF}"/>
              </a:ext>
            </a:extLst>
          </p:cNvPr>
          <p:cNvSpPr/>
          <p:nvPr/>
        </p:nvSpPr>
        <p:spPr>
          <a:xfrm>
            <a:off x="1406237" y="869214"/>
            <a:ext cx="652549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dirty="0"/>
              <a:t>SNP variance explained by 5-SNP windows</a:t>
            </a:r>
            <a:endParaRPr lang="en-US" sz="21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4B50758-D7A2-4021-B7F9-FC127D4B45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t="9821" r="2638"/>
          <a:stretch/>
        </p:blipFill>
        <p:spPr>
          <a:xfrm>
            <a:off x="1752601" y="1270072"/>
            <a:ext cx="5701368" cy="3121550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96F469-8043-4F2C-AD3E-5AC82DC9EA91}"/>
              </a:ext>
            </a:extLst>
          </p:cNvPr>
          <p:cNvSpPr/>
          <p:nvPr/>
        </p:nvSpPr>
        <p:spPr>
          <a:xfrm>
            <a:off x="2991849" y="4405465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50" dirty="0"/>
              <a:t> </a:t>
            </a:r>
            <a:endParaRPr lang="en-GB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D1196C-F313-4499-BB0A-A684A8780BFE}"/>
              </a:ext>
            </a:extLst>
          </p:cNvPr>
          <p:cNvSpPr txBox="1"/>
          <p:nvPr/>
        </p:nvSpPr>
        <p:spPr>
          <a:xfrm>
            <a:off x="1323108" y="4377737"/>
            <a:ext cx="613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Top 350 RFI SNPs provided to labs to design better future chips</a:t>
            </a:r>
          </a:p>
        </p:txBody>
      </p:sp>
    </p:spTree>
    <p:extLst>
      <p:ext uri="{BB962C8B-B14F-4D97-AF65-F5344CB8AC3E}">
        <p14:creationId xmlns:p14="http://schemas.microsoft.com/office/powerpoint/2010/main" val="376890001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61AEC3-1D72-478F-8CBB-E02E8AA4C4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00" indent="-228600">
              <a:lnSpc>
                <a:spcPts val="2000"/>
              </a:lnSpc>
            </a:pPr>
            <a:r>
              <a:rPr lang="en-US" sz="2100" dirty="0">
                <a:solidFill>
                  <a:srgbClr val="244270"/>
                </a:solidFill>
              </a:rPr>
              <a:t>Before genomics</a:t>
            </a:r>
          </a:p>
          <a:p>
            <a:pPr marL="574675" lvl="1">
              <a:lnSpc>
                <a:spcPts val="2000"/>
              </a:lnSpc>
            </a:pPr>
            <a:r>
              <a:rPr lang="en-US" sz="2100" dirty="0"/>
              <a:t>Measurement for 1 cow = $500</a:t>
            </a:r>
          </a:p>
          <a:p>
            <a:pPr marL="574675" lvl="1">
              <a:lnSpc>
                <a:spcPts val="2000"/>
              </a:lnSpc>
            </a:pPr>
            <a:r>
              <a:rPr lang="en-US" sz="2100" dirty="0"/>
              <a:t>Young bulls per year = 1,500</a:t>
            </a:r>
          </a:p>
          <a:p>
            <a:pPr marL="574675" lvl="1">
              <a:lnSpc>
                <a:spcPts val="2000"/>
              </a:lnSpc>
            </a:pPr>
            <a:r>
              <a:rPr lang="en-US" sz="2100" dirty="0"/>
              <a:t>Daughters per bull = 100</a:t>
            </a:r>
          </a:p>
          <a:p>
            <a:pPr marL="574675" lvl="1">
              <a:lnSpc>
                <a:spcPts val="2000"/>
              </a:lnSpc>
            </a:pPr>
            <a:r>
              <a:rPr lang="en-US" sz="2100" dirty="0"/>
              <a:t>Annual cost = $75 million</a:t>
            </a:r>
          </a:p>
        </p:txBody>
      </p:sp>
      <p:sp>
        <p:nvSpPr>
          <p:cNvPr id="8" name="Oval 7"/>
          <p:cNvSpPr/>
          <p:nvPr/>
        </p:nvSpPr>
        <p:spPr>
          <a:xfrm>
            <a:off x="948148" y="3780048"/>
            <a:ext cx="2103120" cy="822960"/>
          </a:xfrm>
          <a:prstGeom prst="ellipse">
            <a:avLst/>
          </a:prstGeom>
          <a:solidFill>
            <a:schemeClr val="bg1"/>
          </a:solidFill>
          <a:ln w="28575">
            <a:solidFill>
              <a:srgbClr val="AC1F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r>
              <a:rPr lang="en-US" sz="2400" b="1" dirty="0">
                <a:solidFill>
                  <a:srgbClr val="AC1F2D"/>
                </a:solidFill>
              </a:rPr>
              <a:t>$50,000 per AI bull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dirty="0">
                <a:latin typeface="+mn-lt"/>
              </a:rPr>
              <a:t>Selection for feed efficiency 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(why now?)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4EE52CE-9C17-4B3D-B79F-59192F34626A}"/>
              </a:ext>
            </a:extLst>
          </p:cNvPr>
          <p:cNvSpPr/>
          <p:nvPr/>
        </p:nvSpPr>
        <p:spPr>
          <a:xfrm>
            <a:off x="5259589" y="3780048"/>
            <a:ext cx="2103120" cy="822960"/>
          </a:xfrm>
          <a:prstGeom prst="ellipse">
            <a:avLst/>
          </a:prstGeom>
          <a:solidFill>
            <a:schemeClr val="bg1"/>
          </a:solidFill>
          <a:ln w="28575">
            <a:solidFill>
              <a:srgbClr val="AC1F2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300"/>
              </a:lnSpc>
            </a:pPr>
            <a:r>
              <a:rPr lang="en-US" sz="2400" b="1" dirty="0">
                <a:solidFill>
                  <a:srgbClr val="AC1F2D"/>
                </a:solidFill>
              </a:rPr>
              <a:t>$310 per AI bull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3F8F0710-537B-4F2E-B003-BAC8773CCE06}"/>
              </a:ext>
            </a:extLst>
          </p:cNvPr>
          <p:cNvSpPr txBox="1">
            <a:spLocks/>
          </p:cNvSpPr>
          <p:nvPr/>
        </p:nvSpPr>
        <p:spPr>
          <a:xfrm>
            <a:off x="4667604" y="914401"/>
            <a:ext cx="4023360" cy="3840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4163" indent="-284163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Font typeface="Symbol" pitchFamily="18" charset="2"/>
              <a:buChar char="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238" indent="-285750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  <a:tabLst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4075" indent="-223838" algn="l" defTabSz="914400" rtl="0" eaLnBrk="1" latinLnBrk="0" hangingPunct="1">
              <a:lnSpc>
                <a:spcPts val="2500"/>
              </a:lnSpc>
              <a:spcBef>
                <a:spcPts val="0"/>
              </a:spcBef>
              <a:spcAft>
                <a:spcPts val="1200"/>
              </a:spcAft>
              <a:buFont typeface="Calibri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ts val="2000"/>
              </a:lnSpc>
            </a:pPr>
            <a:r>
              <a:rPr lang="en-US" sz="2100" dirty="0">
                <a:solidFill>
                  <a:srgbClr val="244270"/>
                </a:solidFill>
              </a:rPr>
              <a:t>After genomics</a:t>
            </a:r>
          </a:p>
          <a:p>
            <a:pPr marL="574675" lvl="1">
              <a:lnSpc>
                <a:spcPts val="2000"/>
              </a:lnSpc>
            </a:pPr>
            <a:r>
              <a:rPr lang="en-US" sz="2100" dirty="0"/>
              <a:t>Measurement for 1 cow = $500</a:t>
            </a:r>
          </a:p>
          <a:p>
            <a:pPr marL="574675" lvl="1">
              <a:lnSpc>
                <a:spcPts val="2000"/>
              </a:lnSpc>
            </a:pPr>
            <a:r>
              <a:rPr lang="en-US" sz="2100" dirty="0"/>
              <a:t>Cost per genomic test = $40</a:t>
            </a:r>
          </a:p>
          <a:p>
            <a:pPr marL="574675" lvl="1">
              <a:lnSpc>
                <a:spcPts val="2000"/>
              </a:lnSpc>
            </a:pPr>
            <a:r>
              <a:rPr lang="en-US" sz="2100" dirty="0"/>
              <a:t>No. of reference cows = 25,000</a:t>
            </a:r>
          </a:p>
          <a:p>
            <a:pPr marL="574675" lvl="1">
              <a:lnSpc>
                <a:spcPts val="2000"/>
              </a:lnSpc>
            </a:pPr>
            <a:r>
              <a:rPr lang="en-US" sz="2100" dirty="0"/>
              <a:t>Young bulls per year = 5,000</a:t>
            </a:r>
          </a:p>
          <a:p>
            <a:pPr marL="574675" lvl="1">
              <a:lnSpc>
                <a:spcPts val="2000"/>
              </a:lnSpc>
            </a:pPr>
            <a:r>
              <a:rPr lang="en-US" sz="2100" dirty="0"/>
              <a:t>One-time cost = $13.5 million</a:t>
            </a:r>
          </a:p>
          <a:p>
            <a:pPr marL="574675" lvl="1">
              <a:lnSpc>
                <a:spcPts val="2000"/>
              </a:lnSpc>
            </a:pPr>
            <a:r>
              <a:rPr lang="en-US" sz="2100" dirty="0"/>
              <a:t>Annual update cost = $200,000</a:t>
            </a:r>
          </a:p>
        </p:txBody>
      </p:sp>
    </p:spTree>
    <p:extLst>
      <p:ext uri="{BB962C8B-B14F-4D97-AF65-F5344CB8AC3E}">
        <p14:creationId xmlns:p14="http://schemas.microsoft.com/office/powerpoint/2010/main" val="172397514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AEF2C-FBCB-9148-A5C5-DF850971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Heifer livability </a:t>
            </a:r>
            <a:r>
              <a:rPr lang="en-US" dirty="0">
                <a:solidFill>
                  <a:srgbClr val="FFFF00"/>
                </a:solidFill>
              </a:rPr>
              <a:t>(HLIV) </a:t>
            </a:r>
            <a:r>
              <a:rPr lang="en-US" dirty="0"/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2AA02-0204-0E40-9CA6-96C1E91D11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00" indent="-228600">
              <a:lnSpc>
                <a:spcPts val="2300"/>
              </a:lnSpc>
              <a:spcAft>
                <a:spcPts val="900"/>
              </a:spcAft>
            </a:pPr>
            <a:r>
              <a:rPr lang="en-US" sz="2200" dirty="0"/>
              <a:t>Extracted data from CDCB database </a:t>
            </a:r>
            <a:r>
              <a:rPr lang="en-US" sz="2200" dirty="0">
                <a:solidFill>
                  <a:srgbClr val="00523C"/>
                </a:solidFill>
              </a:rPr>
              <a:t>(birth years 2001–16)</a:t>
            </a:r>
          </a:p>
          <a:p>
            <a:pPr marL="574675" lvl="1">
              <a:lnSpc>
                <a:spcPts val="2300"/>
              </a:lnSpc>
              <a:spcAft>
                <a:spcPts val="900"/>
              </a:spcAft>
            </a:pPr>
            <a:r>
              <a:rPr lang="en-US" sz="2200" dirty="0"/>
              <a:t>4,428,896 dairy heifer data records</a:t>
            </a:r>
          </a:p>
          <a:p>
            <a:pPr marL="574675" lvl="1">
              <a:lnSpc>
                <a:spcPts val="2300"/>
              </a:lnSpc>
              <a:spcAft>
                <a:spcPts val="900"/>
              </a:spcAft>
            </a:pPr>
            <a:r>
              <a:rPr lang="en-US" sz="2200" dirty="0"/>
              <a:t>Herds with death loss of 2–25%</a:t>
            </a:r>
          </a:p>
          <a:p>
            <a:pPr marL="574675" lvl="1">
              <a:lnSpc>
                <a:spcPts val="2300"/>
              </a:lnSpc>
              <a:spcAft>
                <a:spcPts val="900"/>
              </a:spcAft>
            </a:pPr>
            <a:r>
              <a:rPr lang="en-US" sz="2200" dirty="0"/>
              <a:t>Heifers &lt;2 days old not evaluated </a:t>
            </a:r>
            <a:r>
              <a:rPr lang="en-US" sz="2200" dirty="0">
                <a:solidFill>
                  <a:srgbClr val="00523C"/>
                </a:solidFill>
              </a:rPr>
              <a:t>(used in stillbirth)</a:t>
            </a:r>
          </a:p>
          <a:p>
            <a:pPr marL="574675" lvl="1">
              <a:lnSpc>
                <a:spcPts val="2300"/>
              </a:lnSpc>
              <a:spcAft>
                <a:spcPts val="900"/>
              </a:spcAft>
            </a:pPr>
            <a:r>
              <a:rPr lang="en-US" sz="2200" dirty="0"/>
              <a:t>Heifers up to 18 months old used</a:t>
            </a:r>
          </a:p>
          <a:p>
            <a:pPr marL="574675" lvl="1">
              <a:lnSpc>
                <a:spcPts val="2300"/>
              </a:lnSpc>
              <a:spcAft>
                <a:spcPts val="2400"/>
              </a:spcAft>
            </a:pPr>
            <a:r>
              <a:rPr lang="en-US" sz="2200" dirty="0"/>
              <a:t>Total number of deaths = 142,6202 </a:t>
            </a:r>
            <a:r>
              <a:rPr lang="en-US" sz="2200" dirty="0">
                <a:solidFill>
                  <a:srgbClr val="AC1F2D"/>
                </a:solidFill>
              </a:rPr>
              <a:t>(3.2%)</a:t>
            </a:r>
          </a:p>
          <a:p>
            <a:pPr marL="228600" indent="-228600">
              <a:lnSpc>
                <a:spcPts val="2300"/>
              </a:lnSpc>
              <a:spcAft>
                <a:spcPts val="2400"/>
              </a:spcAft>
            </a:pPr>
            <a:r>
              <a:rPr lang="en-US" sz="2200" dirty="0"/>
              <a:t>Livability scored as 100 </a:t>
            </a:r>
            <a:r>
              <a:rPr lang="en-US" sz="2200" dirty="0">
                <a:solidFill>
                  <a:srgbClr val="00523C"/>
                </a:solidFill>
              </a:rPr>
              <a:t>(alive) </a:t>
            </a:r>
            <a:r>
              <a:rPr lang="en-US" sz="2200" dirty="0"/>
              <a:t>or 0 </a:t>
            </a:r>
            <a:r>
              <a:rPr lang="en-US" sz="2200" dirty="0">
                <a:solidFill>
                  <a:srgbClr val="00523C"/>
                </a:solidFill>
              </a:rPr>
              <a:t>(dead)</a:t>
            </a:r>
          </a:p>
          <a:p>
            <a:pPr marL="228600" indent="-228600">
              <a:lnSpc>
                <a:spcPts val="2300"/>
              </a:lnSpc>
            </a:pPr>
            <a:r>
              <a:rPr lang="en-US" sz="2200" dirty="0"/>
              <a:t>Heritability estimate of 0.4% by sire model REML</a:t>
            </a:r>
            <a:endParaRPr lang="en-US" sz="2200" baseline="30000" dirty="0"/>
          </a:p>
          <a:p>
            <a:pPr>
              <a:lnSpc>
                <a:spcPts val="2300"/>
              </a:lnSpc>
            </a:pPr>
            <a:endParaRPr lang="en-US" sz="2200" dirty="0"/>
          </a:p>
          <a:p>
            <a:pPr>
              <a:lnSpc>
                <a:spcPts val="2300"/>
              </a:lnSpc>
            </a:pP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A53761-9657-4B66-B1DE-49226A5C73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579" y="0"/>
            <a:ext cx="855421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5016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67032-8DDA-C442-8594-52E9278F0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HLIV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599A8-8EC8-7341-A15A-BC4CA9C881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00" indent="-228600">
              <a:lnSpc>
                <a:spcPts val="2300"/>
              </a:lnSpc>
            </a:pPr>
            <a:r>
              <a:rPr lang="en-US" sz="2200" dirty="0"/>
              <a:t>Genomic PTAs </a:t>
            </a:r>
            <a:r>
              <a:rPr lang="en-US" sz="2200" dirty="0">
                <a:solidFill>
                  <a:srgbClr val="00523C"/>
                </a:solidFill>
              </a:rPr>
              <a:t>(GPTAs) </a:t>
            </a:r>
            <a:r>
              <a:rPr lang="en-US" sz="2200" dirty="0"/>
              <a:t>for proven bulls</a:t>
            </a:r>
          </a:p>
          <a:p>
            <a:pPr marL="574675" lvl="1">
              <a:lnSpc>
                <a:spcPts val="2300"/>
              </a:lnSpc>
            </a:pPr>
            <a:r>
              <a:rPr lang="en-US" sz="2200" dirty="0"/>
              <a:t>Holstein:	</a:t>
            </a:r>
            <a:r>
              <a:rPr lang="en-US" sz="2200" dirty="0">
                <a:solidFill>
                  <a:srgbClr val="AC1F2D"/>
                </a:solidFill>
              </a:rPr>
              <a:t>‒1.5% </a:t>
            </a:r>
            <a:r>
              <a:rPr lang="en-US" sz="2200" dirty="0"/>
              <a:t>to </a:t>
            </a:r>
            <a:r>
              <a:rPr lang="en-US" sz="2200" dirty="0">
                <a:solidFill>
                  <a:srgbClr val="AC1F2D"/>
                </a:solidFill>
              </a:rPr>
              <a:t>+1.5% </a:t>
            </a:r>
            <a:r>
              <a:rPr lang="en-US" sz="2200" dirty="0">
                <a:solidFill>
                  <a:srgbClr val="244270"/>
                </a:solidFill>
              </a:rPr>
              <a:t>(SD of 0.5%) </a:t>
            </a:r>
          </a:p>
          <a:p>
            <a:pPr marL="574675" lvl="1">
              <a:lnSpc>
                <a:spcPts val="2300"/>
              </a:lnSpc>
              <a:spcAft>
                <a:spcPts val="3600"/>
              </a:spcAft>
            </a:pPr>
            <a:r>
              <a:rPr lang="en-US" sz="2200" dirty="0"/>
              <a:t>Jersey:	</a:t>
            </a:r>
            <a:r>
              <a:rPr lang="en-US" sz="2200" dirty="0">
                <a:solidFill>
                  <a:srgbClr val="AC1F2D"/>
                </a:solidFill>
              </a:rPr>
              <a:t> ‒0.8% </a:t>
            </a:r>
            <a:r>
              <a:rPr lang="en-US" sz="2200" dirty="0"/>
              <a:t>to </a:t>
            </a:r>
            <a:r>
              <a:rPr lang="en-US" sz="2200" dirty="0">
                <a:solidFill>
                  <a:srgbClr val="AC1F2D"/>
                </a:solidFill>
              </a:rPr>
              <a:t>+0.8% </a:t>
            </a:r>
            <a:r>
              <a:rPr lang="en-US" sz="2200" dirty="0">
                <a:solidFill>
                  <a:srgbClr val="244270"/>
                </a:solidFill>
              </a:rPr>
              <a:t>(SD of 0.2%)</a:t>
            </a:r>
          </a:p>
          <a:p>
            <a:pPr marL="228600" indent="-228600">
              <a:lnSpc>
                <a:spcPts val="2300"/>
              </a:lnSpc>
            </a:pPr>
            <a:r>
              <a:rPr lang="en-US" sz="2200" dirty="0"/>
              <a:t>RELs for young animals</a:t>
            </a:r>
          </a:p>
          <a:p>
            <a:pPr marL="574675" lvl="1">
              <a:lnSpc>
                <a:spcPts val="2300"/>
              </a:lnSpc>
              <a:spcAft>
                <a:spcPts val="0"/>
              </a:spcAft>
            </a:pPr>
            <a:r>
              <a:rPr lang="en-US" sz="2200" dirty="0"/>
              <a:t>Holstein:	49% REL for GPTA</a:t>
            </a:r>
          </a:p>
          <a:p>
            <a:pPr marL="288925" lvl="1" indent="0">
              <a:lnSpc>
                <a:spcPts val="2300"/>
              </a:lnSpc>
              <a:buNone/>
            </a:pPr>
            <a:r>
              <a:rPr lang="en-US" sz="2200" dirty="0"/>
              <a:t>		19% REL for traditional PA</a:t>
            </a:r>
          </a:p>
          <a:p>
            <a:pPr marL="574675" lvl="1">
              <a:lnSpc>
                <a:spcPts val="2300"/>
              </a:lnSpc>
              <a:spcAft>
                <a:spcPts val="0"/>
              </a:spcAft>
            </a:pPr>
            <a:r>
              <a:rPr lang="en-US" sz="2200" dirty="0"/>
              <a:t>Jersey:	31% REL for GPTA</a:t>
            </a:r>
          </a:p>
          <a:p>
            <a:pPr marL="288925" lvl="1" indent="0">
              <a:lnSpc>
                <a:spcPts val="2300"/>
              </a:lnSpc>
              <a:buNone/>
            </a:pPr>
            <a:r>
              <a:rPr lang="en-US" sz="2200" dirty="0"/>
              <a:t>		13% REL for traditional PA</a:t>
            </a:r>
          </a:p>
        </p:txBody>
      </p:sp>
    </p:spTree>
    <p:extLst>
      <p:ext uri="{BB962C8B-B14F-4D97-AF65-F5344CB8AC3E}">
        <p14:creationId xmlns:p14="http://schemas.microsoft.com/office/powerpoint/2010/main" val="286092035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5622C-1E2B-AE4D-B738-46FCD358D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of HLIV with other traits </a:t>
            </a:r>
            <a:r>
              <a:rPr lang="en-US" dirty="0">
                <a:solidFill>
                  <a:srgbClr val="FFFF00"/>
                </a:solidFill>
              </a:rPr>
              <a:t>(Holstein)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0C9BE-D6E6-E24B-BFEF-811B258673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2300"/>
              </a:lnSpc>
              <a:spcAft>
                <a:spcPts val="600"/>
              </a:spcAft>
            </a:pPr>
            <a:r>
              <a:rPr lang="en-US" sz="2200" dirty="0"/>
              <a:t>Correlations for HLIV GPTA of recent proven bulls</a:t>
            </a:r>
          </a:p>
          <a:p>
            <a:pPr lvl="1">
              <a:lnSpc>
                <a:spcPts val="2300"/>
              </a:lnSpc>
              <a:spcAft>
                <a:spcPts val="600"/>
              </a:spcAft>
            </a:pPr>
            <a:r>
              <a:rPr lang="en-US" sz="2200" dirty="0"/>
              <a:t>0.47 with PL and 0.20 with cow livability</a:t>
            </a:r>
          </a:p>
          <a:p>
            <a:pPr lvl="1">
              <a:lnSpc>
                <a:spcPts val="2300"/>
              </a:lnSpc>
              <a:spcAft>
                <a:spcPts val="600"/>
              </a:spcAft>
            </a:pPr>
            <a:r>
              <a:rPr lang="en-US" sz="2200" dirty="0"/>
              <a:t>0.36 with calving trait dollars </a:t>
            </a:r>
            <a:r>
              <a:rPr lang="en-US" sz="2200" dirty="0">
                <a:solidFill>
                  <a:srgbClr val="00523C"/>
                </a:solidFill>
              </a:rPr>
              <a:t>(calving ease, stillbirth)</a:t>
            </a:r>
          </a:p>
          <a:p>
            <a:pPr lvl="1">
              <a:lnSpc>
                <a:spcPts val="2300"/>
              </a:lnSpc>
              <a:spcAft>
                <a:spcPts val="600"/>
              </a:spcAft>
            </a:pPr>
            <a:r>
              <a:rPr lang="en-US" sz="2200" dirty="0"/>
              <a:t>0.32 with early first calving </a:t>
            </a:r>
            <a:r>
              <a:rPr lang="en-US" sz="2200" dirty="0">
                <a:solidFill>
                  <a:srgbClr val="00523C"/>
                </a:solidFill>
              </a:rPr>
              <a:t>(EFC)</a:t>
            </a:r>
          </a:p>
          <a:p>
            <a:pPr lvl="1">
              <a:lnSpc>
                <a:spcPts val="2300"/>
              </a:lnSpc>
              <a:spcAft>
                <a:spcPts val="2700"/>
              </a:spcAft>
            </a:pPr>
            <a:r>
              <a:rPr lang="en-US" sz="2200" dirty="0"/>
              <a:t>0.30 to 0.32 with yield traits</a:t>
            </a:r>
          </a:p>
          <a:p>
            <a:pPr>
              <a:lnSpc>
                <a:spcPts val="2300"/>
              </a:lnSpc>
              <a:spcAft>
                <a:spcPts val="2700"/>
              </a:spcAft>
            </a:pPr>
            <a:r>
              <a:rPr lang="en-US" sz="2200" dirty="0"/>
              <a:t>Correlation of HLIV GPTA with NM$ is very high </a:t>
            </a:r>
            <a:r>
              <a:rPr lang="en-US" sz="2200" dirty="0">
                <a:solidFill>
                  <a:srgbClr val="AC1F2D"/>
                </a:solidFill>
              </a:rPr>
              <a:t>(0.55) </a:t>
            </a:r>
          </a:p>
          <a:p>
            <a:pPr>
              <a:lnSpc>
                <a:spcPts val="2400"/>
              </a:lnSpc>
            </a:pPr>
            <a:r>
              <a:rPr lang="en-US" sz="2200" dirty="0"/>
              <a:t>Genetic trend for HLIV already favorable in recent years because of selection for correlated traits and NM$</a:t>
            </a:r>
          </a:p>
        </p:txBody>
      </p:sp>
    </p:spTree>
    <p:extLst>
      <p:ext uri="{BB962C8B-B14F-4D97-AF65-F5344CB8AC3E}">
        <p14:creationId xmlns:p14="http://schemas.microsoft.com/office/powerpoint/2010/main" val="90904088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Feed intake data</a:t>
            </a:r>
            <a:endParaRPr lang="en-US" dirty="0"/>
          </a:p>
        </p:txBody>
      </p:sp>
      <p:pic>
        <p:nvPicPr>
          <p:cNvPr id="5" name="Picture 4" descr="MSU_feed_intak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2133" y="1"/>
            <a:ext cx="961867" cy="640080"/>
          </a:xfrm>
          <a:prstGeom prst="rect">
            <a:avLst/>
          </a:prstGeom>
        </p:spPr>
      </p:pic>
      <p:graphicFrame>
        <p:nvGraphicFramePr>
          <p:cNvPr id="6" name="Group 103">
            <a:extLst>
              <a:ext uri="{FF2B5EF4-FFF2-40B4-BE49-F238E27FC236}">
                <a16:creationId xmlns:a16="http://schemas.microsoft.com/office/drawing/2014/main" id="{91F35AC8-6D43-4518-80F0-1383E2117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02767"/>
              </p:ext>
            </p:extLst>
          </p:nvPr>
        </p:nvGraphicFramePr>
        <p:xfrm>
          <a:off x="365760" y="1005840"/>
          <a:ext cx="8321040" cy="356870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94433074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23205716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1421364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5551601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Research herd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Cows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Records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Researchers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014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Univ.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 of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 Wisconsin &amp;</a:t>
                      </a:r>
                      <a:endParaRPr lang="en-US" sz="1800" b="1" baseline="0" dirty="0">
                        <a:solidFill>
                          <a:schemeClr val="bg1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U.S. Dairy Forage Res. Ctr.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1,390</a:t>
                      </a:r>
                    </a:p>
                  </a:txBody>
                  <a:tcPr marR="2743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1,678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Weigel,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</a:rPr>
                        <a:t>Armentano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059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Iowa State Univ.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953</a:t>
                      </a:r>
                    </a:p>
                  </a:txBody>
                  <a:tcPr marR="2743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1,006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Spurlock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527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ARS, USDA </a:t>
                      </a:r>
                      <a:r>
                        <a:rPr lang="en-US" sz="1800" b="1" dirty="0">
                          <a:solidFill>
                            <a:srgbClr val="FFFF00"/>
                          </a:solidFill>
                        </a:rPr>
                        <a:t>(Beltsville, MD)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534</a:t>
                      </a:r>
                    </a:p>
                  </a:txBody>
                  <a:tcPr marR="2743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834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Connor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80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Univ. of Florida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491</a:t>
                      </a:r>
                    </a:p>
                  </a:txBody>
                  <a:tcPr marR="2743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582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Staples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97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Michigan State Univ.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273</a:t>
                      </a:r>
                    </a:p>
                  </a:txBody>
                  <a:tcPr marR="2743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315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</a:rPr>
                        <a:t>VandeHaar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</a:rPr>
                        <a:t>Tempelman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779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Purina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 Anim. </a:t>
                      </a: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</a:rPr>
                        <a:t>Nutr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. Ctr. </a:t>
                      </a:r>
                      <a:r>
                        <a:rPr lang="en-US" sz="1800" b="1" baseline="0" dirty="0">
                          <a:solidFill>
                            <a:srgbClr val="FFFF00"/>
                          </a:solidFill>
                        </a:rPr>
                        <a:t>(MO)</a:t>
                      </a:r>
                      <a:endParaRPr lang="en-US" sz="1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151</a:t>
                      </a:r>
                    </a:p>
                  </a:txBody>
                  <a:tcPr marR="2743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184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Davidson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852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Virginia Tech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93</a:t>
                      </a:r>
                    </a:p>
                  </a:txBody>
                  <a:tcPr marR="2743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93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</a:rPr>
                        <a:t>Hanigan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552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Miner Agric. Res. Inst. </a:t>
                      </a:r>
                      <a:r>
                        <a:rPr lang="en-US" sz="1800" b="1" dirty="0">
                          <a:solidFill>
                            <a:srgbClr val="FFFF00"/>
                          </a:solidFill>
                        </a:rPr>
                        <a:t>(</a:t>
                      </a:r>
                      <a:r>
                        <a:rPr lang="en-US" sz="1800" b="1" baseline="0" dirty="0">
                          <a:solidFill>
                            <a:srgbClr val="FFFF00"/>
                          </a:solidFill>
                        </a:rPr>
                        <a:t>NY)</a:t>
                      </a:r>
                      <a:endParaRPr lang="en-US" sz="1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58</a:t>
                      </a:r>
                    </a:p>
                  </a:txBody>
                  <a:tcPr marR="2743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58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800" b="1" dirty="0" err="1">
                          <a:solidFill>
                            <a:schemeClr val="bg1"/>
                          </a:solidFill>
                        </a:rPr>
                        <a:t>Dann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218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</a:rPr>
                        <a:t>All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</a:rPr>
                        <a:t>3,965</a:t>
                      </a:r>
                    </a:p>
                  </a:txBody>
                  <a:tcPr marR="2743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</a:rPr>
                        <a:t>4,823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</a:rPr>
                        <a:t>$5 million AFRI grant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028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14394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D3BF3-8070-4F52-8344-89394A9B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values for EFC and HLIV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A0B2C-DE15-4185-AA47-456D1C0B15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00" indent="-228600">
              <a:lnSpc>
                <a:spcPts val="2300"/>
              </a:lnSpc>
              <a:spcAft>
                <a:spcPts val="900"/>
              </a:spcAft>
            </a:pPr>
            <a:r>
              <a:rPr lang="en-US" sz="2200" dirty="0"/>
              <a:t>EFC has value of </a:t>
            </a:r>
            <a:r>
              <a:rPr lang="en-US" sz="2200" dirty="0">
                <a:solidFill>
                  <a:srgbClr val="AC1F2D"/>
                </a:solidFill>
              </a:rPr>
              <a:t>$2.50 </a:t>
            </a:r>
            <a:r>
              <a:rPr lang="en-US" sz="2200" dirty="0"/>
              <a:t>per day </a:t>
            </a:r>
            <a:r>
              <a:rPr lang="en-US" sz="2200" dirty="0">
                <a:solidFill>
                  <a:srgbClr val="244270"/>
                </a:solidFill>
              </a:rPr>
              <a:t>(SD of 2.5 days)</a:t>
            </a:r>
          </a:p>
          <a:p>
            <a:pPr marL="574675" lvl="1">
              <a:lnSpc>
                <a:spcPts val="2300"/>
              </a:lnSpc>
              <a:spcAft>
                <a:spcPts val="900"/>
              </a:spcAft>
            </a:pPr>
            <a:r>
              <a:rPr lang="en-US" sz="2200" dirty="0"/>
              <a:t>Relative emphasis on EFC could be about 3% of NM$</a:t>
            </a:r>
          </a:p>
          <a:p>
            <a:pPr marL="574675" lvl="1">
              <a:lnSpc>
                <a:spcPts val="2300"/>
              </a:lnSpc>
              <a:spcAft>
                <a:spcPts val="900"/>
              </a:spcAft>
            </a:pPr>
            <a:r>
              <a:rPr lang="en-US" sz="2200" dirty="0"/>
              <a:t>Emphasis on HCR would decline from 2.1% to about 1.5%</a:t>
            </a:r>
          </a:p>
          <a:p>
            <a:pPr marL="574675" lvl="1">
              <a:lnSpc>
                <a:spcPts val="2300"/>
              </a:lnSpc>
              <a:spcAft>
                <a:spcPts val="2700"/>
              </a:spcAft>
            </a:pPr>
            <a:r>
              <a:rPr lang="en-US" sz="2200" dirty="0"/>
              <a:t>Evaluation and derivation in Hutchison et al. </a:t>
            </a:r>
            <a:r>
              <a:rPr lang="en-US" sz="2200" dirty="0">
                <a:solidFill>
                  <a:srgbClr val="00523C"/>
                </a:solidFill>
              </a:rPr>
              <a:t>(2017 JDS)</a:t>
            </a:r>
          </a:p>
          <a:p>
            <a:pPr marL="228600" indent="-228600">
              <a:lnSpc>
                <a:spcPts val="2300"/>
              </a:lnSpc>
              <a:spcAft>
                <a:spcPts val="900"/>
              </a:spcAft>
            </a:pPr>
            <a:r>
              <a:rPr lang="en-US" sz="2200" dirty="0"/>
              <a:t>HLIV has value of </a:t>
            </a:r>
            <a:r>
              <a:rPr lang="en-US" sz="2200" dirty="0">
                <a:solidFill>
                  <a:srgbClr val="AC1F2D"/>
                </a:solidFill>
              </a:rPr>
              <a:t>&lt;$5.00 </a:t>
            </a:r>
            <a:r>
              <a:rPr lang="en-US" sz="2200" dirty="0"/>
              <a:t>per 1% </a:t>
            </a:r>
            <a:r>
              <a:rPr lang="en-US" sz="2200" dirty="0">
                <a:solidFill>
                  <a:srgbClr val="244270"/>
                </a:solidFill>
              </a:rPr>
              <a:t>(SD of 0.5%)</a:t>
            </a:r>
          </a:p>
          <a:p>
            <a:pPr marL="574675" lvl="1">
              <a:lnSpc>
                <a:spcPts val="2300"/>
              </a:lnSpc>
              <a:spcAft>
                <a:spcPts val="900"/>
              </a:spcAft>
            </a:pPr>
            <a:r>
              <a:rPr lang="en-US" sz="2200" dirty="0">
                <a:solidFill>
                  <a:prstClr val="black"/>
                </a:solidFill>
              </a:rPr>
              <a:t>Relative emphasis on HLIV could be &lt;1% of NM$</a:t>
            </a:r>
          </a:p>
          <a:p>
            <a:pPr marL="574675" lvl="1">
              <a:lnSpc>
                <a:spcPts val="2300"/>
              </a:lnSpc>
              <a:spcAft>
                <a:spcPts val="900"/>
              </a:spcAft>
            </a:pPr>
            <a:r>
              <a:rPr lang="en-US" sz="2200" dirty="0"/>
              <a:t>Contributions to NM$ will be very small </a:t>
            </a:r>
            <a:r>
              <a:rPr lang="en-US" sz="2200" dirty="0">
                <a:solidFill>
                  <a:srgbClr val="00523C"/>
                </a:solidFill>
              </a:rPr>
              <a:t>(less than ±$5)</a:t>
            </a:r>
          </a:p>
          <a:p>
            <a:pPr marL="574675" lvl="1">
              <a:lnSpc>
                <a:spcPts val="2300"/>
              </a:lnSpc>
            </a:pPr>
            <a:r>
              <a:rPr lang="en-US" sz="2200" dirty="0">
                <a:solidFill>
                  <a:prstClr val="black"/>
                </a:solidFill>
              </a:rPr>
              <a:t>Evaluation being developed by postdoc Mahesh Neupane</a:t>
            </a:r>
          </a:p>
        </p:txBody>
      </p:sp>
    </p:spTree>
    <p:extLst>
      <p:ext uri="{BB962C8B-B14F-4D97-AF65-F5344CB8AC3E}">
        <p14:creationId xmlns:p14="http://schemas.microsoft.com/office/powerpoint/2010/main" val="54622481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7E64E-CC01-4316-AEB5-CC607699B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value of PL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D25B8-6C5C-46DB-BF3D-BCB91B6AE8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00" indent="-228600">
              <a:lnSpc>
                <a:spcPts val="2300"/>
              </a:lnSpc>
              <a:spcAft>
                <a:spcPts val="2400"/>
              </a:spcAft>
            </a:pPr>
            <a:r>
              <a:rPr lang="en-US" sz="2200" dirty="0"/>
              <a:t>Faster genetic gain makes young cows more valuable than old</a:t>
            </a:r>
          </a:p>
          <a:p>
            <a:pPr marL="228600" indent="-228600">
              <a:lnSpc>
                <a:spcPts val="2300"/>
              </a:lnSpc>
              <a:spcAft>
                <a:spcPts val="2400"/>
              </a:spcAft>
            </a:pPr>
            <a:r>
              <a:rPr lang="en-US" sz="2200" dirty="0"/>
              <a:t>NM$ has not accounted for genetic trend of replacements</a:t>
            </a:r>
          </a:p>
          <a:p>
            <a:pPr marL="228600" indent="-228600">
              <a:lnSpc>
                <a:spcPts val="2300"/>
              </a:lnSpc>
              <a:spcAft>
                <a:spcPts val="2400"/>
              </a:spcAft>
            </a:pPr>
            <a:r>
              <a:rPr lang="en-US" sz="2200" dirty="0"/>
              <a:t>PL may have only half the economic value currently assumed </a:t>
            </a:r>
          </a:p>
          <a:p>
            <a:pPr marL="228600" indent="-228600">
              <a:lnSpc>
                <a:spcPts val="2400"/>
              </a:lnSpc>
            </a:pPr>
            <a:r>
              <a:rPr lang="en-US" sz="2200" dirty="0"/>
              <a:t>Based on University of Florida research by Michael Schmitt and Albert De Vries</a:t>
            </a:r>
          </a:p>
          <a:p>
            <a:pPr marL="574675" lvl="1" indent="-228600">
              <a:lnSpc>
                <a:spcPts val="2400"/>
              </a:lnSpc>
            </a:pPr>
            <a:r>
              <a:rPr lang="en-US" sz="2200" dirty="0"/>
              <a:t>Ranking sires using genetic selection indices based on financial investment methods versus lifetime net merit. J. Dairy Sci. 102:9060–9075. 2019. </a:t>
            </a:r>
            <a:r>
              <a:rPr lang="en-US" sz="2000" dirty="0">
                <a:hlinkClick r:id="rId2"/>
              </a:rPr>
              <a:t>https://doi.org/10.3168/jds.2018-16081</a:t>
            </a:r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8EA224-0FFA-4CF9-A3BA-BF9B777059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79" y="0"/>
            <a:ext cx="960121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5028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78442-DA02-4DA7-88EE-B89FF827C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value of BWC in NM$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7B8F2-3211-40C1-9553-03C97B93AF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BW pounds = 40 * BWC </a:t>
            </a:r>
            <a:r>
              <a:rPr lang="en-US" dirty="0">
                <a:solidFill>
                  <a:srgbClr val="00926C"/>
                </a:solidFill>
              </a:rPr>
              <a:t>from Manzanilla-</a:t>
            </a:r>
            <a:r>
              <a:rPr lang="en-US" dirty="0" err="1">
                <a:solidFill>
                  <a:srgbClr val="00926C"/>
                </a:solidFill>
              </a:rPr>
              <a:t>Pech</a:t>
            </a:r>
            <a:r>
              <a:rPr lang="en-US" dirty="0">
                <a:solidFill>
                  <a:srgbClr val="00926C"/>
                </a:solidFill>
              </a:rPr>
              <a:t> et al., 2016</a:t>
            </a:r>
          </a:p>
          <a:p>
            <a:r>
              <a:rPr lang="en-US" dirty="0"/>
              <a:t>BWC$ = BW * [cull price * (1 – cow death loss) – heifer growth cost – cow maintenance cost * 2.8 lactations – cow growth cost]</a:t>
            </a:r>
          </a:p>
          <a:p>
            <a:r>
              <a:rPr lang="en-US" dirty="0"/>
              <a:t>Maintenance = $3.28 / pound BW / lactation </a:t>
            </a:r>
            <a:r>
              <a:rPr lang="en-US" dirty="0">
                <a:solidFill>
                  <a:srgbClr val="00926C"/>
                </a:solidFill>
              </a:rPr>
              <a:t>from NRC values</a:t>
            </a:r>
          </a:p>
          <a:p>
            <a:r>
              <a:rPr lang="en-US" dirty="0"/>
              <a:t>Now about twice as high as previously used in NM$ because:</a:t>
            </a:r>
          </a:p>
          <a:p>
            <a:pPr lvl="1"/>
            <a:r>
              <a:rPr lang="en-US" dirty="0"/>
              <a:t>$ value was constant using lower feed costs from 1990s </a:t>
            </a:r>
          </a:p>
          <a:p>
            <a:pPr lvl="1"/>
            <a:r>
              <a:rPr lang="en-US" dirty="0"/>
              <a:t>Modern cows require more energy for maintenance </a:t>
            </a:r>
            <a:r>
              <a:rPr lang="en-US" dirty="0">
                <a:solidFill>
                  <a:srgbClr val="00926C"/>
                </a:solidFill>
              </a:rPr>
              <a:t>(NRC)</a:t>
            </a:r>
          </a:p>
          <a:p>
            <a:r>
              <a:rPr lang="en-US" dirty="0"/>
              <a:t>The BWC$ contribution to </a:t>
            </a:r>
            <a:r>
              <a:rPr lang="en-US" dirty="0" err="1"/>
              <a:t>FeedSaved</a:t>
            </a:r>
            <a:r>
              <a:rPr lang="en-US" dirty="0"/>
              <a:t>$ and NM$ should double </a:t>
            </a:r>
          </a:p>
        </p:txBody>
      </p:sp>
    </p:spTree>
    <p:extLst>
      <p:ext uri="{BB962C8B-B14F-4D97-AF65-F5344CB8AC3E}">
        <p14:creationId xmlns:p14="http://schemas.microsoft.com/office/powerpoint/2010/main" val="197681426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2020 NM$ revision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00" indent="-228600">
              <a:lnSpc>
                <a:spcPts val="2400"/>
              </a:lnSpc>
              <a:spcAft>
                <a:spcPts val="2700"/>
              </a:spcAft>
            </a:pPr>
            <a:r>
              <a:rPr lang="en-US" sz="2200" dirty="0"/>
              <a:t>RFI could get 16% of total emphasis but Var(PTA) and REL are low</a:t>
            </a:r>
          </a:p>
          <a:p>
            <a:pPr marL="228600" indent="-228600">
              <a:lnSpc>
                <a:spcPts val="2400"/>
              </a:lnSpc>
              <a:spcAft>
                <a:spcPts val="2700"/>
              </a:spcAft>
            </a:pPr>
            <a:r>
              <a:rPr lang="en-US" sz="2200" dirty="0"/>
              <a:t>BWC should double negative emphasis from ‒5% to ‒10% because maintenance cost used since 2000 was too low</a:t>
            </a:r>
          </a:p>
          <a:p>
            <a:pPr marL="228600" indent="-228600">
              <a:lnSpc>
                <a:spcPts val="2400"/>
              </a:lnSpc>
              <a:spcAft>
                <a:spcPts val="2700"/>
              </a:spcAft>
            </a:pPr>
            <a:r>
              <a:rPr lang="en-US" sz="2200" dirty="0"/>
              <a:t>EFC could get 3% of emphasis with reduced emphasis on HCR</a:t>
            </a:r>
          </a:p>
          <a:p>
            <a:pPr marL="228600" indent="-228600">
              <a:lnSpc>
                <a:spcPts val="2400"/>
              </a:lnSpc>
              <a:spcAft>
                <a:spcPts val="2700"/>
              </a:spcAft>
            </a:pPr>
            <a:r>
              <a:rPr lang="en-US" sz="2200" dirty="0"/>
              <a:t>HLIV could get 1% of emphasis depending on calf value</a:t>
            </a:r>
          </a:p>
          <a:p>
            <a:pPr marL="228600" indent="-228600">
              <a:lnSpc>
                <a:spcPts val="2400"/>
              </a:lnSpc>
              <a:spcAft>
                <a:spcPts val="2700"/>
              </a:spcAft>
            </a:pPr>
            <a:r>
              <a:rPr lang="en-US" sz="2200" dirty="0"/>
              <a:t>PL should get less value because faster progress makes younger cows more profitable than older </a:t>
            </a:r>
            <a:r>
              <a:rPr lang="en-US" sz="2200" dirty="0">
                <a:solidFill>
                  <a:srgbClr val="00523C"/>
                </a:solidFill>
              </a:rPr>
              <a:t>(Schmitt et al., 2019, JDS)</a:t>
            </a:r>
          </a:p>
        </p:txBody>
      </p:sp>
    </p:spTree>
    <p:extLst>
      <p:ext uri="{BB962C8B-B14F-4D97-AF65-F5344CB8AC3E}">
        <p14:creationId xmlns:p14="http://schemas.microsoft.com/office/powerpoint/2010/main" val="54214544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BA33-5379-4ADF-8BF5-D82CD960A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progress from each proposed revision</a:t>
            </a:r>
          </a:p>
        </p:txBody>
      </p:sp>
      <p:graphicFrame>
        <p:nvGraphicFramePr>
          <p:cNvPr id="6" name="Group 103">
            <a:extLst>
              <a:ext uri="{FF2B5EF4-FFF2-40B4-BE49-F238E27FC236}">
                <a16:creationId xmlns:a16="http://schemas.microsoft.com/office/drawing/2014/main" id="{AD4B71B1-CCDD-444F-A1AD-86CA890AC0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0394586"/>
              </p:ext>
            </p:extLst>
          </p:nvPr>
        </p:nvGraphicFramePr>
        <p:xfrm>
          <a:off x="365760" y="1005840"/>
          <a:ext cx="8412480" cy="299593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944330745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23205716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14213646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555160168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675232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Index revisions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Old emphasis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New emphasis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Progress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(% of NM$ gain)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Value/year </a:t>
                      </a:r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(million $)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014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Add feed intake data </a:t>
                      </a:r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(RFI)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16%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0.85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4.25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059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Add early first calving </a:t>
                      </a:r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(EFC)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0.04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0.20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527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Add heifer livability </a:t>
                      </a:r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(HLIV)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…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&lt;1%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0.01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80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Revise maintenance cost </a:t>
                      </a:r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(BWC)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‒5%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‒10%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0.62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3.10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97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Revise opportunity cost </a:t>
                      </a:r>
                      <a:r>
                        <a:rPr lang="en-US" b="1" dirty="0">
                          <a:solidFill>
                            <a:srgbClr val="FFFF00"/>
                          </a:solidFill>
                        </a:rPr>
                        <a:t>(PL)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12%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7%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0.42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2.10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779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Total for all revisions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1.94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9.70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852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499593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E8EBD-A81F-4185-82E6-71A8CE747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progress from adding more traits to NM$</a:t>
            </a:r>
          </a:p>
        </p:txBody>
      </p:sp>
      <p:graphicFrame>
        <p:nvGraphicFramePr>
          <p:cNvPr id="5" name="Group 103">
            <a:extLst>
              <a:ext uri="{FF2B5EF4-FFF2-40B4-BE49-F238E27FC236}">
                <a16:creationId xmlns:a16="http://schemas.microsoft.com/office/drawing/2014/main" id="{597B4F93-7DED-4B0D-AD6B-0B8B56D07A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563417"/>
              </p:ext>
            </p:extLst>
          </p:nvPr>
        </p:nvGraphicFramePr>
        <p:xfrm>
          <a:off x="365760" y="1005840"/>
          <a:ext cx="8321040" cy="3568700"/>
        </p:xfrm>
        <a:graphic>
          <a:graphicData uri="http://schemas.openxmlformats.org/drawingml/2006/table">
            <a:tbl>
              <a:tblPr/>
              <a:tblGrid>
                <a:gridCol w="822960">
                  <a:extLst>
                    <a:ext uri="{9D8B030D-6E8A-4147-A177-3AD203B41FA5}">
                      <a16:colId xmlns:a16="http://schemas.microsoft.com/office/drawing/2014/main" val="94433074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232057163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214213646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555160168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675232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Year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Traits </a:t>
                      </a:r>
                      <a:r>
                        <a:rPr lang="en-US" sz="1800" b="1" dirty="0">
                          <a:solidFill>
                            <a:srgbClr val="FFFF00"/>
                          </a:solidFill>
                        </a:rPr>
                        <a:t>(no.)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Traits included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Correlation with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previous index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Extra progress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014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1977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R="5486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Milk, fat, protein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059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1994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R="5486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PL, SCS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0.84</a:t>
                      </a:r>
                    </a:p>
                  </a:txBody>
                  <a:tcPr marL="7315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19%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785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2000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R="5486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Linear type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0.94</a:t>
                      </a:r>
                    </a:p>
                  </a:txBody>
                  <a:tcPr marL="7315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6%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544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2003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marR="5486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DPR, calving ease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0.98</a:t>
                      </a:r>
                    </a:p>
                  </a:txBody>
                  <a:tcPr marL="7315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2%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3542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2006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 marR="5486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Stillbirth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0.975</a:t>
                      </a:r>
                    </a:p>
                  </a:txBody>
                  <a:tcPr marL="7315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3%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527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2014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R="5486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HCR,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 CCR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0.965</a:t>
                      </a:r>
                    </a:p>
                  </a:txBody>
                  <a:tcPr marL="7315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4%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80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 marR="5486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LIV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0.989</a:t>
                      </a:r>
                    </a:p>
                  </a:txBody>
                  <a:tcPr marL="7315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1%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97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 marR="5486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Health traits</a:t>
                      </a:r>
                      <a:endParaRPr lang="en-US" sz="1800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0.994</a:t>
                      </a:r>
                    </a:p>
                  </a:txBody>
                  <a:tcPr marL="7315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0.6%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779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R="54864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</a:rPr>
                        <a:t>RFI, EFC, HLIV, revisions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</a:rPr>
                        <a:t>0.981</a:t>
                      </a:r>
                    </a:p>
                  </a:txBody>
                  <a:tcPr marL="7315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852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95563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feed saved, feed efficiency, or RFI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00" indent="-228600">
              <a:lnSpc>
                <a:spcPts val="2100"/>
              </a:lnSpc>
            </a:pPr>
            <a:r>
              <a:rPr lang="en-US" sz="2000" dirty="0"/>
              <a:t>Feed saved is already reported in AUS and proposed for USA</a:t>
            </a:r>
          </a:p>
          <a:p>
            <a:pPr marL="574675" lvl="1">
              <a:lnSpc>
                <a:spcPts val="2100"/>
              </a:lnSpc>
              <a:spcAft>
                <a:spcPts val="2400"/>
              </a:spcAft>
              <a:buClr>
                <a:schemeClr val="tx1"/>
              </a:buClr>
            </a:pPr>
            <a:r>
              <a:rPr lang="en-US" sz="2000" dirty="0" err="1">
                <a:solidFill>
                  <a:srgbClr val="AC1F2D"/>
                </a:solidFill>
              </a:rPr>
              <a:t>FeedSaved</a:t>
            </a:r>
            <a:r>
              <a:rPr lang="en-US" sz="2000" dirty="0">
                <a:solidFill>
                  <a:srgbClr val="AC1F2D"/>
                </a:solidFill>
              </a:rPr>
              <a:t>$ </a:t>
            </a:r>
            <a:r>
              <a:rPr lang="en-US" sz="2000" dirty="0"/>
              <a:t>combines </a:t>
            </a:r>
            <a:r>
              <a:rPr lang="en-US" sz="2000" dirty="0">
                <a:solidFill>
                  <a:srgbClr val="AC1F2D"/>
                </a:solidFill>
              </a:rPr>
              <a:t>RFI$</a:t>
            </a:r>
            <a:r>
              <a:rPr lang="en-US" sz="2000" dirty="0">
                <a:solidFill>
                  <a:srgbClr val="AC1F2D"/>
                </a:solidFill>
                <a:sym typeface="Symbol"/>
              </a:rPr>
              <a:t> </a:t>
            </a:r>
            <a:r>
              <a:rPr lang="en-US" sz="2000" dirty="0">
                <a:sym typeface="Symbol"/>
              </a:rPr>
              <a:t>and </a:t>
            </a:r>
            <a:r>
              <a:rPr lang="en-US" sz="2000" dirty="0">
                <a:solidFill>
                  <a:srgbClr val="AC1F2D"/>
                </a:solidFill>
                <a:sym typeface="Symbol"/>
              </a:rPr>
              <a:t>BWC$</a:t>
            </a:r>
            <a:r>
              <a:rPr lang="en-US" sz="2000" dirty="0">
                <a:sym typeface="Symbol"/>
              </a:rPr>
              <a:t> (value of BWC) but not yield traits</a:t>
            </a:r>
          </a:p>
          <a:p>
            <a:pPr marL="228600" indent="-228600">
              <a:lnSpc>
                <a:spcPts val="2100"/>
              </a:lnSpc>
            </a:pPr>
            <a:r>
              <a:rPr lang="en-US" sz="2000" dirty="0"/>
              <a:t>Feed efficiency is already reported by Holstein USA:</a:t>
            </a:r>
          </a:p>
          <a:p>
            <a:pPr marL="574675" lvl="1">
              <a:lnSpc>
                <a:spcPts val="2100"/>
              </a:lnSpc>
              <a:buClr>
                <a:schemeClr val="tx1"/>
              </a:buClr>
            </a:pPr>
            <a:r>
              <a:rPr lang="en-US" sz="2000" dirty="0">
                <a:solidFill>
                  <a:srgbClr val="AC1F2D"/>
                </a:solidFill>
              </a:rPr>
              <a:t>FE$ </a:t>
            </a:r>
            <a:r>
              <a:rPr lang="en-US" sz="2000" dirty="0"/>
              <a:t>combines </a:t>
            </a:r>
            <a:r>
              <a:rPr lang="en-US" sz="2000" dirty="0" err="1">
                <a:solidFill>
                  <a:srgbClr val="AC1F2D"/>
                </a:solidFill>
              </a:rPr>
              <a:t>MFP$net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AC1F2D"/>
                </a:solidFill>
              </a:rPr>
              <a:t>BWC$</a:t>
            </a:r>
            <a:r>
              <a:rPr lang="en-US" sz="2000" dirty="0"/>
              <a:t> to get milk income – expected feed cost </a:t>
            </a:r>
          </a:p>
          <a:p>
            <a:pPr marL="574675" lvl="1">
              <a:lnSpc>
                <a:spcPts val="2100"/>
              </a:lnSpc>
              <a:buClr>
                <a:schemeClr val="tx1"/>
              </a:buClr>
            </a:pPr>
            <a:r>
              <a:rPr lang="en-US" sz="2000" dirty="0"/>
              <a:t>Current definition receives </a:t>
            </a:r>
            <a:r>
              <a:rPr lang="en-US" sz="2000" dirty="0">
                <a:solidFill>
                  <a:srgbClr val="AC1F2D"/>
                </a:solidFill>
              </a:rPr>
              <a:t>8% </a:t>
            </a:r>
            <a:r>
              <a:rPr lang="en-US" sz="2000" dirty="0"/>
              <a:t>of emphasis in TPI</a:t>
            </a:r>
          </a:p>
          <a:p>
            <a:pPr marL="574675" lvl="1">
              <a:lnSpc>
                <a:spcPts val="2100"/>
              </a:lnSpc>
              <a:spcAft>
                <a:spcPts val="2400"/>
              </a:spcAft>
            </a:pPr>
            <a:r>
              <a:rPr lang="en-US" sz="2000" dirty="0"/>
              <a:t>New </a:t>
            </a:r>
            <a:r>
              <a:rPr lang="en-US" sz="2000" dirty="0">
                <a:solidFill>
                  <a:srgbClr val="AC1F2D"/>
                </a:solidFill>
              </a:rPr>
              <a:t>FE$ </a:t>
            </a:r>
            <a:r>
              <a:rPr lang="en-US" sz="2000" dirty="0"/>
              <a:t>could be </a:t>
            </a:r>
            <a:r>
              <a:rPr lang="en-US" sz="2000" dirty="0">
                <a:solidFill>
                  <a:srgbClr val="AC1F2D"/>
                </a:solidFill>
              </a:rPr>
              <a:t>FE$ </a:t>
            </a:r>
            <a:r>
              <a:rPr lang="en-US" sz="2000" dirty="0"/>
              <a:t>+ </a:t>
            </a:r>
            <a:r>
              <a:rPr lang="en-US" sz="2000" dirty="0">
                <a:solidFill>
                  <a:srgbClr val="AC1F2D"/>
                </a:solidFill>
              </a:rPr>
              <a:t>RFI$</a:t>
            </a:r>
            <a:r>
              <a:rPr lang="en-US" sz="2000" dirty="0"/>
              <a:t>, then deserves more emphasis</a:t>
            </a:r>
          </a:p>
          <a:p>
            <a:pPr marL="228600" indent="-228600">
              <a:lnSpc>
                <a:spcPts val="2100"/>
              </a:lnSpc>
            </a:pPr>
            <a:r>
              <a:rPr lang="en-US" sz="2000" dirty="0"/>
              <a:t>Multiple choice: </a:t>
            </a:r>
            <a:r>
              <a:rPr lang="en-US" sz="2000" dirty="0" err="1">
                <a:solidFill>
                  <a:srgbClr val="AC1F2D"/>
                </a:solidFill>
              </a:rPr>
              <a:t>FeedSaved</a:t>
            </a:r>
            <a:r>
              <a:rPr lang="en-US" sz="2000" dirty="0">
                <a:solidFill>
                  <a:srgbClr val="AC1F2D"/>
                </a:solidFill>
              </a:rPr>
              <a:t>$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AC1F2D"/>
                </a:solidFill>
              </a:rPr>
              <a:t>RFI$</a:t>
            </a:r>
            <a:r>
              <a:rPr lang="en-US" sz="2000" dirty="0">
                <a:sym typeface="Symbol"/>
              </a:rPr>
              <a:t>, </a:t>
            </a:r>
            <a:r>
              <a:rPr lang="en-US" sz="2000" dirty="0">
                <a:solidFill>
                  <a:srgbClr val="AC1F2D"/>
                </a:solidFill>
              </a:rPr>
              <a:t>FE$</a:t>
            </a:r>
            <a:r>
              <a:rPr lang="en-US" sz="2000" dirty="0">
                <a:sym typeface="Symbol"/>
              </a:rPr>
              <a:t>? Or report pounds or kg of DMI?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9941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00" indent="-228600">
              <a:lnSpc>
                <a:spcPts val="2400"/>
              </a:lnSpc>
              <a:spcAft>
                <a:spcPts val="2100"/>
              </a:spcAft>
            </a:pPr>
            <a:r>
              <a:rPr lang="en-US" sz="2200" dirty="0"/>
              <a:t>RFI could get </a:t>
            </a:r>
            <a:r>
              <a:rPr lang="en-US" sz="2200" dirty="0">
                <a:solidFill>
                  <a:srgbClr val="AC1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2200" dirty="0">
                <a:solidFill>
                  <a:srgbClr val="AC1F2D"/>
                </a:solidFill>
              </a:rPr>
              <a:t>16% </a:t>
            </a:r>
            <a:r>
              <a:rPr lang="en-US" sz="2200" dirty="0"/>
              <a:t>of relative emphasis in net merit, but low REL of </a:t>
            </a:r>
            <a:r>
              <a:rPr lang="en-US" sz="2200" dirty="0">
                <a:solidFill>
                  <a:srgbClr val="AC1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2200" dirty="0">
                <a:solidFill>
                  <a:srgbClr val="AC1F2D"/>
                </a:solidFill>
              </a:rPr>
              <a:t>12% </a:t>
            </a:r>
            <a:r>
              <a:rPr lang="en-US" sz="2200" dirty="0"/>
              <a:t>for young animals will limit progress</a:t>
            </a:r>
          </a:p>
          <a:p>
            <a:pPr marL="228600" indent="-228600">
              <a:lnSpc>
                <a:spcPts val="2300"/>
              </a:lnSpc>
              <a:spcAft>
                <a:spcPts val="2100"/>
              </a:spcAft>
            </a:pPr>
            <a:r>
              <a:rPr lang="en-US" sz="2200" dirty="0"/>
              <a:t>HLIV could have genomic evaluations in 2020</a:t>
            </a:r>
          </a:p>
          <a:p>
            <a:pPr marL="228600" indent="-228600">
              <a:lnSpc>
                <a:spcPts val="2300"/>
              </a:lnSpc>
              <a:spcAft>
                <a:spcPts val="300"/>
              </a:spcAft>
            </a:pPr>
            <a:r>
              <a:rPr lang="en-US" sz="2200" dirty="0"/>
              <a:t>NM$ should </a:t>
            </a:r>
          </a:p>
          <a:p>
            <a:pPr marL="574675" lvl="1" indent="-228600">
              <a:lnSpc>
                <a:spcPts val="2300"/>
              </a:lnSpc>
              <a:spcAft>
                <a:spcPts val="300"/>
              </a:spcAft>
            </a:pPr>
            <a:r>
              <a:rPr lang="en-US" sz="2200" dirty="0"/>
              <a:t>Include RFI, EFC, and HLIV</a:t>
            </a:r>
          </a:p>
          <a:p>
            <a:pPr marL="574675" lvl="1" indent="-228600">
              <a:lnSpc>
                <a:spcPts val="2300"/>
              </a:lnSpc>
              <a:spcAft>
                <a:spcPts val="300"/>
              </a:spcAft>
            </a:pPr>
            <a:r>
              <a:rPr lang="en-US" sz="2200" dirty="0"/>
              <a:t>Put more emphasis on smaller BWC</a:t>
            </a:r>
          </a:p>
          <a:p>
            <a:pPr marL="574675" lvl="1" indent="-228600">
              <a:lnSpc>
                <a:spcPts val="2300"/>
              </a:lnSpc>
              <a:spcAft>
                <a:spcPts val="2100"/>
              </a:spcAft>
            </a:pPr>
            <a:r>
              <a:rPr lang="en-US" sz="2200" dirty="0"/>
              <a:t>Reduce emphasis on PL and HCR</a:t>
            </a:r>
          </a:p>
          <a:p>
            <a:pPr marL="228600" indent="-228600">
              <a:lnSpc>
                <a:spcPts val="2400"/>
              </a:lnSpc>
              <a:spcAft>
                <a:spcPts val="2700"/>
              </a:spcAft>
            </a:pPr>
            <a:r>
              <a:rPr lang="en-US" sz="2200" dirty="0"/>
              <a:t>REL of NM$ is lower when feed intake or other traits with low REL </a:t>
            </a:r>
            <a:r>
              <a:rPr lang="en-US" sz="2200" dirty="0">
                <a:solidFill>
                  <a:srgbClr val="00523C"/>
                </a:solidFill>
              </a:rPr>
              <a:t>(such as fertility) </a:t>
            </a:r>
            <a:r>
              <a:rPr lang="en-US" sz="2200" dirty="0"/>
              <a:t>are included in selection goal, but progress is faster</a:t>
            </a:r>
          </a:p>
        </p:txBody>
      </p:sp>
    </p:spTree>
    <p:extLst>
      <p:ext uri="{BB962C8B-B14F-4D97-AF65-F5344CB8AC3E}">
        <p14:creationId xmlns:p14="http://schemas.microsoft.com/office/powerpoint/2010/main" val="114729246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Acknowledgments &amp; disclaimers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30188" indent="-230188">
              <a:lnSpc>
                <a:spcPts val="2000"/>
              </a:lnSpc>
              <a:spcAft>
                <a:spcPts val="2100"/>
              </a:spcAft>
            </a:pPr>
            <a:r>
              <a:rPr lang="en-US" sz="1900" dirty="0"/>
              <a:t>USDA-ARS project 8042-31000-002-00-D, “Improving Dairy Animals by Increasing Accuracy of Genomic Prediction, Evaluating New Traits, and Redefining Selection Goals” </a:t>
            </a:r>
            <a:r>
              <a:rPr lang="en-US" sz="1900" dirty="0">
                <a:solidFill>
                  <a:srgbClr val="00523C"/>
                </a:solidFill>
              </a:rPr>
              <a:t>(AGIL funding)</a:t>
            </a:r>
          </a:p>
          <a:p>
            <a:pPr marL="230188" indent="-230188">
              <a:lnSpc>
                <a:spcPts val="2000"/>
              </a:lnSpc>
              <a:spcAft>
                <a:spcPts val="2100"/>
              </a:spcAft>
            </a:pPr>
            <a:r>
              <a:rPr lang="en-US" sz="1900" dirty="0">
                <a:solidFill>
                  <a:srgbClr val="000000"/>
                </a:solidFill>
              </a:rPr>
              <a:t>CDCB and its i</a:t>
            </a:r>
            <a:r>
              <a:rPr lang="en-US" sz="1900" dirty="0"/>
              <a:t>ndustry suppliers for data</a:t>
            </a:r>
          </a:p>
          <a:p>
            <a:pPr marL="230188" indent="-230188">
              <a:lnSpc>
                <a:spcPts val="2000"/>
              </a:lnSpc>
              <a:spcAft>
                <a:spcPts val="2100"/>
              </a:spcAft>
            </a:pPr>
            <a:r>
              <a:rPr lang="en-US" sz="1900" dirty="0"/>
              <a:t>Agriculture and Food Research Initiative Competitive Grant #2011-68004-30340 from USDA National Institute of Food and Agriculture</a:t>
            </a:r>
            <a:r>
              <a:rPr lang="en-US" sz="1900" dirty="0">
                <a:solidFill>
                  <a:srgbClr val="244270"/>
                </a:solidFill>
              </a:rPr>
              <a:t> </a:t>
            </a:r>
            <a:r>
              <a:rPr lang="en-US" sz="1900" dirty="0">
                <a:solidFill>
                  <a:srgbClr val="00523C"/>
                </a:solidFill>
              </a:rPr>
              <a:t>(feed intake funding)</a:t>
            </a:r>
          </a:p>
          <a:p>
            <a:pPr marL="230188" indent="-230188">
              <a:lnSpc>
                <a:spcPts val="2000"/>
              </a:lnSpc>
              <a:spcAft>
                <a:spcPts val="2100"/>
              </a:spcAft>
            </a:pPr>
            <a:r>
              <a:rPr lang="en-US" sz="1900" dirty="0"/>
              <a:t>USDA is an equal opportunity provider and employer </a:t>
            </a:r>
          </a:p>
          <a:p>
            <a:pPr marL="230188" indent="-230188">
              <a:lnSpc>
                <a:spcPts val="2000"/>
              </a:lnSpc>
              <a:spcAft>
                <a:spcPts val="2100"/>
              </a:spcAft>
            </a:pPr>
            <a:r>
              <a:rPr lang="en-US" sz="1900" dirty="0"/>
              <a:t>Mention of trade names or commercial products in this presentation is solely for the purpose of providing specific information and does not imply recommendation or endorsement by USDA</a:t>
            </a:r>
          </a:p>
          <a:p>
            <a:pPr>
              <a:lnSpc>
                <a:spcPts val="2000"/>
              </a:lnSpc>
              <a:spcAft>
                <a:spcPts val="2100"/>
              </a:spcAft>
            </a:pPr>
            <a:endParaRPr lang="en-US" sz="1900" dirty="0">
              <a:solidFill>
                <a:srgbClr val="00563F"/>
              </a:solidFill>
            </a:endParaRPr>
          </a:p>
          <a:p>
            <a:pPr>
              <a:lnSpc>
                <a:spcPts val="2000"/>
              </a:lnSpc>
              <a:spcAft>
                <a:spcPts val="2100"/>
              </a:spcAft>
            </a:pPr>
            <a:endParaRPr lang="en-US" sz="1900" dirty="0"/>
          </a:p>
          <a:p>
            <a:pPr>
              <a:lnSpc>
                <a:spcPts val="2000"/>
              </a:lnSpc>
              <a:spcAft>
                <a:spcPts val="2100"/>
              </a:spcAft>
            </a:pPr>
            <a:endParaRPr lang="en-US" sz="1900" dirty="0"/>
          </a:p>
          <a:p>
            <a:pPr>
              <a:lnSpc>
                <a:spcPts val="2000"/>
              </a:lnSpc>
              <a:spcAft>
                <a:spcPts val="2100"/>
              </a:spcAft>
            </a:pPr>
            <a:endParaRPr lang="en-US" sz="1900" dirty="0"/>
          </a:p>
          <a:p>
            <a:pPr>
              <a:lnSpc>
                <a:spcPts val="2000"/>
              </a:lnSpc>
              <a:spcAft>
                <a:spcPts val="2100"/>
              </a:spcAft>
            </a:pPr>
            <a:endParaRPr lang="en-US" sz="1900" dirty="0"/>
          </a:p>
        </p:txBody>
      </p:sp>
      <p:pic>
        <p:nvPicPr>
          <p:cNvPr id="4" name="Picture 3" descr="CDCB logo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3546" y="1918782"/>
            <a:ext cx="9144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28582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values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3370413"/>
            <a:ext cx="8412480" cy="12054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3038" indent="-173038">
              <a:lnSpc>
                <a:spcPts val="1900"/>
              </a:lnSpc>
              <a:spcAft>
                <a:spcPts val="1800"/>
              </a:spcAft>
              <a:buFont typeface="Symbol" pitchFamily="18" charset="2"/>
              <a:buChar char="·"/>
            </a:pPr>
            <a:r>
              <a:rPr lang="en-US" sz="1700" b="1" dirty="0">
                <a:latin typeface="+mj-lt"/>
              </a:rPr>
              <a:t>Since 2000, NM$ has selected for smaller cows using type traits </a:t>
            </a:r>
            <a:r>
              <a:rPr lang="en-US" sz="1700" b="1" dirty="0">
                <a:solidFill>
                  <a:srgbClr val="00523C"/>
                </a:solidFill>
                <a:latin typeface="+mj-lt"/>
              </a:rPr>
              <a:t>(body weight composite)</a:t>
            </a:r>
            <a:r>
              <a:rPr lang="en-US" sz="1700" b="1" dirty="0">
                <a:latin typeface="+mj-lt"/>
              </a:rPr>
              <a:t> to reduce expected feed intake </a:t>
            </a:r>
            <a:r>
              <a:rPr lang="en-US" sz="1700" b="1" dirty="0">
                <a:solidFill>
                  <a:srgbClr val="00523C"/>
                </a:solidFill>
                <a:latin typeface="+mj-lt"/>
              </a:rPr>
              <a:t>(</a:t>
            </a:r>
            <a:r>
              <a:rPr lang="en-US" sz="1700" b="1" dirty="0">
                <a:solidFill>
                  <a:srgbClr val="00523C"/>
                </a:solidFill>
                <a:latin typeface="+mj-lt"/>
                <a:cs typeface="Calibri" panose="020F0502020204030204" pitchFamily="34" charset="0"/>
              </a:rPr>
              <a:t>‒</a:t>
            </a:r>
            <a:r>
              <a:rPr lang="en-US" sz="1700" b="1" dirty="0">
                <a:solidFill>
                  <a:srgbClr val="00523C"/>
                </a:solidFill>
                <a:latin typeface="+mj-lt"/>
              </a:rPr>
              <a:t>5% of NM$)</a:t>
            </a:r>
            <a:endParaRPr lang="en-US" sz="1700" b="1" dirty="0">
              <a:latin typeface="+mj-lt"/>
            </a:endParaRPr>
          </a:p>
          <a:p>
            <a:pPr marL="173038" indent="-173038">
              <a:lnSpc>
                <a:spcPts val="1900"/>
              </a:lnSpc>
              <a:spcAft>
                <a:spcPts val="600"/>
              </a:spcAft>
              <a:buFont typeface="Symbol" pitchFamily="18" charset="2"/>
              <a:buChar char="·"/>
            </a:pPr>
            <a:r>
              <a:rPr lang="en-US" sz="1700" b="1" dirty="0">
                <a:latin typeface="+mj-lt"/>
              </a:rPr>
              <a:t>Economic values for yield and BWC already account for correlated feed intake; RFI measures</a:t>
            </a:r>
            <a:r>
              <a:rPr lang="en-US" sz="1700" b="1" dirty="0"/>
              <a:t> </a:t>
            </a:r>
            <a:r>
              <a:rPr lang="en-US" sz="1700" b="1" dirty="0">
                <a:latin typeface="+mj-lt"/>
              </a:rPr>
              <a:t>uncorrelated intake</a:t>
            </a:r>
          </a:p>
        </p:txBody>
      </p:sp>
      <p:pic>
        <p:nvPicPr>
          <p:cNvPr id="7" name="Picture 6" descr="dollar.jpg"/>
          <p:cNvPicPr>
            <a:picLocks noChangeAspect="1"/>
          </p:cNvPicPr>
          <p:nvPr/>
        </p:nvPicPr>
        <p:blipFill rotWithShape="1">
          <a:blip r:embed="rId2" cstate="print"/>
          <a:srcRect l="10606" r="10606"/>
          <a:stretch/>
        </p:blipFill>
        <p:spPr>
          <a:xfrm>
            <a:off x="8639695" y="0"/>
            <a:ext cx="504305" cy="640080"/>
          </a:xfrm>
          <a:prstGeom prst="rect">
            <a:avLst/>
          </a:prstGeom>
        </p:spPr>
      </p:pic>
      <p:graphicFrame>
        <p:nvGraphicFramePr>
          <p:cNvPr id="8" name="Group 103">
            <a:extLst>
              <a:ext uri="{FF2B5EF4-FFF2-40B4-BE49-F238E27FC236}">
                <a16:creationId xmlns:a16="http://schemas.microsoft.com/office/drawing/2014/main" id="{A91BBDA1-4162-4AF3-85BD-5B8D6BBD68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949799"/>
              </p:ext>
            </p:extLst>
          </p:nvPr>
        </p:nvGraphicFramePr>
        <p:xfrm>
          <a:off x="365760" y="1005840"/>
          <a:ext cx="8229600" cy="2056892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94433074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423205716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14213646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35551601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</a:rPr>
                        <a:t>Statistic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</a:rPr>
                        <a:t>Milk production 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700" b="1" dirty="0">
                          <a:solidFill>
                            <a:srgbClr val="FFFF00"/>
                          </a:solidFill>
                        </a:rPr>
                        <a:t>(3.5% F,</a:t>
                      </a:r>
                      <a:r>
                        <a:rPr lang="en-US" sz="1700" b="1" baseline="0" dirty="0">
                          <a:solidFill>
                            <a:srgbClr val="FFFF00"/>
                          </a:solidFill>
                        </a:rPr>
                        <a:t> 3.0% P)</a:t>
                      </a:r>
                      <a:endParaRPr lang="en-US" sz="1700" b="1" dirty="0">
                        <a:solidFill>
                          <a:srgbClr val="FFFF00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</a:rPr>
                        <a:t>Dry matter intake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</a:rPr>
                        <a:t>Residual feed intake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014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</a:rPr>
                        <a:t>Price/pound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</a:rPr>
                        <a:t>$0.17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</a:rPr>
                        <a:t>$0.12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</a:rPr>
                        <a:t>$0.12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059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</a:rPr>
                        <a:t>Mean income or cost/lactation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</a:rPr>
                        <a:t>$4,250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rebuchet MS"/>
                        </a:rPr>
                        <a:t>–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</a:rPr>
                        <a:t>$1,992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527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</a:rPr>
                        <a:t>Lifetime value/pound </a:t>
                      </a:r>
                      <a:r>
                        <a:rPr lang="en-US" sz="1700" b="1" dirty="0">
                          <a:solidFill>
                            <a:srgbClr val="FFFF00"/>
                          </a:solidFill>
                        </a:rPr>
                        <a:t>(2.8 lactations)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</a:rPr>
                        <a:t>$0.253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rebuchet MS"/>
                        </a:rPr>
                        <a:t>‒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</a:rPr>
                        <a:t>$0.336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rebuchet MS"/>
                        </a:rPr>
                        <a:t>–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</a:rPr>
                        <a:t>$0.336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80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</a:rPr>
                        <a:t>Relative value </a:t>
                      </a:r>
                      <a:r>
                        <a:rPr lang="en-US" sz="1700" b="1" dirty="0">
                          <a:solidFill>
                            <a:srgbClr val="FFFF00"/>
                          </a:solidFill>
                        </a:rPr>
                        <a:t>(% of NM$)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</a:rPr>
                        <a:t>36%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700" b="1" dirty="0">
                          <a:solidFill>
                            <a:schemeClr val="bg1"/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rebuchet MS"/>
                        </a:rPr>
                        <a:t>–</a:t>
                      </a:r>
                      <a:r>
                        <a:rPr lang="en-US" sz="1700" b="1" dirty="0">
                          <a:solidFill>
                            <a:schemeClr val="bg1"/>
                          </a:solidFill>
                        </a:rPr>
                        <a:t>16%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9783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59BE0-90AA-4B55-894C-DDFC6644F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indexes accounting for feed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6753F-A0B3-4A97-B856-D6B4712BFE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00" indent="-228600">
              <a:lnSpc>
                <a:spcPts val="2300"/>
              </a:lnSpc>
            </a:pPr>
            <a:r>
              <a:rPr lang="en-US" sz="2200" dirty="0"/>
              <a:t>PTA definitions for columns on next slide</a:t>
            </a:r>
          </a:p>
          <a:p>
            <a:pPr marL="574675" lvl="1">
              <a:lnSpc>
                <a:spcPts val="2300"/>
              </a:lnSpc>
              <a:buClr>
                <a:schemeClr val="tx1"/>
              </a:buClr>
            </a:pPr>
            <a:r>
              <a:rPr lang="en-US" sz="2200" dirty="0" err="1">
                <a:solidFill>
                  <a:srgbClr val="AC1F2D"/>
                </a:solidFill>
              </a:rPr>
              <a:t>MFP$gross</a:t>
            </a:r>
            <a:r>
              <a:rPr lang="en-US" sz="2200" dirty="0"/>
              <a:t>	Gross income from lifetime milk, fat, protein</a:t>
            </a:r>
          </a:p>
          <a:p>
            <a:pPr marL="574675" lvl="1">
              <a:lnSpc>
                <a:spcPts val="2300"/>
              </a:lnSpc>
              <a:buClr>
                <a:schemeClr val="tx1"/>
              </a:buClr>
            </a:pPr>
            <a:r>
              <a:rPr lang="en-US" sz="2200" dirty="0" err="1">
                <a:solidFill>
                  <a:srgbClr val="AC1F2D"/>
                </a:solidFill>
              </a:rPr>
              <a:t>MFP$net</a:t>
            </a:r>
            <a:r>
              <a:rPr lang="en-US" sz="2200" dirty="0"/>
              <a:t>		Net income </a:t>
            </a:r>
            <a:r>
              <a:rPr lang="en-US" sz="2200" dirty="0">
                <a:solidFill>
                  <a:srgbClr val="00523C"/>
                </a:solidFill>
              </a:rPr>
              <a:t>(correlated feed cost removed)</a:t>
            </a:r>
          </a:p>
          <a:p>
            <a:pPr marL="574675" lvl="1">
              <a:lnSpc>
                <a:spcPts val="2300"/>
              </a:lnSpc>
              <a:buClr>
                <a:schemeClr val="tx1"/>
              </a:buClr>
            </a:pPr>
            <a:r>
              <a:rPr lang="en-US" sz="2200" dirty="0">
                <a:solidFill>
                  <a:srgbClr val="AC1F2D"/>
                </a:solidFill>
              </a:rPr>
              <a:t>BWC$</a:t>
            </a:r>
            <a:r>
              <a:rPr lang="en-US" sz="2200" dirty="0"/>
              <a:t>		Body weight composite </a:t>
            </a:r>
            <a:r>
              <a:rPr lang="en-US" sz="2200" dirty="0">
                <a:solidFill>
                  <a:srgbClr val="00523C"/>
                </a:solidFill>
              </a:rPr>
              <a:t>(lifetime value)</a:t>
            </a:r>
          </a:p>
          <a:p>
            <a:pPr marL="574675" lvl="1">
              <a:lnSpc>
                <a:spcPts val="2300"/>
              </a:lnSpc>
              <a:buClr>
                <a:schemeClr val="tx1"/>
              </a:buClr>
            </a:pPr>
            <a:r>
              <a:rPr lang="en-US" sz="2200" dirty="0">
                <a:solidFill>
                  <a:srgbClr val="AC1F2D"/>
                </a:solidFill>
              </a:rPr>
              <a:t>RFI$</a:t>
            </a:r>
            <a:r>
              <a:rPr lang="en-US" sz="2200" dirty="0"/>
              <a:t>		Residual feed intake </a:t>
            </a:r>
            <a:r>
              <a:rPr lang="en-US" sz="2200" dirty="0">
                <a:solidFill>
                  <a:srgbClr val="00523C"/>
                </a:solidFill>
              </a:rPr>
              <a:t>(lifetime value)</a:t>
            </a:r>
          </a:p>
          <a:p>
            <a:pPr marL="574675" lvl="1">
              <a:lnSpc>
                <a:spcPts val="2300"/>
              </a:lnSpc>
              <a:buClr>
                <a:schemeClr val="tx1"/>
              </a:buClr>
            </a:pPr>
            <a:r>
              <a:rPr lang="en-US" sz="2200" dirty="0" err="1">
                <a:solidFill>
                  <a:srgbClr val="AC1F2D"/>
                </a:solidFill>
              </a:rPr>
              <a:t>FeedSaved</a:t>
            </a:r>
            <a:r>
              <a:rPr lang="en-US" sz="2200" dirty="0">
                <a:solidFill>
                  <a:srgbClr val="AC1F2D"/>
                </a:solidFill>
              </a:rPr>
              <a:t>$</a:t>
            </a:r>
            <a:r>
              <a:rPr lang="en-US" sz="2200" dirty="0"/>
              <a:t>	BWC$ + RFI$</a:t>
            </a:r>
          </a:p>
          <a:p>
            <a:pPr marL="574675" lvl="1">
              <a:lnSpc>
                <a:spcPts val="2300"/>
              </a:lnSpc>
              <a:buClr>
                <a:schemeClr val="tx1"/>
              </a:buClr>
            </a:pPr>
            <a:r>
              <a:rPr lang="en-US" sz="2200" dirty="0">
                <a:solidFill>
                  <a:srgbClr val="AC1F2D"/>
                </a:solidFill>
              </a:rPr>
              <a:t>NM$</a:t>
            </a:r>
            <a:r>
              <a:rPr lang="en-US" sz="2200" dirty="0"/>
              <a:t>		Lifetime net merit $ </a:t>
            </a:r>
            <a:r>
              <a:rPr lang="en-US" sz="2200" dirty="0">
                <a:solidFill>
                  <a:srgbClr val="00523C"/>
                </a:solidFill>
              </a:rPr>
              <a:t>(current official)</a:t>
            </a:r>
          </a:p>
          <a:p>
            <a:pPr marL="574675" lvl="1">
              <a:lnSpc>
                <a:spcPts val="2300"/>
              </a:lnSpc>
              <a:buClr>
                <a:schemeClr val="tx1"/>
              </a:buClr>
            </a:pPr>
            <a:r>
              <a:rPr lang="en-US" sz="2200" dirty="0">
                <a:solidFill>
                  <a:srgbClr val="AC1F2D"/>
                </a:solidFill>
              </a:rPr>
              <a:t>NM$_RFI</a:t>
            </a:r>
            <a:r>
              <a:rPr lang="en-US" sz="2200" dirty="0"/>
              <a:t>		NM$ + RFI$</a:t>
            </a:r>
          </a:p>
          <a:p>
            <a:pPr>
              <a:lnSpc>
                <a:spcPts val="23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7166617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939D-7C35-4EFB-843F-34770E8D1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PTAs for top NM$ calves in research herds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802F4D-01F4-4C3A-88EF-9BECD67B76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285" y="0"/>
            <a:ext cx="1137715" cy="640080"/>
          </a:xfrm>
          <a:prstGeom prst="rect">
            <a:avLst/>
          </a:prstGeom>
        </p:spPr>
      </p:pic>
      <p:graphicFrame>
        <p:nvGraphicFramePr>
          <p:cNvPr id="8" name="Group 103">
            <a:extLst>
              <a:ext uri="{FF2B5EF4-FFF2-40B4-BE49-F238E27FC236}">
                <a16:creationId xmlns:a16="http://schemas.microsoft.com/office/drawing/2014/main" id="{CADA89CF-F0B1-47BA-B2CE-CC950A3882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878464"/>
              </p:ext>
            </p:extLst>
          </p:nvPr>
        </p:nvGraphicFramePr>
        <p:xfrm>
          <a:off x="365760" y="1005840"/>
          <a:ext cx="8321040" cy="3581400"/>
        </p:xfrm>
        <a:graphic>
          <a:graphicData uri="http://schemas.openxmlformats.org/drawingml/2006/table">
            <a:tbl>
              <a:tblPr/>
              <a:tblGrid>
                <a:gridCol w="1280160">
                  <a:extLst>
                    <a:ext uri="{9D8B030D-6E8A-4147-A177-3AD203B41FA5}">
                      <a16:colId xmlns:a16="http://schemas.microsoft.com/office/drawing/2014/main" val="94433074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423205716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14213646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55516016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6752327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400204482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5835071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MFP$gross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MFP$net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BWC$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FeedSave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$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RFI$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NM$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NM_RFI$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014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931</a:t>
                      </a:r>
                    </a:p>
                  </a:txBody>
                  <a:tcPr marR="4114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510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R="4572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39</a:t>
                      </a:r>
                    </a:p>
                  </a:txBody>
                  <a:tcPr marR="5029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23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898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921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059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949</a:t>
                      </a:r>
                    </a:p>
                  </a:txBody>
                  <a:tcPr marR="4114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524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R="4572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 marR="5029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897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914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527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1027</a:t>
                      </a:r>
                    </a:p>
                  </a:txBody>
                  <a:tcPr marR="4114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574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‒4</a:t>
                      </a:r>
                    </a:p>
                  </a:txBody>
                  <a:tcPr marR="4572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marR="5029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888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899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80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909</a:t>
                      </a:r>
                    </a:p>
                  </a:txBody>
                  <a:tcPr marR="4114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488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marR="4572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R="5029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886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906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97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909</a:t>
                      </a:r>
                    </a:p>
                  </a:txBody>
                  <a:tcPr marR="4114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476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 marR="4572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 marR="5029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858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859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779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884</a:t>
                      </a:r>
                    </a:p>
                  </a:txBody>
                  <a:tcPr marR="4114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470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marR="4572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29</a:t>
                      </a:r>
                    </a:p>
                  </a:txBody>
                  <a:tcPr marR="5029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840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861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852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846</a:t>
                      </a:r>
                    </a:p>
                  </a:txBody>
                  <a:tcPr marR="4114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466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R="4572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R="5029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827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830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552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955</a:t>
                      </a:r>
                    </a:p>
                  </a:txBody>
                  <a:tcPr marR="4114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557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‒8</a:t>
                      </a:r>
                    </a:p>
                  </a:txBody>
                  <a:tcPr marR="4572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‒44</a:t>
                      </a:r>
                    </a:p>
                  </a:txBody>
                  <a:tcPr marR="5029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‒36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815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779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218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891</a:t>
                      </a:r>
                    </a:p>
                  </a:txBody>
                  <a:tcPr marR="41148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474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marR="4572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45</a:t>
                      </a:r>
                    </a:p>
                  </a:txBody>
                  <a:tcPr marR="5029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 marR="36576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807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837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028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51680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5814-BA1F-4D1B-8FB9-9E0FA1A18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NM$ before and after including feed intake data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3260D3-7719-4F01-B55C-F982813419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6" t="1520" r="1586" b="1316"/>
          <a:stretch/>
        </p:blipFill>
        <p:spPr>
          <a:xfrm>
            <a:off x="394855" y="810492"/>
            <a:ext cx="5528312" cy="40022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A4C7F5-0B56-452D-8E8B-6647E30218F6}"/>
              </a:ext>
            </a:extLst>
          </p:cNvPr>
          <p:cNvSpPr txBox="1"/>
          <p:nvPr/>
        </p:nvSpPr>
        <p:spPr>
          <a:xfrm>
            <a:off x="6241473" y="2433250"/>
            <a:ext cx="192716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dirty="0"/>
              <a:t>Correlation = 0.990</a:t>
            </a:r>
          </a:p>
        </p:txBody>
      </p:sp>
    </p:spTree>
    <p:extLst>
      <p:ext uri="{BB962C8B-B14F-4D97-AF65-F5344CB8AC3E}">
        <p14:creationId xmlns:p14="http://schemas.microsoft.com/office/powerpoint/2010/main" val="290013524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59BE0-90AA-4B55-894C-DDFC6644F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Reliabilities of economic indexes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6753F-A0B3-4A97-B856-D6B4712BFE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00" indent="-228600">
              <a:lnSpc>
                <a:spcPts val="2300"/>
              </a:lnSpc>
            </a:pPr>
            <a:r>
              <a:rPr lang="en-US" sz="2200" dirty="0"/>
              <a:t>REL definitions for research calves (same as previous slide)</a:t>
            </a:r>
          </a:p>
          <a:p>
            <a:pPr marL="574675" lvl="1">
              <a:lnSpc>
                <a:spcPts val="2300"/>
              </a:lnSpc>
              <a:buClr>
                <a:schemeClr val="tx1"/>
              </a:buClr>
            </a:pPr>
            <a:r>
              <a:rPr lang="en-US" sz="2200" dirty="0">
                <a:solidFill>
                  <a:srgbClr val="AC1F2D"/>
                </a:solidFill>
              </a:rPr>
              <a:t>MFP$</a:t>
            </a:r>
            <a:r>
              <a:rPr lang="en-US" sz="2200" dirty="0"/>
              <a:t>		Official REL average of 79%</a:t>
            </a:r>
          </a:p>
          <a:p>
            <a:pPr marL="574675" lvl="1">
              <a:lnSpc>
                <a:spcPts val="2300"/>
              </a:lnSpc>
              <a:buClr>
                <a:schemeClr val="tx1"/>
              </a:buClr>
            </a:pPr>
            <a:r>
              <a:rPr lang="en-US" sz="2200" dirty="0">
                <a:solidFill>
                  <a:srgbClr val="AC1F2D"/>
                </a:solidFill>
              </a:rPr>
              <a:t>BWC$</a:t>
            </a:r>
            <a:r>
              <a:rPr lang="en-US" sz="2200" dirty="0"/>
              <a:t>		Official REL average of 77%</a:t>
            </a:r>
          </a:p>
          <a:p>
            <a:pPr marL="574675" lvl="1">
              <a:lnSpc>
                <a:spcPts val="2300"/>
              </a:lnSpc>
              <a:buClr>
                <a:schemeClr val="tx1"/>
              </a:buClr>
            </a:pPr>
            <a:r>
              <a:rPr lang="en-US" sz="2200" dirty="0">
                <a:solidFill>
                  <a:srgbClr val="AC1F2D"/>
                </a:solidFill>
              </a:rPr>
              <a:t>RFI$</a:t>
            </a:r>
            <a:r>
              <a:rPr lang="en-US" sz="2200" dirty="0"/>
              <a:t>		REL average of 12%</a:t>
            </a:r>
          </a:p>
          <a:p>
            <a:pPr marL="574675" lvl="1">
              <a:lnSpc>
                <a:spcPts val="2300"/>
              </a:lnSpc>
              <a:buClr>
                <a:schemeClr val="tx1"/>
              </a:buClr>
            </a:pPr>
            <a:r>
              <a:rPr lang="en-US" sz="2200" dirty="0" err="1">
                <a:solidFill>
                  <a:srgbClr val="AC1F2D"/>
                </a:solidFill>
              </a:rPr>
              <a:t>FeedSaved</a:t>
            </a:r>
            <a:r>
              <a:rPr lang="en-US" sz="2200" dirty="0">
                <a:solidFill>
                  <a:srgbClr val="AC1F2D"/>
                </a:solidFill>
              </a:rPr>
              <a:t>$</a:t>
            </a:r>
            <a:r>
              <a:rPr lang="en-US" sz="2200" dirty="0"/>
              <a:t>	(REL</a:t>
            </a:r>
            <a:r>
              <a:rPr lang="en-US" sz="2200" baseline="-25000" dirty="0"/>
              <a:t>BWC</a:t>
            </a:r>
            <a:r>
              <a:rPr lang="en-US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 </a:t>
            </a:r>
            <a:r>
              <a:rPr lang="en-US" sz="2200" dirty="0">
                <a:sym typeface="Symbol" panose="05050102010706020507" pitchFamily="18" charset="2"/>
              </a:rPr>
              <a:t></a:t>
            </a:r>
            <a:r>
              <a:rPr lang="en-US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 </a:t>
            </a:r>
            <a:r>
              <a:rPr lang="en-US" sz="2200" dirty="0"/>
              <a:t>67</a:t>
            </a:r>
            <a:r>
              <a:rPr lang="en-US" sz="2200" baseline="30000" dirty="0"/>
              <a:t>2</a:t>
            </a:r>
            <a:r>
              <a:rPr lang="en-US" sz="2200" dirty="0"/>
              <a:t> + REL</a:t>
            </a:r>
            <a:r>
              <a:rPr lang="en-US" sz="2200" baseline="-25000" dirty="0"/>
              <a:t>RFI</a:t>
            </a:r>
            <a:r>
              <a:rPr lang="en-US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 </a:t>
            </a:r>
            <a:r>
              <a:rPr lang="en-US" sz="2200" dirty="0">
                <a:sym typeface="Symbol" panose="05050102010706020507" pitchFamily="18" charset="2"/>
              </a:rPr>
              <a:t></a:t>
            </a:r>
            <a:r>
              <a:rPr lang="en-US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 </a:t>
            </a:r>
            <a:r>
              <a:rPr lang="en-US" sz="2200" dirty="0"/>
              <a:t>209</a:t>
            </a:r>
            <a:r>
              <a:rPr lang="en-US" sz="2200" baseline="30000" dirty="0"/>
              <a:t>2</a:t>
            </a:r>
            <a:r>
              <a:rPr lang="en-US" sz="2200" dirty="0"/>
              <a:t>)/(67</a:t>
            </a:r>
            <a:r>
              <a:rPr lang="en-US" sz="2200" baseline="30000" dirty="0"/>
              <a:t>2</a:t>
            </a:r>
            <a:r>
              <a:rPr lang="en-US" sz="2200" dirty="0"/>
              <a:t> + 209</a:t>
            </a:r>
            <a:r>
              <a:rPr lang="en-US" sz="2200" baseline="30000" dirty="0"/>
              <a:t>2</a:t>
            </a:r>
            <a:r>
              <a:rPr lang="en-US" sz="2200" dirty="0"/>
              <a:t>) </a:t>
            </a:r>
          </a:p>
          <a:p>
            <a:pPr marL="574675" lvl="1">
              <a:lnSpc>
                <a:spcPts val="2300"/>
              </a:lnSpc>
              <a:buClr>
                <a:schemeClr val="tx1"/>
              </a:buClr>
            </a:pPr>
            <a:r>
              <a:rPr lang="en-US" sz="2200" dirty="0">
                <a:solidFill>
                  <a:srgbClr val="AC1F2D"/>
                </a:solidFill>
              </a:rPr>
              <a:t>NM$</a:t>
            </a:r>
            <a:r>
              <a:rPr lang="en-US" sz="2200" dirty="0"/>
              <a:t>		REL average 76% for current official</a:t>
            </a:r>
          </a:p>
          <a:p>
            <a:pPr marL="574675" lvl="1">
              <a:lnSpc>
                <a:spcPts val="2300"/>
              </a:lnSpc>
              <a:buClr>
                <a:schemeClr val="tx1"/>
              </a:buClr>
            </a:pPr>
            <a:r>
              <a:rPr lang="en-US" sz="2200" dirty="0">
                <a:solidFill>
                  <a:srgbClr val="AC1F2D"/>
                </a:solidFill>
              </a:rPr>
              <a:t>NM$_</a:t>
            </a:r>
            <a:r>
              <a:rPr lang="en-US" sz="2200" dirty="0" err="1">
                <a:solidFill>
                  <a:srgbClr val="AC1F2D"/>
                </a:solidFill>
              </a:rPr>
              <a:t>noRFI</a:t>
            </a:r>
            <a:r>
              <a:rPr lang="en-US" sz="2200" dirty="0"/>
              <a:t>	REL</a:t>
            </a:r>
            <a:r>
              <a:rPr lang="en-US" sz="2200" baseline="-25000" dirty="0"/>
              <a:t>NM$</a:t>
            </a:r>
            <a:r>
              <a:rPr lang="en-US" sz="2200" dirty="0"/>
              <a:t> including REL</a:t>
            </a:r>
            <a:r>
              <a:rPr lang="en-US" sz="2200" baseline="-25000" dirty="0"/>
              <a:t>RFI </a:t>
            </a:r>
            <a:r>
              <a:rPr lang="en-US" sz="2200" dirty="0"/>
              <a:t>= 0% (no info)</a:t>
            </a:r>
          </a:p>
          <a:p>
            <a:pPr marL="574675" lvl="1">
              <a:lnSpc>
                <a:spcPts val="2300"/>
              </a:lnSpc>
              <a:buClr>
                <a:schemeClr val="tx1"/>
              </a:buClr>
            </a:pPr>
            <a:r>
              <a:rPr lang="en-US" sz="2200" dirty="0">
                <a:solidFill>
                  <a:srgbClr val="AC1F2D"/>
                </a:solidFill>
              </a:rPr>
              <a:t>NM$_RFI</a:t>
            </a:r>
            <a:r>
              <a:rPr lang="en-US" sz="2200" dirty="0"/>
              <a:t>		(REL</a:t>
            </a:r>
            <a:r>
              <a:rPr lang="en-US" sz="2200" baseline="-25000" dirty="0"/>
              <a:t>NM$</a:t>
            </a:r>
            <a:r>
              <a:rPr lang="en-US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 </a:t>
            </a:r>
            <a:r>
              <a:rPr lang="en-US" sz="2200" dirty="0">
                <a:sym typeface="Symbol" panose="05050102010706020507" pitchFamily="18" charset="2"/>
              </a:rPr>
              <a:t></a:t>
            </a:r>
            <a:r>
              <a:rPr lang="en-US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 </a:t>
            </a:r>
            <a:r>
              <a:rPr lang="en-US" sz="2200" dirty="0"/>
              <a:t>193</a:t>
            </a:r>
            <a:r>
              <a:rPr lang="en-US" sz="2200" baseline="30000" dirty="0"/>
              <a:t>2</a:t>
            </a:r>
            <a:r>
              <a:rPr lang="en-US" sz="2200" dirty="0"/>
              <a:t> + REL</a:t>
            </a:r>
            <a:r>
              <a:rPr lang="en-US" sz="2200" baseline="-25000" dirty="0"/>
              <a:t>RFI</a:t>
            </a:r>
            <a:r>
              <a:rPr lang="en-US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 </a:t>
            </a:r>
            <a:r>
              <a:rPr lang="en-US" sz="2200" dirty="0">
                <a:sym typeface="Symbol" panose="05050102010706020507" pitchFamily="18" charset="2"/>
              </a:rPr>
              <a:t></a:t>
            </a:r>
            <a:r>
              <a:rPr lang="en-US" sz="2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 </a:t>
            </a:r>
            <a:r>
              <a:rPr lang="en-US" sz="2200" dirty="0"/>
              <a:t>70</a:t>
            </a:r>
            <a:r>
              <a:rPr lang="en-US" sz="2200" baseline="30000" dirty="0"/>
              <a:t>2</a:t>
            </a:r>
            <a:r>
              <a:rPr lang="en-US" sz="2200" dirty="0"/>
              <a:t>)/(193</a:t>
            </a:r>
            <a:r>
              <a:rPr lang="en-US" sz="2200" baseline="30000" dirty="0"/>
              <a:t>2</a:t>
            </a:r>
            <a:r>
              <a:rPr lang="en-US" sz="2200" dirty="0"/>
              <a:t> + 70</a:t>
            </a:r>
            <a:r>
              <a:rPr lang="en-US" sz="2200" baseline="30000" dirty="0"/>
              <a:t>2</a:t>
            </a:r>
            <a:r>
              <a:rPr lang="en-US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7802937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939D-7C35-4EFB-843F-34770E8D1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RELs for top NM$ calves in research herds</a:t>
            </a:r>
          </a:p>
        </p:txBody>
      </p:sp>
      <p:graphicFrame>
        <p:nvGraphicFramePr>
          <p:cNvPr id="8" name="Group 103">
            <a:extLst>
              <a:ext uri="{FF2B5EF4-FFF2-40B4-BE49-F238E27FC236}">
                <a16:creationId xmlns:a16="http://schemas.microsoft.com/office/drawing/2014/main" id="{CADA89CF-F0B1-47BA-B2CE-CC950A3882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569355"/>
              </p:ext>
            </p:extLst>
          </p:nvPr>
        </p:nvGraphicFramePr>
        <p:xfrm>
          <a:off x="365760" y="1005840"/>
          <a:ext cx="8321040" cy="3649980"/>
        </p:xfrm>
        <a:graphic>
          <a:graphicData uri="http://schemas.openxmlformats.org/drawingml/2006/table">
            <a:tbl>
              <a:tblPr/>
              <a:tblGrid>
                <a:gridCol w="1280160">
                  <a:extLst>
                    <a:ext uri="{9D8B030D-6E8A-4147-A177-3AD203B41FA5}">
                      <a16:colId xmlns:a16="http://schemas.microsoft.com/office/drawing/2014/main" val="944330745"/>
                    </a:ext>
                  </a:extLst>
                </a:gridCol>
                <a:gridCol w="1090353">
                  <a:extLst>
                    <a:ext uri="{9D8B030D-6E8A-4147-A177-3AD203B41FA5}">
                      <a16:colId xmlns:a16="http://schemas.microsoft.com/office/drawing/2014/main" val="4232057163"/>
                    </a:ext>
                  </a:extLst>
                </a:gridCol>
                <a:gridCol w="1267691">
                  <a:extLst>
                    <a:ext uri="{9D8B030D-6E8A-4147-A177-3AD203B41FA5}">
                      <a16:colId xmlns:a16="http://schemas.microsoft.com/office/drawing/2014/main" val="214213646"/>
                    </a:ext>
                  </a:extLst>
                </a:gridCol>
                <a:gridCol w="1025236">
                  <a:extLst>
                    <a:ext uri="{9D8B030D-6E8A-4147-A177-3AD203B41FA5}">
                      <a16:colId xmlns:a16="http://schemas.microsoft.com/office/drawing/2014/main" val="3555160168"/>
                    </a:ext>
                  </a:extLst>
                </a:gridCol>
                <a:gridCol w="1101436">
                  <a:extLst>
                    <a:ext uri="{9D8B030D-6E8A-4147-A177-3AD203B41FA5}">
                      <a16:colId xmlns:a16="http://schemas.microsoft.com/office/drawing/2014/main" val="67523273"/>
                    </a:ext>
                  </a:extLst>
                </a:gridCol>
                <a:gridCol w="1367444">
                  <a:extLst>
                    <a:ext uri="{9D8B030D-6E8A-4147-A177-3AD203B41FA5}">
                      <a16:colId xmlns:a16="http://schemas.microsoft.com/office/drawing/2014/main" val="400204482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5835071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MFP$gross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BWC$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FeedSave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$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RFI$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NM$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NM_noRFI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$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NM_RFI$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014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77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059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73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527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75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80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73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97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79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69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779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77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852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77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552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73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73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218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76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73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02881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B62A97E-A5BB-4A8B-9832-FE74F4D290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285" y="0"/>
            <a:ext cx="1137715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3840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4C4CD-4FCE-40E4-A8BB-7D9E83ED7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Daughters and RELs of top proven bulls </a:t>
            </a:r>
            <a:r>
              <a:rPr lang="en-US" sz="2800" dirty="0">
                <a:solidFill>
                  <a:srgbClr val="FFFF00"/>
                </a:solidFill>
              </a:rPr>
              <a:t>(April 2019)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5695A6-B37B-4A76-8AA9-AB13AFDFDF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30" y="1"/>
            <a:ext cx="896470" cy="640080"/>
          </a:xfrm>
          <a:prstGeom prst="rect">
            <a:avLst/>
          </a:prstGeom>
        </p:spPr>
      </p:pic>
      <p:graphicFrame>
        <p:nvGraphicFramePr>
          <p:cNvPr id="7" name="Group 103">
            <a:extLst>
              <a:ext uri="{FF2B5EF4-FFF2-40B4-BE49-F238E27FC236}">
                <a16:creationId xmlns:a16="http://schemas.microsoft.com/office/drawing/2014/main" id="{7AD05F5D-0BC0-4A90-99E7-F9057808E0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657399"/>
              </p:ext>
            </p:extLst>
          </p:nvPr>
        </p:nvGraphicFramePr>
        <p:xfrm>
          <a:off x="365760" y="1005840"/>
          <a:ext cx="8412480" cy="3660140"/>
        </p:xfrm>
        <a:graphic>
          <a:graphicData uri="http://schemas.openxmlformats.org/drawingml/2006/table">
            <a:tbl>
              <a:tblPr/>
              <a:tblGrid>
                <a:gridCol w="1097280">
                  <a:extLst>
                    <a:ext uri="{9D8B030D-6E8A-4147-A177-3AD203B41FA5}">
                      <a16:colId xmlns:a16="http://schemas.microsoft.com/office/drawing/2014/main" val="944330745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4232057163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14213646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3555160168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6752327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00204482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5835071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Bull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</a:rPr>
                        <a:t>Dtrs_Milk</a:t>
                      </a:r>
                      <a:endParaRPr lang="en-US" sz="18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</a:rPr>
                        <a:t>Dtrs_PL</a:t>
                      </a:r>
                      <a:endParaRPr lang="en-US" sz="18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</a:rPr>
                        <a:t>Dtrs_RFI</a:t>
                      </a:r>
                      <a:endParaRPr lang="en-US" sz="18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REL_RFI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REL_NM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REL_NM_RFI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442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014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Rowdy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243</a:t>
                      </a:r>
                    </a:p>
                  </a:txBody>
                  <a:tcPr marR="320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R="320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059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Raiden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65</a:t>
                      </a:r>
                    </a:p>
                  </a:txBody>
                  <a:tcPr marR="320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R="320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527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baseline="0" dirty="0" err="1">
                          <a:solidFill>
                            <a:schemeClr val="bg1"/>
                          </a:solidFill>
                        </a:rPr>
                        <a:t>Josuper</a:t>
                      </a:r>
                      <a:endParaRPr lang="en-US" sz="18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9,362</a:t>
                      </a:r>
                    </a:p>
                  </a:txBody>
                  <a:tcPr marR="320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5,073</a:t>
                      </a:r>
                    </a:p>
                  </a:txBody>
                  <a:tcPr marR="320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80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Rubicon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4,108</a:t>
                      </a:r>
                    </a:p>
                  </a:txBody>
                  <a:tcPr marR="320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1,980</a:t>
                      </a:r>
                    </a:p>
                  </a:txBody>
                  <a:tcPr marR="320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397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Frazzled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21</a:t>
                      </a:r>
                    </a:p>
                  </a:txBody>
                  <a:tcPr marR="320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R="320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779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Dante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840</a:t>
                      </a:r>
                    </a:p>
                  </a:txBody>
                  <a:tcPr marR="320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187</a:t>
                      </a:r>
                    </a:p>
                  </a:txBody>
                  <a:tcPr marR="320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8529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Delta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6,054</a:t>
                      </a:r>
                    </a:p>
                  </a:txBody>
                  <a:tcPr marR="320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1,817</a:t>
                      </a:r>
                    </a:p>
                  </a:txBody>
                  <a:tcPr marR="320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552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Coleman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77</a:t>
                      </a:r>
                    </a:p>
                  </a:txBody>
                  <a:tcPr marR="320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R="320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86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2182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Passat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158</a:t>
                      </a:r>
                    </a:p>
                  </a:txBody>
                  <a:tcPr marR="320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marR="320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E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028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Duke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614</a:t>
                      </a:r>
                    </a:p>
                  </a:txBody>
                  <a:tcPr marR="320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30</a:t>
                      </a:r>
                    </a:p>
                  </a:txBody>
                  <a:tcPr marR="3200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2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576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69653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IP-2017 16-9 Slide Master">
  <a:themeElements>
    <a:clrScheme name="Custom 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270"/>
      </a:hlink>
      <a:folHlink>
        <a:srgbClr val="244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76058</TotalTime>
  <Words>1952</Words>
  <Application>Microsoft Office PowerPoint</Application>
  <PresentationFormat>On-screen Show (16:9)</PresentationFormat>
  <Paragraphs>563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Symbol</vt:lpstr>
      <vt:lpstr>AIP-2017 16-9 Slide Master</vt:lpstr>
      <vt:lpstr>Preview of genetic evaluations for feed efficiency (and other traits) </vt:lpstr>
      <vt:lpstr>Feed intake data</vt:lpstr>
      <vt:lpstr>Economic values</vt:lpstr>
      <vt:lpstr>Economic indexes accounting for feed costs</vt:lpstr>
      <vt:lpstr>PTAs for top NM$ calves in research herds</vt:lpstr>
      <vt:lpstr>NM$ before and after including feed intake data</vt:lpstr>
      <vt:lpstr>Reliabilities of economic indexes</vt:lpstr>
      <vt:lpstr>RELs for top NM$ calves in research herds</vt:lpstr>
      <vt:lpstr>Daughters and RELs of top proven bulls (April 2019)</vt:lpstr>
      <vt:lpstr>Declining REL by distance from reference cows</vt:lpstr>
      <vt:lpstr>Expected RFI REL with more reference cows</vt:lpstr>
      <vt:lpstr>RFI reliability by animal group</vt:lpstr>
      <vt:lpstr>Multi- vs. Single-Step REL of RFI</vt:lpstr>
      <vt:lpstr>Multi- vs. Single-Step evaluation of RFI</vt:lpstr>
      <vt:lpstr>Largest effects for RFI from high-density genotypes</vt:lpstr>
      <vt:lpstr>Selection for feed efficiency (why now?)</vt:lpstr>
      <vt:lpstr>Heifer livability (HLIV) data</vt:lpstr>
      <vt:lpstr>HLIV evaluation</vt:lpstr>
      <vt:lpstr>Correlation of HLIV with other traits (Holstein)</vt:lpstr>
      <vt:lpstr>Economic values for EFC and HLIV</vt:lpstr>
      <vt:lpstr>Economic value of PL</vt:lpstr>
      <vt:lpstr>Economic value of BWC in NM$</vt:lpstr>
      <vt:lpstr>August 2020 NM$ revision options</vt:lpstr>
      <vt:lpstr>Extra progress from each proposed revision</vt:lpstr>
      <vt:lpstr>Extra progress from adding more traits to NM$</vt:lpstr>
      <vt:lpstr>Reporting feed saved, feed efficiency, or RFI</vt:lpstr>
      <vt:lpstr>Conclusions</vt:lpstr>
      <vt:lpstr>Acknowledgments &amp; disclaimers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Vanraden, Paul</cp:lastModifiedBy>
  <cp:revision>653</cp:revision>
  <cp:lastPrinted>2019-09-27T22:09:15Z</cp:lastPrinted>
  <dcterms:created xsi:type="dcterms:W3CDTF">2017-04-14T13:19:57Z</dcterms:created>
  <dcterms:modified xsi:type="dcterms:W3CDTF">2019-09-27T22:17:04Z</dcterms:modified>
</cp:coreProperties>
</file>