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charts/chart4.xml" ContentType="application/vnd.openxmlformats-officedocument.drawingml.chart+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5.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67" r:id="rId2"/>
  </p:sldMasterIdLst>
  <p:notesMasterIdLst>
    <p:notesMasterId r:id="rId38"/>
  </p:notesMasterIdLst>
  <p:sldIdLst>
    <p:sldId id="260" r:id="rId3"/>
    <p:sldId id="828" r:id="rId4"/>
    <p:sldId id="857" r:id="rId5"/>
    <p:sldId id="369" r:id="rId6"/>
    <p:sldId id="582" r:id="rId7"/>
    <p:sldId id="593" r:id="rId8"/>
    <p:sldId id="620" r:id="rId9"/>
    <p:sldId id="823" r:id="rId10"/>
    <p:sldId id="865" r:id="rId11"/>
    <p:sldId id="858" r:id="rId12"/>
    <p:sldId id="863" r:id="rId13"/>
    <p:sldId id="861" r:id="rId14"/>
    <p:sldId id="862" r:id="rId15"/>
    <p:sldId id="864" r:id="rId16"/>
    <p:sldId id="849" r:id="rId17"/>
    <p:sldId id="270" r:id="rId18"/>
    <p:sldId id="291" r:id="rId19"/>
    <p:sldId id="866" r:id="rId20"/>
    <p:sldId id="824" r:id="rId21"/>
    <p:sldId id="301" r:id="rId22"/>
    <p:sldId id="281" r:id="rId23"/>
    <p:sldId id="282" r:id="rId24"/>
    <p:sldId id="827" r:id="rId25"/>
    <p:sldId id="833" r:id="rId26"/>
    <p:sldId id="830" r:id="rId27"/>
    <p:sldId id="867" r:id="rId28"/>
    <p:sldId id="846" r:id="rId29"/>
    <p:sldId id="377" r:id="rId30"/>
    <p:sldId id="868" r:id="rId31"/>
    <p:sldId id="665" r:id="rId32"/>
    <p:sldId id="536" r:id="rId33"/>
    <p:sldId id="734" r:id="rId34"/>
    <p:sldId id="296" r:id="rId35"/>
    <p:sldId id="368" r:id="rId36"/>
    <p:sldId id="264" r:id="rId37"/>
  </p:sldIdLst>
  <p:sldSz cx="12192000" cy="6858000"/>
  <p:notesSz cx="6858000" cy="9144000"/>
  <p:embeddedFontLst>
    <p:embeddedFont>
      <p:font typeface="Calibri" panose="020F0502020204030204" pitchFamily="34" charset="0"/>
      <p:regular r:id="rId39"/>
      <p:bold r:id="rId40"/>
      <p:italic r:id="rId41"/>
      <p:boldItalic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504D"/>
    <a:srgbClr val="00523C"/>
    <a:srgbClr val="254061"/>
    <a:srgbClr val="244270"/>
    <a:srgbClr val="8EB4E3"/>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858" autoAdjust="0"/>
    <p:restoredTop sz="96291" autoAdjust="0"/>
  </p:normalViewPr>
  <p:slideViewPr>
    <p:cSldViewPr snapToGrid="0">
      <p:cViewPr varScale="1">
        <p:scale>
          <a:sx n="127" d="100"/>
          <a:sy n="127" d="100"/>
        </p:scale>
        <p:origin x="552" y="16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p:cViewPr varScale="1">
        <p:scale>
          <a:sx n="60" d="100"/>
          <a:sy n="60" d="100"/>
        </p:scale>
        <p:origin x="1651" y="3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4.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font" Target="fonts/font2.fntdata"/><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font" Target="fonts/font3.fntdata"/></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oleObject" Target="file:////Volumes\NO%20NAME\ADSA%20MILK%20Symposium%202017\Holstein%20Milk%20Trend.xlsx"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file:////var/folders/tg/n8rftyyd5jl3ndz1ydk7rm580000gn/T/com.microsoft.Outlook/Outlook%20Temp/Chromosomal%20EBV%20for%20Holstein%20Net%20Merit%20March%202018.xlsx" TargetMode="External"/><Relationship Id="rId2" Type="http://schemas.microsoft.com/office/2011/relationships/chartColorStyle" Target="colors1.xml"/><Relationship Id="rId1" Type="http://schemas.microsoft.com/office/2011/relationships/chartStyle" Target="style1.xml"/></Relationships>
</file>

<file path=ppt/charts/_rels/chart4.xml.rels><?xml version="1.0" encoding="UTF-8" standalone="yes"?>
<Relationships xmlns="http://schemas.openxmlformats.org/package/2006/relationships"><Relationship Id="rId2" Type="http://schemas.openxmlformats.org/officeDocument/2006/relationships/oleObject" Target="file:////10.19.53.11\data-M\jcole\Graphics\TMI%20Figure-smh.xlsx" TargetMode="External"/><Relationship Id="rId1" Type="http://schemas.openxmlformats.org/officeDocument/2006/relationships/themeOverride" Target="../theme/themeOverride1.xml"/></Relationships>
</file>

<file path=ppt/charts/_rels/chart5.xml.rels><?xml version="1.0" encoding="UTF-8" standalone="yes"?>
<Relationships xmlns="http://schemas.openxmlformats.org/package/2006/relationships"><Relationship Id="rId3" Type="http://schemas.openxmlformats.org/officeDocument/2006/relationships/oleObject" Target="file:////Users/jcole/Documents/AIPL/Misc/Holstein%20Trends%20January%202019.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8611111111111"/>
          <c:y val="5.86854460093897E-2"/>
          <c:w val="0.64166666666666705"/>
          <c:h val="0.71361502347418104"/>
        </c:manualLayout>
      </c:layout>
      <c:lineChart>
        <c:grouping val="standard"/>
        <c:varyColors val="0"/>
        <c:ser>
          <c:idx val="0"/>
          <c:order val="0"/>
          <c:tx>
            <c:strRef>
              <c:f>Sheet1!$A$2</c:f>
              <c:strCache>
                <c:ptCount val="1"/>
                <c:pt idx="0">
                  <c:v>Cows (millions)</c:v>
                </c:pt>
              </c:strCache>
            </c:strRef>
          </c:tx>
          <c:spPr>
            <a:ln w="47567">
              <a:solidFill>
                <a:srgbClr val="00337F"/>
              </a:solidFill>
              <a:prstDash val="solid"/>
            </a:ln>
          </c:spPr>
          <c:marker>
            <c:symbol val="none"/>
          </c:marker>
          <c:cat>
            <c:strRef>
              <c:f>Sheet1!$B$1:$P$1</c:f>
              <c:strCache>
                <c:ptCount val="15"/>
                <c:pt idx="0">
                  <c:v>40</c:v>
                </c:pt>
                <c:pt idx="2">
                  <c:v>50</c:v>
                </c:pt>
                <c:pt idx="4">
                  <c:v>60</c:v>
                </c:pt>
                <c:pt idx="6">
                  <c:v>70</c:v>
                </c:pt>
                <c:pt idx="8">
                  <c:v>80</c:v>
                </c:pt>
                <c:pt idx="10">
                  <c:v>90</c:v>
                </c:pt>
                <c:pt idx="12">
                  <c:v>00</c:v>
                </c:pt>
                <c:pt idx="13">
                  <c:v>05</c:v>
                </c:pt>
                <c:pt idx="14">
                  <c:v>10</c:v>
                </c:pt>
              </c:strCache>
            </c:strRef>
          </c:cat>
          <c:val>
            <c:numRef>
              <c:f>Sheet1!$B$2:$P$2</c:f>
              <c:numCache>
                <c:formatCode>General</c:formatCode>
                <c:ptCount val="15"/>
                <c:pt idx="0">
                  <c:v>23.670999999999999</c:v>
                </c:pt>
                <c:pt idx="1">
                  <c:v>25.033000000000001</c:v>
                </c:pt>
                <c:pt idx="2">
                  <c:v>21.943999999999971</c:v>
                </c:pt>
                <c:pt idx="3">
                  <c:v>21.044</c:v>
                </c:pt>
                <c:pt idx="4">
                  <c:v>17.559999999999999</c:v>
                </c:pt>
                <c:pt idx="5">
                  <c:v>14.953000000000021</c:v>
                </c:pt>
                <c:pt idx="6">
                  <c:v>12</c:v>
                </c:pt>
                <c:pt idx="7">
                  <c:v>11.143000000000001</c:v>
                </c:pt>
                <c:pt idx="8">
                  <c:v>10.81</c:v>
                </c:pt>
                <c:pt idx="9">
                  <c:v>11.016</c:v>
                </c:pt>
                <c:pt idx="10">
                  <c:v>10.127000000000001</c:v>
                </c:pt>
                <c:pt idx="11">
                  <c:v>9.4580000000000002</c:v>
                </c:pt>
                <c:pt idx="12">
                  <c:v>9.2060000000000013</c:v>
                </c:pt>
                <c:pt idx="13">
                  <c:v>9.043000000000001</c:v>
                </c:pt>
                <c:pt idx="14">
                  <c:v>9.1170000000000009</c:v>
                </c:pt>
              </c:numCache>
            </c:numRef>
          </c:val>
          <c:smooth val="0"/>
          <c:extLst>
            <c:ext xmlns:c16="http://schemas.microsoft.com/office/drawing/2014/chart" uri="{C3380CC4-5D6E-409C-BE32-E72D297353CC}">
              <c16:uniqueId val="{00000000-F65F-3E4D-B7B4-AB5AAEC38455}"/>
            </c:ext>
          </c:extLst>
        </c:ser>
        <c:dLbls>
          <c:showLegendKey val="0"/>
          <c:showVal val="0"/>
          <c:showCatName val="0"/>
          <c:showSerName val="0"/>
          <c:showPercent val="0"/>
          <c:showBubbleSize val="0"/>
        </c:dLbls>
        <c:marker val="1"/>
        <c:smooth val="0"/>
        <c:axId val="-2145753920"/>
        <c:axId val="-2145748528"/>
      </c:lineChart>
      <c:lineChart>
        <c:grouping val="standard"/>
        <c:varyColors val="0"/>
        <c:ser>
          <c:idx val="1"/>
          <c:order val="1"/>
          <c:tx>
            <c:strRef>
              <c:f>Sheet1!$A$3</c:f>
              <c:strCache>
                <c:ptCount val="1"/>
                <c:pt idx="0">
                  <c:v>Milk yield (kg/cow)</c:v>
                </c:pt>
              </c:strCache>
            </c:strRef>
          </c:tx>
          <c:spPr>
            <a:ln w="47567">
              <a:solidFill>
                <a:srgbClr val="00523C"/>
              </a:solidFill>
              <a:prstDash val="solid"/>
            </a:ln>
          </c:spPr>
          <c:marker>
            <c:symbol val="none"/>
          </c:marker>
          <c:cat>
            <c:strRef>
              <c:f>Sheet1!$B$1:$P$1</c:f>
              <c:strCache>
                <c:ptCount val="15"/>
                <c:pt idx="0">
                  <c:v>40</c:v>
                </c:pt>
                <c:pt idx="2">
                  <c:v>50</c:v>
                </c:pt>
                <c:pt idx="4">
                  <c:v>60</c:v>
                </c:pt>
                <c:pt idx="6">
                  <c:v>70</c:v>
                </c:pt>
                <c:pt idx="8">
                  <c:v>80</c:v>
                </c:pt>
                <c:pt idx="10">
                  <c:v>90</c:v>
                </c:pt>
                <c:pt idx="12">
                  <c:v>00</c:v>
                </c:pt>
                <c:pt idx="13">
                  <c:v>05</c:v>
                </c:pt>
                <c:pt idx="14">
                  <c:v>10</c:v>
                </c:pt>
              </c:strCache>
            </c:strRef>
          </c:cat>
          <c:val>
            <c:numRef>
              <c:f>Sheet1!$B$3:$P$3</c:f>
              <c:numCache>
                <c:formatCode>General</c:formatCode>
                <c:ptCount val="15"/>
                <c:pt idx="0">
                  <c:v>2097</c:v>
                </c:pt>
                <c:pt idx="1">
                  <c:v>2171</c:v>
                </c:pt>
                <c:pt idx="2">
                  <c:v>2410</c:v>
                </c:pt>
                <c:pt idx="3">
                  <c:v>2656</c:v>
                </c:pt>
                <c:pt idx="4">
                  <c:v>3183</c:v>
                </c:pt>
                <c:pt idx="5">
                  <c:v>3775</c:v>
                </c:pt>
                <c:pt idx="6">
                  <c:v>4669</c:v>
                </c:pt>
                <c:pt idx="7">
                  <c:v>4704</c:v>
                </c:pt>
                <c:pt idx="8">
                  <c:v>5404</c:v>
                </c:pt>
                <c:pt idx="9">
                  <c:v>5906</c:v>
                </c:pt>
                <c:pt idx="10">
                  <c:v>6657</c:v>
                </c:pt>
                <c:pt idx="11">
                  <c:v>7470</c:v>
                </c:pt>
                <c:pt idx="12">
                  <c:v>8273</c:v>
                </c:pt>
                <c:pt idx="13">
                  <c:v>9121</c:v>
                </c:pt>
                <c:pt idx="14">
                  <c:v>9613</c:v>
                </c:pt>
              </c:numCache>
            </c:numRef>
          </c:val>
          <c:smooth val="0"/>
          <c:extLst>
            <c:ext xmlns:c16="http://schemas.microsoft.com/office/drawing/2014/chart" uri="{C3380CC4-5D6E-409C-BE32-E72D297353CC}">
              <c16:uniqueId val="{00000001-F65F-3E4D-B7B4-AB5AAEC38455}"/>
            </c:ext>
          </c:extLst>
        </c:ser>
        <c:ser>
          <c:idx val="5"/>
          <c:order val="2"/>
          <c:tx>
            <c:strRef>
              <c:f>Sheet1!$A$5</c:f>
              <c:strCache>
                <c:ptCount val="1"/>
              </c:strCache>
            </c:strRef>
          </c:tx>
          <c:spPr>
            <a:ln w="15856">
              <a:solidFill>
                <a:srgbClr val="FF00FF"/>
              </a:solidFill>
              <a:prstDash val="solid"/>
            </a:ln>
          </c:spPr>
          <c:marker>
            <c:symbol val="circle"/>
            <c:size val="6"/>
            <c:spPr>
              <a:solidFill>
                <a:srgbClr val="FF00FF"/>
              </a:solidFill>
              <a:ln>
                <a:solidFill>
                  <a:srgbClr val="FF00FF"/>
                </a:solidFill>
                <a:prstDash val="solid"/>
              </a:ln>
            </c:spPr>
          </c:marker>
          <c:cat>
            <c:strRef>
              <c:f>Sheet1!$B$1:$P$1</c:f>
              <c:strCache>
                <c:ptCount val="15"/>
                <c:pt idx="0">
                  <c:v>40</c:v>
                </c:pt>
                <c:pt idx="2">
                  <c:v>50</c:v>
                </c:pt>
                <c:pt idx="4">
                  <c:v>60</c:v>
                </c:pt>
                <c:pt idx="6">
                  <c:v>70</c:v>
                </c:pt>
                <c:pt idx="8">
                  <c:v>80</c:v>
                </c:pt>
                <c:pt idx="10">
                  <c:v>90</c:v>
                </c:pt>
                <c:pt idx="12">
                  <c:v>00</c:v>
                </c:pt>
                <c:pt idx="13">
                  <c:v>05</c:v>
                </c:pt>
                <c:pt idx="14">
                  <c:v>10</c:v>
                </c:pt>
              </c:strCache>
            </c:strRef>
          </c:cat>
          <c:val>
            <c:numRef>
              <c:f>Sheet1!$B$5:$P$5</c:f>
              <c:numCache>
                <c:formatCode>General</c:formatCode>
                <c:ptCount val="15"/>
              </c:numCache>
            </c:numRef>
          </c:val>
          <c:smooth val="0"/>
          <c:extLst>
            <c:ext xmlns:c16="http://schemas.microsoft.com/office/drawing/2014/chart" uri="{C3380CC4-5D6E-409C-BE32-E72D297353CC}">
              <c16:uniqueId val="{00000002-F65F-3E4D-B7B4-AB5AAEC38455}"/>
            </c:ext>
          </c:extLst>
        </c:ser>
        <c:ser>
          <c:idx val="3"/>
          <c:order val="3"/>
          <c:tx>
            <c:strRef>
              <c:f>Sheet1!$A$6</c:f>
              <c:strCache>
                <c:ptCount val="1"/>
                <c:pt idx="0">
                  <c:v>Milk Production, Disposition, and Income Annual Summary</c:v>
                </c:pt>
              </c:strCache>
            </c:strRef>
          </c:tx>
          <c:spPr>
            <a:ln w="15856">
              <a:solidFill>
                <a:srgbClr val="00FFFF"/>
              </a:solidFill>
              <a:prstDash val="solid"/>
            </a:ln>
          </c:spPr>
          <c:marker>
            <c:symbol val="x"/>
            <c:size val="6"/>
            <c:spPr>
              <a:noFill/>
              <a:ln>
                <a:solidFill>
                  <a:srgbClr val="00FFFF"/>
                </a:solidFill>
                <a:prstDash val="solid"/>
              </a:ln>
            </c:spPr>
          </c:marker>
          <c:cat>
            <c:strRef>
              <c:f>Sheet1!$B$1:$P$1</c:f>
              <c:strCache>
                <c:ptCount val="15"/>
                <c:pt idx="0">
                  <c:v>40</c:v>
                </c:pt>
                <c:pt idx="2">
                  <c:v>50</c:v>
                </c:pt>
                <c:pt idx="4">
                  <c:v>60</c:v>
                </c:pt>
                <c:pt idx="6">
                  <c:v>70</c:v>
                </c:pt>
                <c:pt idx="8">
                  <c:v>80</c:v>
                </c:pt>
                <c:pt idx="10">
                  <c:v>90</c:v>
                </c:pt>
                <c:pt idx="12">
                  <c:v>00</c:v>
                </c:pt>
                <c:pt idx="13">
                  <c:v>05</c:v>
                </c:pt>
                <c:pt idx="14">
                  <c:v>10</c:v>
                </c:pt>
              </c:strCache>
            </c:strRef>
          </c:cat>
          <c:val>
            <c:numRef>
              <c:f>Sheet1!$B$6:$P$6</c:f>
              <c:numCache>
                <c:formatCode>General</c:formatCode>
                <c:ptCount val="15"/>
              </c:numCache>
            </c:numRef>
          </c:val>
          <c:smooth val="0"/>
          <c:extLst>
            <c:ext xmlns:c16="http://schemas.microsoft.com/office/drawing/2014/chart" uri="{C3380CC4-5D6E-409C-BE32-E72D297353CC}">
              <c16:uniqueId val="{00000003-F65F-3E4D-B7B4-AB5AAEC38455}"/>
            </c:ext>
          </c:extLst>
        </c:ser>
        <c:ser>
          <c:idx val="2"/>
          <c:order val="4"/>
          <c:tx>
            <c:strRef>
              <c:f>Sheet1!$A$7</c:f>
              <c:strCache>
                <c:ptCount val="1"/>
                <c:pt idx="0">
                  <c:v>http://usda.mannlib.cornell.edu/MannUsda/viewDocumentInfo.do?documentID=1105</c:v>
                </c:pt>
              </c:strCache>
            </c:strRef>
          </c:tx>
          <c:spPr>
            <a:ln w="15856">
              <a:solidFill>
                <a:srgbClr val="00FF00"/>
              </a:solidFill>
              <a:prstDash val="solid"/>
            </a:ln>
          </c:spPr>
          <c:marker>
            <c:symbol val="triangle"/>
            <c:size val="6"/>
            <c:spPr>
              <a:solidFill>
                <a:srgbClr val="00FF00"/>
              </a:solidFill>
              <a:ln>
                <a:solidFill>
                  <a:srgbClr val="00FF00"/>
                </a:solidFill>
                <a:prstDash val="solid"/>
              </a:ln>
            </c:spPr>
          </c:marker>
          <c:cat>
            <c:strRef>
              <c:f>Sheet1!$B$1:$P$1</c:f>
              <c:strCache>
                <c:ptCount val="15"/>
                <c:pt idx="0">
                  <c:v>40</c:v>
                </c:pt>
                <c:pt idx="2">
                  <c:v>50</c:v>
                </c:pt>
                <c:pt idx="4">
                  <c:v>60</c:v>
                </c:pt>
                <c:pt idx="6">
                  <c:v>70</c:v>
                </c:pt>
                <c:pt idx="8">
                  <c:v>80</c:v>
                </c:pt>
                <c:pt idx="10">
                  <c:v>90</c:v>
                </c:pt>
                <c:pt idx="12">
                  <c:v>00</c:v>
                </c:pt>
                <c:pt idx="13">
                  <c:v>05</c:v>
                </c:pt>
                <c:pt idx="14">
                  <c:v>10</c:v>
                </c:pt>
              </c:strCache>
            </c:strRef>
          </c:cat>
          <c:val>
            <c:numRef>
              <c:f>Sheet1!$B$7:$P$7</c:f>
              <c:numCache>
                <c:formatCode>General</c:formatCode>
                <c:ptCount val="15"/>
              </c:numCache>
            </c:numRef>
          </c:val>
          <c:smooth val="0"/>
          <c:extLst>
            <c:ext xmlns:c16="http://schemas.microsoft.com/office/drawing/2014/chart" uri="{C3380CC4-5D6E-409C-BE32-E72D297353CC}">
              <c16:uniqueId val="{00000004-F65F-3E4D-B7B4-AB5AAEC38455}"/>
            </c:ext>
          </c:extLst>
        </c:ser>
        <c:dLbls>
          <c:showLegendKey val="0"/>
          <c:showVal val="0"/>
          <c:showCatName val="0"/>
          <c:showSerName val="0"/>
          <c:showPercent val="0"/>
          <c:showBubbleSize val="0"/>
        </c:dLbls>
        <c:marker val="1"/>
        <c:smooth val="0"/>
        <c:axId val="-2145742896"/>
        <c:axId val="-2145740176"/>
      </c:lineChart>
      <c:catAx>
        <c:axId val="-2145753920"/>
        <c:scaling>
          <c:orientation val="minMax"/>
        </c:scaling>
        <c:delete val="0"/>
        <c:axPos val="b"/>
        <c:title>
          <c:tx>
            <c:rich>
              <a:bodyPr/>
              <a:lstStyle/>
              <a:p>
                <a:pPr>
                  <a:defRPr sz="2747" b="1" i="0" u="none" strike="noStrike" baseline="0">
                    <a:solidFill>
                      <a:schemeClr val="tx1"/>
                    </a:solidFill>
                    <a:latin typeface="Trebuchet MS"/>
                    <a:ea typeface="Calibri"/>
                    <a:cs typeface="Calibri"/>
                  </a:defRPr>
                </a:pPr>
                <a:r>
                  <a:rPr lang="en-US" baseline="0" dirty="0">
                    <a:solidFill>
                      <a:schemeClr val="tx1"/>
                    </a:solidFill>
                    <a:latin typeface="Trebuchet MS"/>
                  </a:rPr>
                  <a:t>Year</a:t>
                </a:r>
              </a:p>
            </c:rich>
          </c:tx>
          <c:layout>
            <c:manualLayout>
              <c:xMode val="edge"/>
              <c:yMode val="edge"/>
              <c:x val="0.43333333333333302"/>
              <c:y val="0.87323943661972003"/>
            </c:manualLayout>
          </c:layout>
          <c:overlay val="0"/>
          <c:spPr>
            <a:noFill/>
            <a:ln w="31711">
              <a:noFill/>
            </a:ln>
          </c:spPr>
        </c:title>
        <c:numFmt formatCode="General" sourceLinked="1"/>
        <c:majorTickMark val="out"/>
        <c:minorTickMark val="none"/>
        <c:tickLblPos val="nextTo"/>
        <c:spPr>
          <a:solidFill>
            <a:schemeClr val="bg1"/>
          </a:solidFill>
          <a:ln w="47567" cap="sq">
            <a:solidFill>
              <a:schemeClr val="tx1"/>
            </a:solidFill>
            <a:prstDash val="solid"/>
            <a:miter lim="800000"/>
          </a:ln>
        </c:spPr>
        <c:txPr>
          <a:bodyPr rot="0" vert="horz"/>
          <a:lstStyle/>
          <a:p>
            <a:pPr>
              <a:defRPr sz="2497" b="1" i="0" u="none" strike="noStrike" baseline="0">
                <a:solidFill>
                  <a:schemeClr val="tx1"/>
                </a:solidFill>
                <a:latin typeface="Trebuchet MS"/>
                <a:ea typeface="Calibri"/>
                <a:cs typeface="Calibri"/>
              </a:defRPr>
            </a:pPr>
            <a:endParaRPr lang="en-US"/>
          </a:p>
        </c:txPr>
        <c:crossAx val="-2145748528"/>
        <c:crossesAt val="0"/>
        <c:auto val="1"/>
        <c:lblAlgn val="ctr"/>
        <c:lblOffset val="100"/>
        <c:tickLblSkip val="2"/>
        <c:tickMarkSkip val="2"/>
        <c:noMultiLvlLbl val="0"/>
      </c:catAx>
      <c:valAx>
        <c:axId val="-2145748528"/>
        <c:scaling>
          <c:orientation val="minMax"/>
          <c:max val="30"/>
          <c:min val="0"/>
        </c:scaling>
        <c:delete val="0"/>
        <c:axPos val="l"/>
        <c:title>
          <c:tx>
            <c:rich>
              <a:bodyPr/>
              <a:lstStyle/>
              <a:p>
                <a:pPr>
                  <a:defRPr sz="2747" b="1" i="0" u="none" strike="noStrike" baseline="0">
                    <a:solidFill>
                      <a:srgbClr val="FFFF00"/>
                    </a:solidFill>
                    <a:latin typeface="Trebuchet MS"/>
                    <a:ea typeface="Calibri"/>
                    <a:cs typeface="Calibri"/>
                  </a:defRPr>
                </a:pPr>
                <a:r>
                  <a:rPr lang="en-US" dirty="0">
                    <a:solidFill>
                      <a:srgbClr val="00337F"/>
                    </a:solidFill>
                    <a:latin typeface="Trebuchet MS"/>
                  </a:rPr>
                  <a:t>Cows (millions)</a:t>
                </a:r>
              </a:p>
            </c:rich>
          </c:tx>
          <c:layout>
            <c:manualLayout>
              <c:xMode val="edge"/>
              <c:yMode val="edge"/>
              <c:x val="0"/>
              <c:y val="0.18779342723004699"/>
            </c:manualLayout>
          </c:layout>
          <c:overlay val="0"/>
          <c:spPr>
            <a:noFill/>
            <a:ln w="31711">
              <a:noFill/>
            </a:ln>
          </c:spPr>
        </c:title>
        <c:numFmt formatCode="General" sourceLinked="1"/>
        <c:majorTickMark val="out"/>
        <c:minorTickMark val="none"/>
        <c:tickLblPos val="nextTo"/>
        <c:spPr>
          <a:ln w="47567" cap="sq">
            <a:solidFill>
              <a:srgbClr val="00337F"/>
            </a:solidFill>
            <a:prstDash val="solid"/>
            <a:miter lim="800000"/>
          </a:ln>
        </c:spPr>
        <c:txPr>
          <a:bodyPr rot="0" vert="horz"/>
          <a:lstStyle/>
          <a:p>
            <a:pPr>
              <a:defRPr sz="2497" b="1" i="0" u="none" strike="noStrike" baseline="0">
                <a:solidFill>
                  <a:srgbClr val="00337F"/>
                </a:solidFill>
                <a:latin typeface="Trebuchet MS"/>
                <a:ea typeface="Calibri"/>
                <a:cs typeface="Calibri"/>
              </a:defRPr>
            </a:pPr>
            <a:endParaRPr lang="en-US"/>
          </a:p>
        </c:txPr>
        <c:crossAx val="-2145753920"/>
        <c:crosses val="autoZero"/>
        <c:crossBetween val="midCat"/>
        <c:majorUnit val="5"/>
      </c:valAx>
      <c:catAx>
        <c:axId val="-2145742896"/>
        <c:scaling>
          <c:orientation val="minMax"/>
        </c:scaling>
        <c:delete val="1"/>
        <c:axPos val="b"/>
        <c:numFmt formatCode="General" sourceLinked="0"/>
        <c:majorTickMark val="out"/>
        <c:minorTickMark val="none"/>
        <c:tickLblPos val="none"/>
        <c:crossAx val="-2145740176"/>
        <c:crossesAt val="0"/>
        <c:auto val="1"/>
        <c:lblAlgn val="ctr"/>
        <c:lblOffset val="100"/>
        <c:noMultiLvlLbl val="0"/>
      </c:catAx>
      <c:valAx>
        <c:axId val="-2145740176"/>
        <c:scaling>
          <c:orientation val="minMax"/>
          <c:max val="10000"/>
          <c:min val="0"/>
        </c:scaling>
        <c:delete val="0"/>
        <c:axPos val="r"/>
        <c:title>
          <c:tx>
            <c:rich>
              <a:bodyPr rot="5400000" vert="horz"/>
              <a:lstStyle/>
              <a:p>
                <a:pPr algn="ctr">
                  <a:defRPr sz="2747" b="1" i="0" u="none" strike="noStrike" baseline="0">
                    <a:solidFill>
                      <a:srgbClr val="00FFFF"/>
                    </a:solidFill>
                    <a:latin typeface="Trebuchet MS"/>
                    <a:ea typeface="Calibri"/>
                    <a:cs typeface="Calibri"/>
                  </a:defRPr>
                </a:pPr>
                <a:r>
                  <a:rPr lang="en-US" baseline="0" dirty="0">
                    <a:solidFill>
                      <a:srgbClr val="00523C"/>
                    </a:solidFill>
                    <a:latin typeface="Trebuchet MS"/>
                  </a:rPr>
                  <a:t>Milk yield (kg/cow)</a:t>
                </a:r>
              </a:p>
            </c:rich>
          </c:tx>
          <c:layout>
            <c:manualLayout>
              <c:xMode val="edge"/>
              <c:yMode val="edge"/>
              <c:x val="0.93787614003035102"/>
              <c:y val="0.121929704439119"/>
            </c:manualLayout>
          </c:layout>
          <c:overlay val="0"/>
          <c:spPr>
            <a:noFill/>
            <a:ln w="31711">
              <a:noFill/>
            </a:ln>
          </c:spPr>
        </c:title>
        <c:numFmt formatCode="#,##0" sourceLinked="0"/>
        <c:majorTickMark val="out"/>
        <c:minorTickMark val="none"/>
        <c:tickLblPos val="nextTo"/>
        <c:spPr>
          <a:ln w="47567" cap="sq">
            <a:solidFill>
              <a:srgbClr val="00523C"/>
            </a:solidFill>
            <a:prstDash val="solid"/>
            <a:miter lim="800000"/>
          </a:ln>
        </c:spPr>
        <c:txPr>
          <a:bodyPr rot="0" vert="horz"/>
          <a:lstStyle/>
          <a:p>
            <a:pPr>
              <a:defRPr sz="2497" b="1" i="0" u="none" strike="noStrike" baseline="0">
                <a:solidFill>
                  <a:srgbClr val="00523C"/>
                </a:solidFill>
                <a:latin typeface="Trebuchet MS"/>
                <a:ea typeface="Calibri"/>
                <a:cs typeface="Calibri"/>
              </a:defRPr>
            </a:pPr>
            <a:endParaRPr lang="en-US"/>
          </a:p>
        </c:txPr>
        <c:crossAx val="-2145742896"/>
        <c:crosses val="max"/>
        <c:crossBetween val="midCat"/>
        <c:majorUnit val="2000"/>
      </c:valAx>
      <c:spPr>
        <a:noFill/>
        <a:ln w="31711">
          <a:noFill/>
        </a:ln>
      </c:spPr>
    </c:plotArea>
    <c:plotVisOnly val="1"/>
    <c:dispBlanksAs val="gap"/>
    <c:showDLblsOverMax val="0"/>
  </c:chart>
  <c:spPr>
    <a:noFill/>
    <a:ln>
      <a:noFill/>
    </a:ln>
  </c:spPr>
  <c:txPr>
    <a:bodyPr/>
    <a:lstStyle/>
    <a:p>
      <a:pPr>
        <a:defRPr sz="2247" b="1" i="0" u="none" strike="noStrike" baseline="0">
          <a:solidFill>
            <a:schemeClr val="tx1"/>
          </a:solidFill>
          <a:latin typeface="Humnst777 BT"/>
          <a:ea typeface="Humnst777 BT"/>
          <a:cs typeface="Humnst777 BT"/>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756428015942515"/>
          <c:y val="2.9969266206764805E-2"/>
          <c:w val="0.83163470885583801"/>
          <c:h val="0.75266129828867745"/>
        </c:manualLayout>
      </c:layout>
      <c:areaChart>
        <c:grouping val="standard"/>
        <c:varyColors val="0"/>
        <c:ser>
          <c:idx val="2"/>
          <c:order val="0"/>
          <c:tx>
            <c:v>Genetics</c:v>
          </c:tx>
          <c:spPr>
            <a:solidFill>
              <a:srgbClr val="244270"/>
            </a:solidFill>
            <a:ln w="25400">
              <a:noFill/>
            </a:ln>
            <a:effectLst/>
          </c:spPr>
          <c:cat>
            <c:numRef>
              <c:f>Fat!$A$4:$A$62</c:f>
              <c:numCache>
                <c:formatCode>General</c:formatCode>
                <c:ptCount val="59"/>
                <c:pt idx="0">
                  <c:v>1957</c:v>
                </c:pt>
                <c:pt idx="1">
                  <c:v>1958</c:v>
                </c:pt>
                <c:pt idx="2">
                  <c:v>1959</c:v>
                </c:pt>
                <c:pt idx="3">
                  <c:v>1960</c:v>
                </c:pt>
                <c:pt idx="4">
                  <c:v>1961</c:v>
                </c:pt>
                <c:pt idx="5">
                  <c:v>1962</c:v>
                </c:pt>
                <c:pt idx="6">
                  <c:v>1963</c:v>
                </c:pt>
                <c:pt idx="7">
                  <c:v>1964</c:v>
                </c:pt>
                <c:pt idx="8">
                  <c:v>1965</c:v>
                </c:pt>
                <c:pt idx="9">
                  <c:v>1966</c:v>
                </c:pt>
                <c:pt idx="10">
                  <c:v>1967</c:v>
                </c:pt>
                <c:pt idx="11">
                  <c:v>1968</c:v>
                </c:pt>
                <c:pt idx="12">
                  <c:v>1969</c:v>
                </c:pt>
                <c:pt idx="13">
                  <c:v>1970</c:v>
                </c:pt>
                <c:pt idx="14">
                  <c:v>1971</c:v>
                </c:pt>
                <c:pt idx="15">
                  <c:v>1972</c:v>
                </c:pt>
                <c:pt idx="16">
                  <c:v>1973</c:v>
                </c:pt>
                <c:pt idx="17">
                  <c:v>1974</c:v>
                </c:pt>
                <c:pt idx="18">
                  <c:v>1975</c:v>
                </c:pt>
                <c:pt idx="19">
                  <c:v>1976</c:v>
                </c:pt>
                <c:pt idx="20">
                  <c:v>1977</c:v>
                </c:pt>
                <c:pt idx="21">
                  <c:v>1978</c:v>
                </c:pt>
                <c:pt idx="22">
                  <c:v>1979</c:v>
                </c:pt>
                <c:pt idx="23">
                  <c:v>1980</c:v>
                </c:pt>
                <c:pt idx="24">
                  <c:v>1981</c:v>
                </c:pt>
                <c:pt idx="25">
                  <c:v>1982</c:v>
                </c:pt>
                <c:pt idx="26">
                  <c:v>1983</c:v>
                </c:pt>
                <c:pt idx="27">
                  <c:v>1984</c:v>
                </c:pt>
                <c:pt idx="28">
                  <c:v>1985</c:v>
                </c:pt>
                <c:pt idx="29">
                  <c:v>1986</c:v>
                </c:pt>
                <c:pt idx="30">
                  <c:v>1987</c:v>
                </c:pt>
                <c:pt idx="31">
                  <c:v>1988</c:v>
                </c:pt>
                <c:pt idx="32">
                  <c:v>1989</c:v>
                </c:pt>
                <c:pt idx="33">
                  <c:v>1990</c:v>
                </c:pt>
                <c:pt idx="34">
                  <c:v>1991</c:v>
                </c:pt>
                <c:pt idx="35">
                  <c:v>1992</c:v>
                </c:pt>
                <c:pt idx="36">
                  <c:v>1993</c:v>
                </c:pt>
                <c:pt idx="37">
                  <c:v>1994</c:v>
                </c:pt>
                <c:pt idx="38">
                  <c:v>1995</c:v>
                </c:pt>
                <c:pt idx="39">
                  <c:v>1996</c:v>
                </c:pt>
                <c:pt idx="40">
                  <c:v>1997</c:v>
                </c:pt>
                <c:pt idx="41">
                  <c:v>1998</c:v>
                </c:pt>
                <c:pt idx="42">
                  <c:v>1999</c:v>
                </c:pt>
                <c:pt idx="43">
                  <c:v>2000</c:v>
                </c:pt>
                <c:pt idx="44">
                  <c:v>2001</c:v>
                </c:pt>
                <c:pt idx="45">
                  <c:v>2002</c:v>
                </c:pt>
                <c:pt idx="46">
                  <c:v>2003</c:v>
                </c:pt>
                <c:pt idx="47">
                  <c:v>2004</c:v>
                </c:pt>
                <c:pt idx="48">
                  <c:v>2005</c:v>
                </c:pt>
                <c:pt idx="49">
                  <c:v>2006</c:v>
                </c:pt>
                <c:pt idx="50">
                  <c:v>2007</c:v>
                </c:pt>
                <c:pt idx="51">
                  <c:v>2008</c:v>
                </c:pt>
                <c:pt idx="52">
                  <c:v>2009</c:v>
                </c:pt>
                <c:pt idx="53">
                  <c:v>2010</c:v>
                </c:pt>
                <c:pt idx="54">
                  <c:v>2011</c:v>
                </c:pt>
                <c:pt idx="55">
                  <c:v>2012</c:v>
                </c:pt>
                <c:pt idx="56">
                  <c:v>2013</c:v>
                </c:pt>
                <c:pt idx="57">
                  <c:v>2014</c:v>
                </c:pt>
                <c:pt idx="58">
                  <c:v>2015</c:v>
                </c:pt>
              </c:numCache>
            </c:numRef>
          </c:cat>
          <c:val>
            <c:numRef>
              <c:f>Fat!$M$4:$M$62</c:f>
              <c:numCache>
                <c:formatCode>General</c:formatCode>
                <c:ptCount val="59"/>
                <c:pt idx="0">
                  <c:v>216.28729482180086</c:v>
                </c:pt>
                <c:pt idx="1">
                  <c:v>219.46132220912321</c:v>
                </c:pt>
                <c:pt idx="2">
                  <c:v>225.35594449986399</c:v>
                </c:pt>
                <c:pt idx="3">
                  <c:v>232.15743175841141</c:v>
                </c:pt>
                <c:pt idx="4">
                  <c:v>237.14518908134565</c:v>
                </c:pt>
                <c:pt idx="5">
                  <c:v>240.77264895257116</c:v>
                </c:pt>
                <c:pt idx="6">
                  <c:v>241.67951392037619</c:v>
                </c:pt>
                <c:pt idx="7">
                  <c:v>244.85354130769963</c:v>
                </c:pt>
                <c:pt idx="8">
                  <c:v>245.7604062755056</c:v>
                </c:pt>
                <c:pt idx="9">
                  <c:v>249.38786614673086</c:v>
                </c:pt>
                <c:pt idx="10">
                  <c:v>252.56189353405261</c:v>
                </c:pt>
                <c:pt idx="11">
                  <c:v>255.28248843747187</c:v>
                </c:pt>
                <c:pt idx="12">
                  <c:v>258.00308334089061</c:v>
                </c:pt>
                <c:pt idx="13">
                  <c:v>255.73592092137466</c:v>
                </c:pt>
                <c:pt idx="14">
                  <c:v>257.09621837308327</c:v>
                </c:pt>
                <c:pt idx="15">
                  <c:v>263.89770563163142</c:v>
                </c:pt>
                <c:pt idx="16">
                  <c:v>270.24576040627517</c:v>
                </c:pt>
                <c:pt idx="17">
                  <c:v>278.40754511653222</c:v>
                </c:pt>
                <c:pt idx="18">
                  <c:v>281.58157250385409</c:v>
                </c:pt>
                <c:pt idx="19">
                  <c:v>282.94186995556362</c:v>
                </c:pt>
                <c:pt idx="20">
                  <c:v>287.02276231069197</c:v>
                </c:pt>
                <c:pt idx="21">
                  <c:v>289.7433572141104</c:v>
                </c:pt>
                <c:pt idx="22">
                  <c:v>292.0105196336267</c:v>
                </c:pt>
                <c:pt idx="23">
                  <c:v>294.73111453704371</c:v>
                </c:pt>
                <c:pt idx="24">
                  <c:v>297.45170944046328</c:v>
                </c:pt>
                <c:pt idx="25">
                  <c:v>302.89289924730195</c:v>
                </c:pt>
                <c:pt idx="26">
                  <c:v>308.78752153804271</c:v>
                </c:pt>
                <c:pt idx="27">
                  <c:v>314.22871134487906</c:v>
                </c:pt>
                <c:pt idx="28">
                  <c:v>318.30960370000912</c:v>
                </c:pt>
                <c:pt idx="29">
                  <c:v>327.37825337807163</c:v>
                </c:pt>
                <c:pt idx="30">
                  <c:v>331.00571324929581</c:v>
                </c:pt>
                <c:pt idx="31">
                  <c:v>339.167497959554</c:v>
                </c:pt>
                <c:pt idx="32">
                  <c:v>349.14301260542322</c:v>
                </c:pt>
                <c:pt idx="33">
                  <c:v>352.77047247664825</c:v>
                </c:pt>
                <c:pt idx="34">
                  <c:v>358.66509476738895</c:v>
                </c:pt>
                <c:pt idx="35">
                  <c:v>364.55971705812863</c:v>
                </c:pt>
                <c:pt idx="36">
                  <c:v>367.73374444545163</c:v>
                </c:pt>
                <c:pt idx="37">
                  <c:v>374.98866418790249</c:v>
                </c:pt>
                <c:pt idx="38">
                  <c:v>388.5916387049964</c:v>
                </c:pt>
                <c:pt idx="39">
                  <c:v>399.47401831867097</c:v>
                </c:pt>
                <c:pt idx="40">
                  <c:v>413.98385780357268</c:v>
                </c:pt>
                <c:pt idx="41">
                  <c:v>414.437290287476</c:v>
                </c:pt>
                <c:pt idx="42">
                  <c:v>419.87848009431423</c:v>
                </c:pt>
                <c:pt idx="43">
                  <c:v>422.59907499773266</c:v>
                </c:pt>
                <c:pt idx="44">
                  <c:v>420.78534506211878</c:v>
                </c:pt>
                <c:pt idx="45">
                  <c:v>425.31966990115171</c:v>
                </c:pt>
                <c:pt idx="46">
                  <c:v>434.84175206311767</c:v>
                </c:pt>
                <c:pt idx="47">
                  <c:v>436.65548199873052</c:v>
                </c:pt>
                <c:pt idx="48">
                  <c:v>437.10891448263317</c:v>
                </c:pt>
                <c:pt idx="49">
                  <c:v>434.84175206311767</c:v>
                </c:pt>
                <c:pt idx="50">
                  <c:v>433.02802212750521</c:v>
                </c:pt>
                <c:pt idx="51">
                  <c:v>437.10891448263317</c:v>
                </c:pt>
                <c:pt idx="52">
                  <c:v>442.55010428947128</c:v>
                </c:pt>
                <c:pt idx="53">
                  <c:v>456.1530788065657</c:v>
                </c:pt>
                <c:pt idx="54">
                  <c:v>462.50113358120819</c:v>
                </c:pt>
                <c:pt idx="55">
                  <c:v>467.488890904144</c:v>
                </c:pt>
                <c:pt idx="56">
                  <c:v>472.93008071098183</c:v>
                </c:pt>
                <c:pt idx="57">
                  <c:v>483.81246032465793</c:v>
                </c:pt>
                <c:pt idx="58">
                  <c:v>487.89335267978589</c:v>
                </c:pt>
              </c:numCache>
            </c:numRef>
          </c:val>
          <c:extLst>
            <c:ext xmlns:c16="http://schemas.microsoft.com/office/drawing/2014/chart" uri="{C3380CC4-5D6E-409C-BE32-E72D297353CC}">
              <c16:uniqueId val="{00000000-B804-7648-8CFF-7D2FB5BA5EF9}"/>
            </c:ext>
          </c:extLst>
        </c:ser>
        <c:ser>
          <c:idx val="0"/>
          <c:order val="1"/>
          <c:tx>
            <c:v>Management</c:v>
          </c:tx>
          <c:spPr>
            <a:solidFill>
              <a:srgbClr val="BA0000"/>
            </a:solidFill>
            <a:ln w="19050" cap="rnd">
              <a:solidFill>
                <a:prstClr val="white"/>
              </a:solidFill>
            </a:ln>
            <a:effectLst/>
          </c:spPr>
          <c:cat>
            <c:numRef>
              <c:f>Fat!$A$4:$A$62</c:f>
              <c:numCache>
                <c:formatCode>General</c:formatCode>
                <c:ptCount val="59"/>
                <c:pt idx="0">
                  <c:v>1957</c:v>
                </c:pt>
                <c:pt idx="1">
                  <c:v>1958</c:v>
                </c:pt>
                <c:pt idx="2">
                  <c:v>1959</c:v>
                </c:pt>
                <c:pt idx="3">
                  <c:v>1960</c:v>
                </c:pt>
                <c:pt idx="4">
                  <c:v>1961</c:v>
                </c:pt>
                <c:pt idx="5">
                  <c:v>1962</c:v>
                </c:pt>
                <c:pt idx="6">
                  <c:v>1963</c:v>
                </c:pt>
                <c:pt idx="7">
                  <c:v>1964</c:v>
                </c:pt>
                <c:pt idx="8">
                  <c:v>1965</c:v>
                </c:pt>
                <c:pt idx="9">
                  <c:v>1966</c:v>
                </c:pt>
                <c:pt idx="10">
                  <c:v>1967</c:v>
                </c:pt>
                <c:pt idx="11">
                  <c:v>1968</c:v>
                </c:pt>
                <c:pt idx="12">
                  <c:v>1969</c:v>
                </c:pt>
                <c:pt idx="13">
                  <c:v>1970</c:v>
                </c:pt>
                <c:pt idx="14">
                  <c:v>1971</c:v>
                </c:pt>
                <c:pt idx="15">
                  <c:v>1972</c:v>
                </c:pt>
                <c:pt idx="16">
                  <c:v>1973</c:v>
                </c:pt>
                <c:pt idx="17">
                  <c:v>1974</c:v>
                </c:pt>
                <c:pt idx="18">
                  <c:v>1975</c:v>
                </c:pt>
                <c:pt idx="19">
                  <c:v>1976</c:v>
                </c:pt>
                <c:pt idx="20">
                  <c:v>1977</c:v>
                </c:pt>
                <c:pt idx="21">
                  <c:v>1978</c:v>
                </c:pt>
                <c:pt idx="22">
                  <c:v>1979</c:v>
                </c:pt>
                <c:pt idx="23">
                  <c:v>1980</c:v>
                </c:pt>
                <c:pt idx="24">
                  <c:v>1981</c:v>
                </c:pt>
                <c:pt idx="25">
                  <c:v>1982</c:v>
                </c:pt>
                <c:pt idx="26">
                  <c:v>1983</c:v>
                </c:pt>
                <c:pt idx="27">
                  <c:v>1984</c:v>
                </c:pt>
                <c:pt idx="28">
                  <c:v>1985</c:v>
                </c:pt>
                <c:pt idx="29">
                  <c:v>1986</c:v>
                </c:pt>
                <c:pt idx="30">
                  <c:v>1987</c:v>
                </c:pt>
                <c:pt idx="31">
                  <c:v>1988</c:v>
                </c:pt>
                <c:pt idx="32">
                  <c:v>1989</c:v>
                </c:pt>
                <c:pt idx="33">
                  <c:v>1990</c:v>
                </c:pt>
                <c:pt idx="34">
                  <c:v>1991</c:v>
                </c:pt>
                <c:pt idx="35">
                  <c:v>1992</c:v>
                </c:pt>
                <c:pt idx="36">
                  <c:v>1993</c:v>
                </c:pt>
                <c:pt idx="37">
                  <c:v>1994</c:v>
                </c:pt>
                <c:pt idx="38">
                  <c:v>1995</c:v>
                </c:pt>
                <c:pt idx="39">
                  <c:v>1996</c:v>
                </c:pt>
                <c:pt idx="40">
                  <c:v>1997</c:v>
                </c:pt>
                <c:pt idx="41">
                  <c:v>1998</c:v>
                </c:pt>
                <c:pt idx="42">
                  <c:v>1999</c:v>
                </c:pt>
                <c:pt idx="43">
                  <c:v>2000</c:v>
                </c:pt>
                <c:pt idx="44">
                  <c:v>2001</c:v>
                </c:pt>
                <c:pt idx="45">
                  <c:v>2002</c:v>
                </c:pt>
                <c:pt idx="46">
                  <c:v>2003</c:v>
                </c:pt>
                <c:pt idx="47">
                  <c:v>2004</c:v>
                </c:pt>
                <c:pt idx="48">
                  <c:v>2005</c:v>
                </c:pt>
                <c:pt idx="49">
                  <c:v>2006</c:v>
                </c:pt>
                <c:pt idx="50">
                  <c:v>2007</c:v>
                </c:pt>
                <c:pt idx="51">
                  <c:v>2008</c:v>
                </c:pt>
                <c:pt idx="52">
                  <c:v>2009</c:v>
                </c:pt>
                <c:pt idx="53">
                  <c:v>2010</c:v>
                </c:pt>
                <c:pt idx="54">
                  <c:v>2011</c:v>
                </c:pt>
                <c:pt idx="55">
                  <c:v>2012</c:v>
                </c:pt>
                <c:pt idx="56">
                  <c:v>2013</c:v>
                </c:pt>
                <c:pt idx="57">
                  <c:v>2014</c:v>
                </c:pt>
                <c:pt idx="58">
                  <c:v>2015</c:v>
                </c:pt>
              </c:numCache>
            </c:numRef>
          </c:cat>
          <c:val>
            <c:numRef>
              <c:f>Fat!$L$4:$L$62</c:f>
              <c:numCache>
                <c:formatCode>General</c:formatCode>
                <c:ptCount val="59"/>
                <c:pt idx="0">
                  <c:v>216.28729482180086</c:v>
                </c:pt>
                <c:pt idx="1">
                  <c:v>219.00788972522</c:v>
                </c:pt>
                <c:pt idx="2">
                  <c:v>224.44907953205754</c:v>
                </c:pt>
                <c:pt idx="3">
                  <c:v>230.34370182279858</c:v>
                </c:pt>
                <c:pt idx="4">
                  <c:v>234.42459417792699</c:v>
                </c:pt>
                <c:pt idx="5">
                  <c:v>238.05205404915193</c:v>
                </c:pt>
                <c:pt idx="6">
                  <c:v>238.05205404915193</c:v>
                </c:pt>
                <c:pt idx="7">
                  <c:v>239.8657839847647</c:v>
                </c:pt>
                <c:pt idx="8">
                  <c:v>239.41235150086138</c:v>
                </c:pt>
                <c:pt idx="9">
                  <c:v>241.67951392037619</c:v>
                </c:pt>
                <c:pt idx="10">
                  <c:v>243.49324385599007</c:v>
                </c:pt>
                <c:pt idx="11">
                  <c:v>245.30697379160222</c:v>
                </c:pt>
                <c:pt idx="12">
                  <c:v>246.21383875940853</c:v>
                </c:pt>
                <c:pt idx="13">
                  <c:v>242.58637888818382</c:v>
                </c:pt>
                <c:pt idx="14">
                  <c:v>242.1329464042806</c:v>
                </c:pt>
                <c:pt idx="15">
                  <c:v>246.66727124331175</c:v>
                </c:pt>
                <c:pt idx="16">
                  <c:v>251.6550285662465</c:v>
                </c:pt>
                <c:pt idx="17">
                  <c:v>258.00308334089061</c:v>
                </c:pt>
                <c:pt idx="18">
                  <c:v>259.3633807925998</c:v>
                </c:pt>
                <c:pt idx="19">
                  <c:v>258.45651582479366</c:v>
                </c:pt>
                <c:pt idx="20">
                  <c:v>259.8168132765029</c:v>
                </c:pt>
                <c:pt idx="21">
                  <c:v>260.72367824430893</c:v>
                </c:pt>
                <c:pt idx="22">
                  <c:v>259.8168132765029</c:v>
                </c:pt>
                <c:pt idx="23">
                  <c:v>259.8168132765029</c:v>
                </c:pt>
                <c:pt idx="24">
                  <c:v>259.3633807925998</c:v>
                </c:pt>
                <c:pt idx="25">
                  <c:v>261.63054321211541</c:v>
                </c:pt>
                <c:pt idx="26">
                  <c:v>264.35113811553441</c:v>
                </c:pt>
                <c:pt idx="27">
                  <c:v>267.0717330189533</c:v>
                </c:pt>
                <c:pt idx="28">
                  <c:v>267.97859798675927</c:v>
                </c:pt>
                <c:pt idx="29">
                  <c:v>274.32665276140341</c:v>
                </c:pt>
                <c:pt idx="30">
                  <c:v>274.78008524530696</c:v>
                </c:pt>
                <c:pt idx="31">
                  <c:v>278.40754511653222</c:v>
                </c:pt>
                <c:pt idx="32">
                  <c:v>284.30216740727155</c:v>
                </c:pt>
                <c:pt idx="33">
                  <c:v>285.209032375079</c:v>
                </c:pt>
                <c:pt idx="34">
                  <c:v>288.38305976240088</c:v>
                </c:pt>
                <c:pt idx="35">
                  <c:v>291.55708714972383</c:v>
                </c:pt>
                <c:pt idx="36">
                  <c:v>292.0105196336267</c:v>
                </c:pt>
                <c:pt idx="37">
                  <c:v>296.99827695655955</c:v>
                </c:pt>
                <c:pt idx="38">
                  <c:v>308.33408905413967</c:v>
                </c:pt>
                <c:pt idx="39">
                  <c:v>316.49587376439649</c:v>
                </c:pt>
                <c:pt idx="40">
                  <c:v>328.73855082978139</c:v>
                </c:pt>
                <c:pt idx="41">
                  <c:v>326.9248208941691</c:v>
                </c:pt>
                <c:pt idx="42">
                  <c:v>330.09884828149063</c:v>
                </c:pt>
                <c:pt idx="43">
                  <c:v>330.55228076539402</c:v>
                </c:pt>
                <c:pt idx="44">
                  <c:v>326.01795592636262</c:v>
                </c:pt>
                <c:pt idx="45">
                  <c:v>328.28511834587658</c:v>
                </c:pt>
                <c:pt idx="46">
                  <c:v>336.44690305613364</c:v>
                </c:pt>
                <c:pt idx="47">
                  <c:v>335.99347057223127</c:v>
                </c:pt>
                <c:pt idx="48">
                  <c:v>334.17974063661933</c:v>
                </c:pt>
                <c:pt idx="49">
                  <c:v>329.19198331368449</c:v>
                </c:pt>
                <c:pt idx="50">
                  <c:v>324.20422599075022</c:v>
                </c:pt>
                <c:pt idx="51">
                  <c:v>326.01795592636262</c:v>
                </c:pt>
                <c:pt idx="52">
                  <c:v>329.19198331368449</c:v>
                </c:pt>
                <c:pt idx="53">
                  <c:v>339.167497959554</c:v>
                </c:pt>
                <c:pt idx="54">
                  <c:v>342.34152534687559</c:v>
                </c:pt>
                <c:pt idx="55">
                  <c:v>344.15525528248827</c:v>
                </c:pt>
                <c:pt idx="56">
                  <c:v>345.96898521810067</c:v>
                </c:pt>
                <c:pt idx="57">
                  <c:v>351.41017502493867</c:v>
                </c:pt>
                <c:pt idx="58">
                  <c:v>350.9567425410354</c:v>
                </c:pt>
              </c:numCache>
            </c:numRef>
          </c:val>
          <c:extLst>
            <c:ext xmlns:c16="http://schemas.microsoft.com/office/drawing/2014/chart" uri="{C3380CC4-5D6E-409C-BE32-E72D297353CC}">
              <c16:uniqueId val="{00000001-B804-7648-8CFF-7D2FB5BA5EF9}"/>
            </c:ext>
          </c:extLst>
        </c:ser>
        <c:ser>
          <c:idx val="1"/>
          <c:order val="2"/>
          <c:tx>
            <c:v>1957 Base</c:v>
          </c:tx>
          <c:spPr>
            <a:solidFill>
              <a:srgbClr val="FFC000"/>
            </a:solidFill>
            <a:ln w="19050" cap="rnd">
              <a:solidFill>
                <a:schemeClr val="bg1"/>
              </a:solidFill>
            </a:ln>
            <a:effectLst/>
          </c:spPr>
          <c:cat>
            <c:numRef>
              <c:f>Fat!$A$4:$A$62</c:f>
              <c:numCache>
                <c:formatCode>General</c:formatCode>
                <c:ptCount val="59"/>
                <c:pt idx="0">
                  <c:v>1957</c:v>
                </c:pt>
                <c:pt idx="1">
                  <c:v>1958</c:v>
                </c:pt>
                <c:pt idx="2">
                  <c:v>1959</c:v>
                </c:pt>
                <c:pt idx="3">
                  <c:v>1960</c:v>
                </c:pt>
                <c:pt idx="4">
                  <c:v>1961</c:v>
                </c:pt>
                <c:pt idx="5">
                  <c:v>1962</c:v>
                </c:pt>
                <c:pt idx="6">
                  <c:v>1963</c:v>
                </c:pt>
                <c:pt idx="7">
                  <c:v>1964</c:v>
                </c:pt>
                <c:pt idx="8">
                  <c:v>1965</c:v>
                </c:pt>
                <c:pt idx="9">
                  <c:v>1966</c:v>
                </c:pt>
                <c:pt idx="10">
                  <c:v>1967</c:v>
                </c:pt>
                <c:pt idx="11">
                  <c:v>1968</c:v>
                </c:pt>
                <c:pt idx="12">
                  <c:v>1969</c:v>
                </c:pt>
                <c:pt idx="13">
                  <c:v>1970</c:v>
                </c:pt>
                <c:pt idx="14">
                  <c:v>1971</c:v>
                </c:pt>
                <c:pt idx="15">
                  <c:v>1972</c:v>
                </c:pt>
                <c:pt idx="16">
                  <c:v>1973</c:v>
                </c:pt>
                <c:pt idx="17">
                  <c:v>1974</c:v>
                </c:pt>
                <c:pt idx="18">
                  <c:v>1975</c:v>
                </c:pt>
                <c:pt idx="19">
                  <c:v>1976</c:v>
                </c:pt>
                <c:pt idx="20">
                  <c:v>1977</c:v>
                </c:pt>
                <c:pt idx="21">
                  <c:v>1978</c:v>
                </c:pt>
                <c:pt idx="22">
                  <c:v>1979</c:v>
                </c:pt>
                <c:pt idx="23">
                  <c:v>1980</c:v>
                </c:pt>
                <c:pt idx="24">
                  <c:v>1981</c:v>
                </c:pt>
                <c:pt idx="25">
                  <c:v>1982</c:v>
                </c:pt>
                <c:pt idx="26">
                  <c:v>1983</c:v>
                </c:pt>
                <c:pt idx="27">
                  <c:v>1984</c:v>
                </c:pt>
                <c:pt idx="28">
                  <c:v>1985</c:v>
                </c:pt>
                <c:pt idx="29">
                  <c:v>1986</c:v>
                </c:pt>
                <c:pt idx="30">
                  <c:v>1987</c:v>
                </c:pt>
                <c:pt idx="31">
                  <c:v>1988</c:v>
                </c:pt>
                <c:pt idx="32">
                  <c:v>1989</c:v>
                </c:pt>
                <c:pt idx="33">
                  <c:v>1990</c:v>
                </c:pt>
                <c:pt idx="34">
                  <c:v>1991</c:v>
                </c:pt>
                <c:pt idx="35">
                  <c:v>1992</c:v>
                </c:pt>
                <c:pt idx="36">
                  <c:v>1993</c:v>
                </c:pt>
                <c:pt idx="37">
                  <c:v>1994</c:v>
                </c:pt>
                <c:pt idx="38">
                  <c:v>1995</c:v>
                </c:pt>
                <c:pt idx="39">
                  <c:v>1996</c:v>
                </c:pt>
                <c:pt idx="40">
                  <c:v>1997</c:v>
                </c:pt>
                <c:pt idx="41">
                  <c:v>1998</c:v>
                </c:pt>
                <c:pt idx="42">
                  <c:v>1999</c:v>
                </c:pt>
                <c:pt idx="43">
                  <c:v>2000</c:v>
                </c:pt>
                <c:pt idx="44">
                  <c:v>2001</c:v>
                </c:pt>
                <c:pt idx="45">
                  <c:v>2002</c:v>
                </c:pt>
                <c:pt idx="46">
                  <c:v>2003</c:v>
                </c:pt>
                <c:pt idx="47">
                  <c:v>2004</c:v>
                </c:pt>
                <c:pt idx="48">
                  <c:v>2005</c:v>
                </c:pt>
                <c:pt idx="49">
                  <c:v>2006</c:v>
                </c:pt>
                <c:pt idx="50">
                  <c:v>2007</c:v>
                </c:pt>
                <c:pt idx="51">
                  <c:v>2008</c:v>
                </c:pt>
                <c:pt idx="52">
                  <c:v>2009</c:v>
                </c:pt>
                <c:pt idx="53">
                  <c:v>2010</c:v>
                </c:pt>
                <c:pt idx="54">
                  <c:v>2011</c:v>
                </c:pt>
                <c:pt idx="55">
                  <c:v>2012</c:v>
                </c:pt>
                <c:pt idx="56">
                  <c:v>2013</c:v>
                </c:pt>
                <c:pt idx="57">
                  <c:v>2014</c:v>
                </c:pt>
                <c:pt idx="58">
                  <c:v>2015</c:v>
                </c:pt>
              </c:numCache>
            </c:numRef>
          </c:cat>
          <c:val>
            <c:numRef>
              <c:f>Fat!$G$4:$G$62</c:f>
              <c:numCache>
                <c:formatCode>General</c:formatCode>
                <c:ptCount val="59"/>
                <c:pt idx="0">
                  <c:v>216.28729482180086</c:v>
                </c:pt>
                <c:pt idx="1">
                  <c:v>216.28729482180086</c:v>
                </c:pt>
                <c:pt idx="2">
                  <c:v>216.28729482180086</c:v>
                </c:pt>
                <c:pt idx="3">
                  <c:v>216.28729482180086</c:v>
                </c:pt>
                <c:pt idx="4">
                  <c:v>216.28729482180086</c:v>
                </c:pt>
                <c:pt idx="5">
                  <c:v>216.28729482180086</c:v>
                </c:pt>
                <c:pt idx="6">
                  <c:v>216.28729482180086</c:v>
                </c:pt>
                <c:pt idx="7">
                  <c:v>216.28729482180086</c:v>
                </c:pt>
                <c:pt idx="8">
                  <c:v>216.28729482180086</c:v>
                </c:pt>
                <c:pt idx="9">
                  <c:v>216.28729482180086</c:v>
                </c:pt>
                <c:pt idx="10">
                  <c:v>216.28729482180086</c:v>
                </c:pt>
                <c:pt idx="11">
                  <c:v>216.28729482180086</c:v>
                </c:pt>
                <c:pt idx="12">
                  <c:v>216.28729482180086</c:v>
                </c:pt>
                <c:pt idx="13">
                  <c:v>216.28729482180086</c:v>
                </c:pt>
                <c:pt idx="14">
                  <c:v>216.28729482180086</c:v>
                </c:pt>
                <c:pt idx="15">
                  <c:v>216.28729482180086</c:v>
                </c:pt>
                <c:pt idx="16">
                  <c:v>216.28729482180086</c:v>
                </c:pt>
                <c:pt idx="17">
                  <c:v>216.28729482180086</c:v>
                </c:pt>
                <c:pt idx="18">
                  <c:v>216.28729482180086</c:v>
                </c:pt>
                <c:pt idx="19">
                  <c:v>216.28729482180086</c:v>
                </c:pt>
                <c:pt idx="20">
                  <c:v>216.28729482180086</c:v>
                </c:pt>
                <c:pt idx="21">
                  <c:v>216.28729482180086</c:v>
                </c:pt>
                <c:pt idx="22">
                  <c:v>216.28729482180086</c:v>
                </c:pt>
                <c:pt idx="23">
                  <c:v>216.28729482180086</c:v>
                </c:pt>
                <c:pt idx="24">
                  <c:v>216.28729482180086</c:v>
                </c:pt>
                <c:pt idx="25">
                  <c:v>216.28729482180086</c:v>
                </c:pt>
                <c:pt idx="26">
                  <c:v>216.28729482180086</c:v>
                </c:pt>
                <c:pt idx="27">
                  <c:v>216.28729482180086</c:v>
                </c:pt>
                <c:pt idx="28">
                  <c:v>216.28729482180086</c:v>
                </c:pt>
                <c:pt idx="29">
                  <c:v>216.28729482180086</c:v>
                </c:pt>
                <c:pt idx="30">
                  <c:v>216.28729482180086</c:v>
                </c:pt>
                <c:pt idx="31">
                  <c:v>216.28729482180086</c:v>
                </c:pt>
                <c:pt idx="32">
                  <c:v>216.28729482180086</c:v>
                </c:pt>
                <c:pt idx="33">
                  <c:v>216.28729482180086</c:v>
                </c:pt>
                <c:pt idx="34">
                  <c:v>216.28729482180086</c:v>
                </c:pt>
                <c:pt idx="35">
                  <c:v>216.28729482180086</c:v>
                </c:pt>
                <c:pt idx="36">
                  <c:v>216.28729482180086</c:v>
                </c:pt>
                <c:pt idx="37">
                  <c:v>216.28729482180086</c:v>
                </c:pt>
                <c:pt idx="38">
                  <c:v>216.28729482180086</c:v>
                </c:pt>
                <c:pt idx="39">
                  <c:v>216.28729482180086</c:v>
                </c:pt>
                <c:pt idx="40">
                  <c:v>216.28729482180086</c:v>
                </c:pt>
                <c:pt idx="41">
                  <c:v>216.28729482180086</c:v>
                </c:pt>
                <c:pt idx="42">
                  <c:v>216.28729482180086</c:v>
                </c:pt>
                <c:pt idx="43">
                  <c:v>216.28729482180086</c:v>
                </c:pt>
                <c:pt idx="44">
                  <c:v>216.28729482180086</c:v>
                </c:pt>
                <c:pt idx="45">
                  <c:v>216.28729482180086</c:v>
                </c:pt>
                <c:pt idx="46">
                  <c:v>216.28729482180086</c:v>
                </c:pt>
                <c:pt idx="47">
                  <c:v>216.28729482180086</c:v>
                </c:pt>
                <c:pt idx="48">
                  <c:v>216.28729482180086</c:v>
                </c:pt>
                <c:pt idx="49">
                  <c:v>216.28729482180086</c:v>
                </c:pt>
                <c:pt idx="50">
                  <c:v>216.28729482180086</c:v>
                </c:pt>
                <c:pt idx="51">
                  <c:v>216.28729482180086</c:v>
                </c:pt>
                <c:pt idx="52">
                  <c:v>216.28729482180086</c:v>
                </c:pt>
                <c:pt idx="53">
                  <c:v>216.28729482180086</c:v>
                </c:pt>
                <c:pt idx="54">
                  <c:v>216.28729482180086</c:v>
                </c:pt>
                <c:pt idx="55">
                  <c:v>216.28729482180086</c:v>
                </c:pt>
                <c:pt idx="56">
                  <c:v>216.28729482180086</c:v>
                </c:pt>
                <c:pt idx="57">
                  <c:v>216.28729482180086</c:v>
                </c:pt>
                <c:pt idx="58">
                  <c:v>216.28729482180086</c:v>
                </c:pt>
              </c:numCache>
            </c:numRef>
          </c:val>
          <c:extLst>
            <c:ext xmlns:c16="http://schemas.microsoft.com/office/drawing/2014/chart" uri="{C3380CC4-5D6E-409C-BE32-E72D297353CC}">
              <c16:uniqueId val="{00000002-B804-7648-8CFF-7D2FB5BA5EF9}"/>
            </c:ext>
          </c:extLst>
        </c:ser>
        <c:dLbls>
          <c:showLegendKey val="0"/>
          <c:showVal val="0"/>
          <c:showCatName val="0"/>
          <c:showSerName val="0"/>
          <c:showPercent val="0"/>
          <c:showBubbleSize val="0"/>
        </c:dLbls>
        <c:axId val="266972544"/>
        <c:axId val="267212288"/>
      </c:areaChart>
      <c:catAx>
        <c:axId val="266972544"/>
        <c:scaling>
          <c:orientation val="minMax"/>
        </c:scaling>
        <c:delete val="0"/>
        <c:axPos val="b"/>
        <c:title>
          <c:tx>
            <c:rich>
              <a:bodyPr rot="0" vert="horz"/>
              <a:lstStyle/>
              <a:p>
                <a:pPr>
                  <a:defRPr sz="2400"/>
                </a:pPr>
                <a:r>
                  <a:rPr lang="en-US" sz="2400"/>
                  <a:t>Cow birth year</a:t>
                </a:r>
              </a:p>
            </c:rich>
          </c:tx>
          <c:layout>
            <c:manualLayout>
              <c:xMode val="edge"/>
              <c:yMode val="edge"/>
              <c:x val="0.44719767667930399"/>
              <c:y val="0.91656216841902161"/>
            </c:manualLayout>
          </c:layout>
          <c:overlay val="0"/>
          <c:spPr>
            <a:noFill/>
            <a:ln>
              <a:noFill/>
            </a:ln>
            <a:effectLst/>
          </c:spPr>
        </c:title>
        <c:numFmt formatCode="@" sourceLinked="0"/>
        <c:majorTickMark val="out"/>
        <c:minorTickMark val="none"/>
        <c:tickLblPos val="nextTo"/>
        <c:spPr>
          <a:noFill/>
          <a:ln w="38100" cap="sq" cmpd="sng" algn="ctr">
            <a:solidFill>
              <a:schemeClr val="tx1"/>
            </a:solidFill>
            <a:miter lim="800000"/>
          </a:ln>
          <a:effectLst/>
        </c:spPr>
        <c:txPr>
          <a:bodyPr rot="-3180000"/>
          <a:lstStyle/>
          <a:p>
            <a:pPr>
              <a:defRPr sz="1900"/>
            </a:pPr>
            <a:endParaRPr lang="en-US"/>
          </a:p>
        </c:txPr>
        <c:crossAx val="267212288"/>
        <c:crosses val="autoZero"/>
        <c:auto val="1"/>
        <c:lblAlgn val="ctr"/>
        <c:lblOffset val="50"/>
        <c:tickLblSkip val="3"/>
        <c:tickMarkSkip val="3"/>
        <c:noMultiLvlLbl val="0"/>
      </c:catAx>
      <c:valAx>
        <c:axId val="267212288"/>
        <c:scaling>
          <c:orientation val="minMax"/>
          <c:max val="500"/>
          <c:min val="0"/>
        </c:scaling>
        <c:delete val="0"/>
        <c:axPos val="l"/>
        <c:majorGridlines>
          <c:spPr>
            <a:ln w="19050" cap="rnd" cmpd="sng" algn="ctr">
              <a:solidFill>
                <a:schemeClr val="bg1">
                  <a:lumMod val="65000"/>
                </a:schemeClr>
              </a:solidFill>
              <a:prstDash val="sysDot"/>
              <a:round/>
            </a:ln>
            <a:effectLst/>
          </c:spPr>
        </c:majorGridlines>
        <c:title>
          <c:tx>
            <c:rich>
              <a:bodyPr rot="-5400000" vert="horz"/>
              <a:lstStyle/>
              <a:p>
                <a:pPr>
                  <a:defRPr sz="2400"/>
                </a:pPr>
                <a:r>
                  <a:rPr lang="en-US" sz="2400"/>
                  <a:t>Fat Yield (kg)</a:t>
                </a:r>
              </a:p>
            </c:rich>
          </c:tx>
          <c:layout>
            <c:manualLayout>
              <c:xMode val="edge"/>
              <c:yMode val="edge"/>
              <c:x val="0"/>
              <c:y val="0.24482881070330101"/>
            </c:manualLayout>
          </c:layout>
          <c:overlay val="0"/>
          <c:spPr>
            <a:noFill/>
            <a:ln>
              <a:noFill/>
            </a:ln>
            <a:effectLst/>
          </c:spPr>
        </c:title>
        <c:numFmt formatCode="General" sourceLinked="1"/>
        <c:majorTickMark val="out"/>
        <c:minorTickMark val="none"/>
        <c:tickLblPos val="nextTo"/>
        <c:spPr>
          <a:noFill/>
          <a:ln w="38100" cap="sq">
            <a:solidFill>
              <a:schemeClr val="tx1"/>
            </a:solidFill>
            <a:miter lim="800000"/>
          </a:ln>
          <a:effectLst/>
        </c:spPr>
        <c:txPr>
          <a:bodyPr rot="-60000000" vert="horz"/>
          <a:lstStyle/>
          <a:p>
            <a:pPr>
              <a:defRPr/>
            </a:pPr>
            <a:endParaRPr lang="en-US"/>
          </a:p>
        </c:txPr>
        <c:crossAx val="266972544"/>
        <c:crosses val="autoZero"/>
        <c:crossBetween val="midCat"/>
        <c:majorUnit val="100"/>
      </c:valAx>
      <c:spPr>
        <a:noFill/>
        <a:ln>
          <a:noFill/>
        </a:ln>
        <a:effectLst/>
      </c:spPr>
    </c:plotArea>
    <c:legend>
      <c:legendPos val="r"/>
      <c:layout>
        <c:manualLayout>
          <c:xMode val="edge"/>
          <c:yMode val="edge"/>
          <c:x val="0.17217313113638605"/>
          <c:y val="6.5389774436497197E-2"/>
          <c:w val="0.27457203266258401"/>
          <c:h val="0.22899121286848806"/>
        </c:manualLayout>
      </c:layout>
      <c:overlay val="0"/>
      <c:spPr>
        <a:solidFill>
          <a:schemeClr val="bg1"/>
        </a:solidFill>
        <a:ln>
          <a:noFill/>
        </a:ln>
        <a:effectLst/>
      </c:spPr>
      <c:txPr>
        <a:bodyPr rot="0" vert="horz"/>
        <a:lstStyle/>
        <a:p>
          <a:pPr>
            <a:defRPr sz="2400"/>
          </a:pPr>
          <a:endParaRPr lang="en-US"/>
        </a:p>
      </c:txPr>
    </c:legend>
    <c:plotVisOnly val="1"/>
    <c:dispBlanksAs val="zero"/>
    <c:showDLblsOverMax val="0"/>
  </c:chart>
  <c:spPr>
    <a:noFill/>
    <a:ln>
      <a:noFill/>
    </a:ln>
    <a:effectLst/>
  </c:spPr>
  <c:txPr>
    <a:bodyPr/>
    <a:lstStyle/>
    <a:p>
      <a:pPr>
        <a:defRPr sz="2000" b="1">
          <a:solidFill>
            <a:schemeClr val="tx1"/>
          </a:solidFill>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pattFill prst="narHorz">
              <a:fgClr>
                <a:schemeClr val="accent1"/>
              </a:fgClr>
              <a:bgClr>
                <a:schemeClr val="accent1">
                  <a:lumMod val="20000"/>
                  <a:lumOff val="80000"/>
                </a:schemeClr>
              </a:bgClr>
            </a:pattFill>
            <a:ln>
              <a:noFill/>
            </a:ln>
            <a:effectLst>
              <a:innerShdw blurRad="114300">
                <a:schemeClr val="accent1"/>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Sheet1!$A$5:$A$34</c:f>
              <c:strCache>
                <c:ptCount val="3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X</c:v>
                </c:pt>
              </c:strCache>
            </c:strRef>
          </c:cat>
          <c:val>
            <c:numRef>
              <c:f>Sheet1!$C$5:$C$34</c:f>
              <c:numCache>
                <c:formatCode>General</c:formatCode>
                <c:ptCount val="30"/>
                <c:pt idx="0">
                  <c:v>363.5</c:v>
                </c:pt>
                <c:pt idx="1">
                  <c:v>302</c:v>
                </c:pt>
                <c:pt idx="2">
                  <c:v>314</c:v>
                </c:pt>
                <c:pt idx="3">
                  <c:v>255.62</c:v>
                </c:pt>
                <c:pt idx="4">
                  <c:v>311.5</c:v>
                </c:pt>
                <c:pt idx="5">
                  <c:v>244</c:v>
                </c:pt>
                <c:pt idx="6">
                  <c:v>271</c:v>
                </c:pt>
                <c:pt idx="7">
                  <c:v>270.76</c:v>
                </c:pt>
                <c:pt idx="8">
                  <c:v>217.76</c:v>
                </c:pt>
                <c:pt idx="9">
                  <c:v>250.88</c:v>
                </c:pt>
                <c:pt idx="10">
                  <c:v>325.76</c:v>
                </c:pt>
                <c:pt idx="11">
                  <c:v>233</c:v>
                </c:pt>
                <c:pt idx="12">
                  <c:v>264.5</c:v>
                </c:pt>
                <c:pt idx="13">
                  <c:v>359.76</c:v>
                </c:pt>
                <c:pt idx="14">
                  <c:v>236</c:v>
                </c:pt>
                <c:pt idx="15">
                  <c:v>224.38</c:v>
                </c:pt>
                <c:pt idx="16">
                  <c:v>219</c:v>
                </c:pt>
                <c:pt idx="17">
                  <c:v>287.5</c:v>
                </c:pt>
                <c:pt idx="18">
                  <c:v>248.5</c:v>
                </c:pt>
                <c:pt idx="19">
                  <c:v>244.62</c:v>
                </c:pt>
                <c:pt idx="20">
                  <c:v>176.25</c:v>
                </c:pt>
                <c:pt idx="21">
                  <c:v>195.124</c:v>
                </c:pt>
                <c:pt idx="22">
                  <c:v>234.5</c:v>
                </c:pt>
                <c:pt idx="23">
                  <c:v>166.5</c:v>
                </c:pt>
                <c:pt idx="24">
                  <c:v>185.124</c:v>
                </c:pt>
                <c:pt idx="25">
                  <c:v>193.376</c:v>
                </c:pt>
                <c:pt idx="26">
                  <c:v>120.688</c:v>
                </c:pt>
                <c:pt idx="27">
                  <c:v>193</c:v>
                </c:pt>
                <c:pt idx="28">
                  <c:v>173.25</c:v>
                </c:pt>
                <c:pt idx="29">
                  <c:v>222.38</c:v>
                </c:pt>
              </c:numCache>
            </c:numRef>
          </c:val>
          <c:extLst>
            <c:ext xmlns:c16="http://schemas.microsoft.com/office/drawing/2014/chart" uri="{C3380CC4-5D6E-409C-BE32-E72D297353CC}">
              <c16:uniqueId val="{00000000-BBFC-5B41-A045-053F2D5ADAF1}"/>
            </c:ext>
          </c:extLst>
        </c:ser>
        <c:dLbls>
          <c:dLblPos val="outEnd"/>
          <c:showLegendKey val="0"/>
          <c:showVal val="1"/>
          <c:showCatName val="0"/>
          <c:showSerName val="0"/>
          <c:showPercent val="0"/>
          <c:showBubbleSize val="0"/>
        </c:dLbls>
        <c:gapWidth val="164"/>
        <c:overlap val="-22"/>
        <c:axId val="1141973440"/>
        <c:axId val="1142004736"/>
      </c:barChart>
      <c:catAx>
        <c:axId val="1141973440"/>
        <c:scaling>
          <c:orientation val="minMax"/>
        </c:scaling>
        <c:delete val="0"/>
        <c:axPos val="b"/>
        <c:title>
          <c:tx>
            <c:rich>
              <a:bodyPr rot="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r>
                  <a:rPr lang="en-US" sz="2400" baseline="0"/>
                  <a:t>Chromosome</a:t>
                </a:r>
              </a:p>
            </c:rich>
          </c:tx>
          <c:overlay val="0"/>
          <c:spPr>
            <a:noFill/>
            <a:ln>
              <a:noFill/>
            </a:ln>
            <a:effectLst/>
          </c:spPr>
          <c:txPr>
            <a:bodyPr rot="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crossAx val="1142004736"/>
        <c:crosses val="autoZero"/>
        <c:auto val="1"/>
        <c:lblAlgn val="ctr"/>
        <c:lblOffset val="100"/>
        <c:noMultiLvlLbl val="0"/>
      </c:catAx>
      <c:valAx>
        <c:axId val="1142004736"/>
        <c:scaling>
          <c:orientation val="minMax"/>
        </c:scaling>
        <c:delete val="0"/>
        <c:axPos val="l"/>
        <c:title>
          <c:tx>
            <c:rich>
              <a:bodyPr rot="-540000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r>
                  <a:rPr lang="en-US" sz="2400" baseline="0"/>
                  <a:t>Chromosomal EBV ($)</a:t>
                </a:r>
              </a:p>
            </c:rich>
          </c:tx>
          <c:overlay val="0"/>
          <c:spPr>
            <a:noFill/>
            <a:ln>
              <a:noFill/>
            </a:ln>
            <a:effectLst/>
          </c:spPr>
          <c:txPr>
            <a:bodyPr rot="-540000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crossAx val="11419734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63141129756561"/>
          <c:y val="2.7230535624830719E-2"/>
          <c:w val="0.81223047242307445"/>
          <c:h val="0.73814789475017939"/>
        </c:manualLayout>
      </c:layout>
      <c:barChart>
        <c:barDir val="bar"/>
        <c:grouping val="percentStacked"/>
        <c:varyColors val="0"/>
        <c:ser>
          <c:idx val="0"/>
          <c:order val="0"/>
          <c:tx>
            <c:strRef>
              <c:f>Sheet1!$E$2</c:f>
              <c:strCache>
                <c:ptCount val="1"/>
                <c:pt idx="0">
                  <c:v>Milk yield</c:v>
                </c:pt>
              </c:strCache>
            </c:strRef>
          </c:tx>
          <c:spPr>
            <a:solidFill>
              <a:srgbClr val="0099FF"/>
            </a:solidFill>
            <a:ln>
              <a:noFill/>
            </a:ln>
            <a:effectLst/>
          </c:spPr>
          <c:invertIfNegative val="0"/>
          <c:cat>
            <c:strRef>
              <c:f>Sheet1!$C$4:$C$19</c:f>
              <c:strCache>
                <c:ptCount val="16"/>
                <c:pt idx="0">
                  <c:v>United States (TPI)</c:v>
                </c:pt>
                <c:pt idx="1">
                  <c:v>United States (NM$)</c:v>
                </c:pt>
                <c:pt idx="2">
                  <c:v>United Kingdom (£PLI)</c:v>
                </c:pt>
                <c:pt idx="3">
                  <c:v>Switzerland (ISEL)</c:v>
                </c:pt>
                <c:pt idx="4">
                  <c:v>Spain (ICO)</c:v>
                </c:pt>
                <c:pt idx="5">
                  <c:v>New Zealand (BW)</c:v>
                </c:pt>
                <c:pt idx="6">
                  <c:v>Netherlands (NVI)</c:v>
                </c:pt>
                <c:pt idx="7">
                  <c:v>Japan (NTP)</c:v>
                </c:pt>
                <c:pt idx="8">
                  <c:v>Italy (PFT)</c:v>
                </c:pt>
                <c:pt idx="9">
                  <c:v>Israel (PD11)</c:v>
                </c:pt>
                <c:pt idx="10">
                  <c:v>Ireland (EBI)</c:v>
                </c:pt>
                <c:pt idx="11">
                  <c:v>Germany (RZG)</c:v>
                </c:pt>
                <c:pt idx="12">
                  <c:v>France (ISU)</c:v>
                </c:pt>
                <c:pt idx="13">
                  <c:v>Denmark (NTM)</c:v>
                </c:pt>
                <c:pt idx="14">
                  <c:v>Canada (LPI)</c:v>
                </c:pt>
                <c:pt idx="15">
                  <c:v>Australia (APR)</c:v>
                </c:pt>
              </c:strCache>
            </c:strRef>
          </c:cat>
          <c:val>
            <c:numRef>
              <c:f>Sheet1!$E$4:$E$19</c:f>
              <c:numCache>
                <c:formatCode>General</c:formatCode>
                <c:ptCount val="16"/>
                <c:pt idx="0">
                  <c:v>0</c:v>
                </c:pt>
                <c:pt idx="1">
                  <c:v>1</c:v>
                </c:pt>
                <c:pt idx="2">
                  <c:v>8.6</c:v>
                </c:pt>
                <c:pt idx="3">
                  <c:v>0</c:v>
                </c:pt>
                <c:pt idx="4">
                  <c:v>22</c:v>
                </c:pt>
                <c:pt idx="5">
                  <c:v>15</c:v>
                </c:pt>
                <c:pt idx="6">
                  <c:v>3</c:v>
                </c:pt>
                <c:pt idx="7">
                  <c:v>0</c:v>
                </c:pt>
                <c:pt idx="8">
                  <c:v>0</c:v>
                </c:pt>
                <c:pt idx="9">
                  <c:v>0</c:v>
                </c:pt>
                <c:pt idx="10">
                  <c:v>10.6</c:v>
                </c:pt>
                <c:pt idx="11">
                  <c:v>0</c:v>
                </c:pt>
                <c:pt idx="12">
                  <c:v>0</c:v>
                </c:pt>
                <c:pt idx="13">
                  <c:v>0</c:v>
                </c:pt>
                <c:pt idx="14">
                  <c:v>0</c:v>
                </c:pt>
                <c:pt idx="15">
                  <c:v>11.43</c:v>
                </c:pt>
              </c:numCache>
            </c:numRef>
          </c:val>
          <c:extLst>
            <c:ext xmlns:c16="http://schemas.microsoft.com/office/drawing/2014/chart" uri="{C3380CC4-5D6E-409C-BE32-E72D297353CC}">
              <c16:uniqueId val="{00000000-40E4-AD49-A0B8-37D2F590882E}"/>
            </c:ext>
          </c:extLst>
        </c:ser>
        <c:ser>
          <c:idx val="1"/>
          <c:order val="1"/>
          <c:tx>
            <c:strRef>
              <c:f>Sheet1!$F$2</c:f>
              <c:strCache>
                <c:ptCount val="1"/>
                <c:pt idx="0">
                  <c:v>Fat yield</c:v>
                </c:pt>
              </c:strCache>
            </c:strRef>
          </c:tx>
          <c:spPr>
            <a:solidFill>
              <a:srgbClr val="FFB021"/>
            </a:solidFill>
            <a:ln>
              <a:noFill/>
            </a:ln>
            <a:effectLst/>
          </c:spPr>
          <c:invertIfNegative val="0"/>
          <c:cat>
            <c:strRef>
              <c:f>Sheet1!$C$4:$C$19</c:f>
              <c:strCache>
                <c:ptCount val="16"/>
                <c:pt idx="0">
                  <c:v>United States (TPI)</c:v>
                </c:pt>
                <c:pt idx="1">
                  <c:v>United States (NM$)</c:v>
                </c:pt>
                <c:pt idx="2">
                  <c:v>United Kingdom (£PLI)</c:v>
                </c:pt>
                <c:pt idx="3">
                  <c:v>Switzerland (ISEL)</c:v>
                </c:pt>
                <c:pt idx="4">
                  <c:v>Spain (ICO)</c:v>
                </c:pt>
                <c:pt idx="5">
                  <c:v>New Zealand (BW)</c:v>
                </c:pt>
                <c:pt idx="6">
                  <c:v>Netherlands (NVI)</c:v>
                </c:pt>
                <c:pt idx="7">
                  <c:v>Japan (NTP)</c:v>
                </c:pt>
                <c:pt idx="8">
                  <c:v>Italy (PFT)</c:v>
                </c:pt>
                <c:pt idx="9">
                  <c:v>Israel (PD11)</c:v>
                </c:pt>
                <c:pt idx="10">
                  <c:v>Ireland (EBI)</c:v>
                </c:pt>
                <c:pt idx="11">
                  <c:v>Germany (RZG)</c:v>
                </c:pt>
                <c:pt idx="12">
                  <c:v>France (ISU)</c:v>
                </c:pt>
                <c:pt idx="13">
                  <c:v>Denmark (NTM)</c:v>
                </c:pt>
                <c:pt idx="14">
                  <c:v>Canada (LPI)</c:v>
                </c:pt>
                <c:pt idx="15">
                  <c:v>Australia (APR)</c:v>
                </c:pt>
              </c:strCache>
            </c:strRef>
          </c:cat>
          <c:val>
            <c:numRef>
              <c:f>Sheet1!$F$4:$F$19</c:f>
              <c:numCache>
                <c:formatCode>General</c:formatCode>
                <c:ptCount val="16"/>
                <c:pt idx="0">
                  <c:v>16</c:v>
                </c:pt>
                <c:pt idx="1">
                  <c:v>22</c:v>
                </c:pt>
                <c:pt idx="2">
                  <c:v>17.3</c:v>
                </c:pt>
                <c:pt idx="3">
                  <c:v>7.6499999999999986</c:v>
                </c:pt>
                <c:pt idx="4">
                  <c:v>5</c:v>
                </c:pt>
                <c:pt idx="5">
                  <c:v>12</c:v>
                </c:pt>
                <c:pt idx="6">
                  <c:v>9</c:v>
                </c:pt>
                <c:pt idx="7">
                  <c:v>19.439999999999987</c:v>
                </c:pt>
                <c:pt idx="8">
                  <c:v>8</c:v>
                </c:pt>
                <c:pt idx="9">
                  <c:v>17.8</c:v>
                </c:pt>
                <c:pt idx="10">
                  <c:v>3.4</c:v>
                </c:pt>
                <c:pt idx="11">
                  <c:v>9</c:v>
                </c:pt>
                <c:pt idx="12">
                  <c:v>1.35</c:v>
                </c:pt>
                <c:pt idx="13">
                  <c:v>0</c:v>
                </c:pt>
                <c:pt idx="14">
                  <c:v>19.399999999999999</c:v>
                </c:pt>
                <c:pt idx="15">
                  <c:v>7.5</c:v>
                </c:pt>
              </c:numCache>
            </c:numRef>
          </c:val>
          <c:extLst>
            <c:ext xmlns:c16="http://schemas.microsoft.com/office/drawing/2014/chart" uri="{C3380CC4-5D6E-409C-BE32-E72D297353CC}">
              <c16:uniqueId val="{00000001-40E4-AD49-A0B8-37D2F590882E}"/>
            </c:ext>
          </c:extLst>
        </c:ser>
        <c:ser>
          <c:idx val="4"/>
          <c:order val="2"/>
          <c:tx>
            <c:strRef>
              <c:f>Sheet1!$I$2</c:f>
              <c:strCache>
                <c:ptCount val="1"/>
                <c:pt idx="0">
                  <c:v>Fat (%)</c:v>
                </c:pt>
              </c:strCache>
            </c:strRef>
          </c:tx>
          <c:spPr>
            <a:solidFill>
              <a:srgbClr val="C07B00"/>
            </a:solidFill>
            <a:ln>
              <a:noFill/>
            </a:ln>
            <a:effectLst/>
          </c:spPr>
          <c:invertIfNegative val="0"/>
          <c:cat>
            <c:strRef>
              <c:f>Sheet1!$C$4:$C$19</c:f>
              <c:strCache>
                <c:ptCount val="16"/>
                <c:pt idx="0">
                  <c:v>United States (TPI)</c:v>
                </c:pt>
                <c:pt idx="1">
                  <c:v>United States (NM$)</c:v>
                </c:pt>
                <c:pt idx="2">
                  <c:v>United Kingdom (£PLI)</c:v>
                </c:pt>
                <c:pt idx="3">
                  <c:v>Switzerland (ISEL)</c:v>
                </c:pt>
                <c:pt idx="4">
                  <c:v>Spain (ICO)</c:v>
                </c:pt>
                <c:pt idx="5">
                  <c:v>New Zealand (BW)</c:v>
                </c:pt>
                <c:pt idx="6">
                  <c:v>Netherlands (NVI)</c:v>
                </c:pt>
                <c:pt idx="7">
                  <c:v>Japan (NTP)</c:v>
                </c:pt>
                <c:pt idx="8">
                  <c:v>Italy (PFT)</c:v>
                </c:pt>
                <c:pt idx="9">
                  <c:v>Israel (PD11)</c:v>
                </c:pt>
                <c:pt idx="10">
                  <c:v>Ireland (EBI)</c:v>
                </c:pt>
                <c:pt idx="11">
                  <c:v>Germany (RZG)</c:v>
                </c:pt>
                <c:pt idx="12">
                  <c:v>France (ISU)</c:v>
                </c:pt>
                <c:pt idx="13">
                  <c:v>Denmark (NTM)</c:v>
                </c:pt>
                <c:pt idx="14">
                  <c:v>Canada (LPI)</c:v>
                </c:pt>
                <c:pt idx="15">
                  <c:v>Australia (APR)</c:v>
                </c:pt>
              </c:strCache>
            </c:strRef>
          </c:cat>
          <c:val>
            <c:numRef>
              <c:f>Sheet1!$I$4:$I$19</c:f>
              <c:numCache>
                <c:formatCode>General</c:formatCode>
                <c:ptCount val="16"/>
                <c:pt idx="0">
                  <c:v>0</c:v>
                </c:pt>
                <c:pt idx="1">
                  <c:v>0</c:v>
                </c:pt>
                <c:pt idx="2">
                  <c:v>0</c:v>
                </c:pt>
                <c:pt idx="3">
                  <c:v>3.6</c:v>
                </c:pt>
                <c:pt idx="4">
                  <c:v>0</c:v>
                </c:pt>
                <c:pt idx="5">
                  <c:v>0</c:v>
                </c:pt>
                <c:pt idx="6">
                  <c:v>0</c:v>
                </c:pt>
                <c:pt idx="7">
                  <c:v>0</c:v>
                </c:pt>
                <c:pt idx="8">
                  <c:v>2</c:v>
                </c:pt>
                <c:pt idx="9">
                  <c:v>0</c:v>
                </c:pt>
                <c:pt idx="10">
                  <c:v>0</c:v>
                </c:pt>
                <c:pt idx="11">
                  <c:v>0</c:v>
                </c:pt>
                <c:pt idx="12">
                  <c:v>6.73</c:v>
                </c:pt>
                <c:pt idx="13">
                  <c:v>0</c:v>
                </c:pt>
                <c:pt idx="14">
                  <c:v>0</c:v>
                </c:pt>
                <c:pt idx="15">
                  <c:v>0</c:v>
                </c:pt>
              </c:numCache>
            </c:numRef>
          </c:val>
          <c:extLst>
            <c:ext xmlns:c16="http://schemas.microsoft.com/office/drawing/2014/chart" uri="{C3380CC4-5D6E-409C-BE32-E72D297353CC}">
              <c16:uniqueId val="{00000002-40E4-AD49-A0B8-37D2F590882E}"/>
            </c:ext>
          </c:extLst>
        </c:ser>
        <c:ser>
          <c:idx val="2"/>
          <c:order val="3"/>
          <c:tx>
            <c:strRef>
              <c:f>Sheet1!$G$2</c:f>
              <c:strCache>
                <c:ptCount val="1"/>
                <c:pt idx="0">
                  <c:v>Protein yield</c:v>
                </c:pt>
              </c:strCache>
            </c:strRef>
          </c:tx>
          <c:spPr>
            <a:solidFill>
              <a:srgbClr val="4FC54F"/>
            </a:solidFill>
            <a:ln>
              <a:noFill/>
            </a:ln>
            <a:effectLst/>
          </c:spPr>
          <c:invertIfNegative val="0"/>
          <c:cat>
            <c:strRef>
              <c:f>Sheet1!$C$4:$C$19</c:f>
              <c:strCache>
                <c:ptCount val="16"/>
                <c:pt idx="0">
                  <c:v>United States (TPI)</c:v>
                </c:pt>
                <c:pt idx="1">
                  <c:v>United States (NM$)</c:v>
                </c:pt>
                <c:pt idx="2">
                  <c:v>United Kingdom (£PLI)</c:v>
                </c:pt>
                <c:pt idx="3">
                  <c:v>Switzerland (ISEL)</c:v>
                </c:pt>
                <c:pt idx="4">
                  <c:v>Spain (ICO)</c:v>
                </c:pt>
                <c:pt idx="5">
                  <c:v>New Zealand (BW)</c:v>
                </c:pt>
                <c:pt idx="6">
                  <c:v>Netherlands (NVI)</c:v>
                </c:pt>
                <c:pt idx="7">
                  <c:v>Japan (NTP)</c:v>
                </c:pt>
                <c:pt idx="8">
                  <c:v>Italy (PFT)</c:v>
                </c:pt>
                <c:pt idx="9">
                  <c:v>Israel (PD11)</c:v>
                </c:pt>
                <c:pt idx="10">
                  <c:v>Ireland (EBI)</c:v>
                </c:pt>
                <c:pt idx="11">
                  <c:v>Germany (RZG)</c:v>
                </c:pt>
                <c:pt idx="12">
                  <c:v>France (ISU)</c:v>
                </c:pt>
                <c:pt idx="13">
                  <c:v>Denmark (NTM)</c:v>
                </c:pt>
                <c:pt idx="14">
                  <c:v>Canada (LPI)</c:v>
                </c:pt>
                <c:pt idx="15">
                  <c:v>Australia (APR)</c:v>
                </c:pt>
              </c:strCache>
            </c:strRef>
          </c:cat>
          <c:val>
            <c:numRef>
              <c:f>Sheet1!$G$4:$G$19</c:f>
              <c:numCache>
                <c:formatCode>General</c:formatCode>
                <c:ptCount val="16"/>
                <c:pt idx="0">
                  <c:v>27</c:v>
                </c:pt>
                <c:pt idx="1">
                  <c:v>20</c:v>
                </c:pt>
                <c:pt idx="2">
                  <c:v>6.4</c:v>
                </c:pt>
                <c:pt idx="3">
                  <c:v>26.1</c:v>
                </c:pt>
                <c:pt idx="4">
                  <c:v>30</c:v>
                </c:pt>
                <c:pt idx="5">
                  <c:v>39</c:v>
                </c:pt>
                <c:pt idx="6">
                  <c:v>14</c:v>
                </c:pt>
                <c:pt idx="7">
                  <c:v>52.56</c:v>
                </c:pt>
                <c:pt idx="8">
                  <c:v>36</c:v>
                </c:pt>
                <c:pt idx="9">
                  <c:v>39.9</c:v>
                </c:pt>
                <c:pt idx="10">
                  <c:v>18.899999999999999</c:v>
                </c:pt>
                <c:pt idx="11">
                  <c:v>33.75</c:v>
                </c:pt>
                <c:pt idx="12">
                  <c:v>13.48</c:v>
                </c:pt>
                <c:pt idx="13">
                  <c:v>0</c:v>
                </c:pt>
                <c:pt idx="14">
                  <c:v>29.1</c:v>
                </c:pt>
                <c:pt idx="15">
                  <c:v>30.8</c:v>
                </c:pt>
              </c:numCache>
            </c:numRef>
          </c:val>
          <c:extLst>
            <c:ext xmlns:c16="http://schemas.microsoft.com/office/drawing/2014/chart" uri="{C3380CC4-5D6E-409C-BE32-E72D297353CC}">
              <c16:uniqueId val="{00000003-40E4-AD49-A0B8-37D2F590882E}"/>
            </c:ext>
          </c:extLst>
        </c:ser>
        <c:ser>
          <c:idx val="3"/>
          <c:order val="4"/>
          <c:tx>
            <c:strRef>
              <c:f>Sheet1!$H$2:$H$3</c:f>
              <c:strCache>
                <c:ptCount val="1"/>
                <c:pt idx="0">
                  <c:v>Protein  (%)</c:v>
                </c:pt>
              </c:strCache>
            </c:strRef>
          </c:tx>
          <c:spPr>
            <a:solidFill>
              <a:srgbClr val="1F5F1F"/>
            </a:solidFill>
            <a:ln>
              <a:noFill/>
            </a:ln>
            <a:effectLst/>
          </c:spPr>
          <c:invertIfNegative val="0"/>
          <c:cat>
            <c:strRef>
              <c:f>Sheet1!$C$4:$C$19</c:f>
              <c:strCache>
                <c:ptCount val="16"/>
                <c:pt idx="0">
                  <c:v>United States (TPI)</c:v>
                </c:pt>
                <c:pt idx="1">
                  <c:v>United States (NM$)</c:v>
                </c:pt>
                <c:pt idx="2">
                  <c:v>United Kingdom (£PLI)</c:v>
                </c:pt>
                <c:pt idx="3">
                  <c:v>Switzerland (ISEL)</c:v>
                </c:pt>
                <c:pt idx="4">
                  <c:v>Spain (ICO)</c:v>
                </c:pt>
                <c:pt idx="5">
                  <c:v>New Zealand (BW)</c:v>
                </c:pt>
                <c:pt idx="6">
                  <c:v>Netherlands (NVI)</c:v>
                </c:pt>
                <c:pt idx="7">
                  <c:v>Japan (NTP)</c:v>
                </c:pt>
                <c:pt idx="8">
                  <c:v>Italy (PFT)</c:v>
                </c:pt>
                <c:pt idx="9">
                  <c:v>Israel (PD11)</c:v>
                </c:pt>
                <c:pt idx="10">
                  <c:v>Ireland (EBI)</c:v>
                </c:pt>
                <c:pt idx="11">
                  <c:v>Germany (RZG)</c:v>
                </c:pt>
                <c:pt idx="12">
                  <c:v>France (ISU)</c:v>
                </c:pt>
                <c:pt idx="13">
                  <c:v>Denmark (NTM)</c:v>
                </c:pt>
                <c:pt idx="14">
                  <c:v>Canada (LPI)</c:v>
                </c:pt>
                <c:pt idx="15">
                  <c:v>Australia (APR)</c:v>
                </c:pt>
              </c:strCache>
            </c:strRef>
          </c:cat>
          <c:val>
            <c:numRef>
              <c:f>Sheet1!$H$4:$H$19</c:f>
              <c:numCache>
                <c:formatCode>General</c:formatCode>
                <c:ptCount val="16"/>
                <c:pt idx="0">
                  <c:v>0</c:v>
                </c:pt>
                <c:pt idx="1">
                  <c:v>0</c:v>
                </c:pt>
                <c:pt idx="2">
                  <c:v>0</c:v>
                </c:pt>
                <c:pt idx="3">
                  <c:v>7.6499999999999986</c:v>
                </c:pt>
                <c:pt idx="4">
                  <c:v>0</c:v>
                </c:pt>
                <c:pt idx="5">
                  <c:v>0</c:v>
                </c:pt>
                <c:pt idx="6">
                  <c:v>0</c:v>
                </c:pt>
                <c:pt idx="7">
                  <c:v>0</c:v>
                </c:pt>
                <c:pt idx="8">
                  <c:v>3</c:v>
                </c:pt>
                <c:pt idx="9">
                  <c:v>0</c:v>
                </c:pt>
                <c:pt idx="10">
                  <c:v>0</c:v>
                </c:pt>
                <c:pt idx="11">
                  <c:v>2.25</c:v>
                </c:pt>
                <c:pt idx="12">
                  <c:v>13.48</c:v>
                </c:pt>
                <c:pt idx="13">
                  <c:v>0</c:v>
                </c:pt>
                <c:pt idx="14">
                  <c:v>0</c:v>
                </c:pt>
                <c:pt idx="15">
                  <c:v>0</c:v>
                </c:pt>
              </c:numCache>
            </c:numRef>
          </c:val>
          <c:extLst>
            <c:ext xmlns:c16="http://schemas.microsoft.com/office/drawing/2014/chart" uri="{C3380CC4-5D6E-409C-BE32-E72D297353CC}">
              <c16:uniqueId val="{00000004-40E4-AD49-A0B8-37D2F590882E}"/>
            </c:ext>
          </c:extLst>
        </c:ser>
        <c:ser>
          <c:idx val="5"/>
          <c:order val="5"/>
          <c:tx>
            <c:strRef>
              <c:f>Sheet1!$J$2</c:f>
              <c:strCache>
                <c:ptCount val="1"/>
                <c:pt idx="0">
                  <c:v>Survivability</c:v>
                </c:pt>
              </c:strCache>
            </c:strRef>
          </c:tx>
          <c:spPr>
            <a:solidFill>
              <a:srgbClr val="EEECE1">
                <a:lumMod val="50000"/>
              </a:srgbClr>
            </a:solidFill>
            <a:ln>
              <a:noFill/>
            </a:ln>
            <a:effectLst/>
          </c:spPr>
          <c:invertIfNegative val="0"/>
          <c:cat>
            <c:strRef>
              <c:f>Sheet1!$C$4:$C$19</c:f>
              <c:strCache>
                <c:ptCount val="16"/>
                <c:pt idx="0">
                  <c:v>United States (TPI)</c:v>
                </c:pt>
                <c:pt idx="1">
                  <c:v>United States (NM$)</c:v>
                </c:pt>
                <c:pt idx="2">
                  <c:v>United Kingdom (£PLI)</c:v>
                </c:pt>
                <c:pt idx="3">
                  <c:v>Switzerland (ISEL)</c:v>
                </c:pt>
                <c:pt idx="4">
                  <c:v>Spain (ICO)</c:v>
                </c:pt>
                <c:pt idx="5">
                  <c:v>New Zealand (BW)</c:v>
                </c:pt>
                <c:pt idx="6">
                  <c:v>Netherlands (NVI)</c:v>
                </c:pt>
                <c:pt idx="7">
                  <c:v>Japan (NTP)</c:v>
                </c:pt>
                <c:pt idx="8">
                  <c:v>Italy (PFT)</c:v>
                </c:pt>
                <c:pt idx="9">
                  <c:v>Israel (PD11)</c:v>
                </c:pt>
                <c:pt idx="10">
                  <c:v>Ireland (EBI)</c:v>
                </c:pt>
                <c:pt idx="11">
                  <c:v>Germany (RZG)</c:v>
                </c:pt>
                <c:pt idx="12">
                  <c:v>France (ISU)</c:v>
                </c:pt>
                <c:pt idx="13">
                  <c:v>Denmark (NTM)</c:v>
                </c:pt>
                <c:pt idx="14">
                  <c:v>Canada (LPI)</c:v>
                </c:pt>
                <c:pt idx="15">
                  <c:v>Australia (APR)</c:v>
                </c:pt>
              </c:strCache>
            </c:strRef>
          </c:cat>
          <c:val>
            <c:numRef>
              <c:f>Sheet1!$J$4:$J$19</c:f>
              <c:numCache>
                <c:formatCode>General</c:formatCode>
                <c:ptCount val="16"/>
                <c:pt idx="0">
                  <c:v>9</c:v>
                </c:pt>
                <c:pt idx="1">
                  <c:v>19</c:v>
                </c:pt>
                <c:pt idx="2">
                  <c:v>14.4</c:v>
                </c:pt>
                <c:pt idx="3">
                  <c:v>10</c:v>
                </c:pt>
                <c:pt idx="4">
                  <c:v>8</c:v>
                </c:pt>
                <c:pt idx="5">
                  <c:v>6</c:v>
                </c:pt>
                <c:pt idx="6">
                  <c:v>11</c:v>
                </c:pt>
                <c:pt idx="7">
                  <c:v>0</c:v>
                </c:pt>
                <c:pt idx="8">
                  <c:v>8</c:v>
                </c:pt>
                <c:pt idx="9">
                  <c:v>8</c:v>
                </c:pt>
                <c:pt idx="10">
                  <c:v>10.9</c:v>
                </c:pt>
                <c:pt idx="11">
                  <c:v>20</c:v>
                </c:pt>
                <c:pt idx="12">
                  <c:v>5</c:v>
                </c:pt>
                <c:pt idx="13">
                  <c:v>5</c:v>
                </c:pt>
                <c:pt idx="14">
                  <c:v>6.8</c:v>
                </c:pt>
                <c:pt idx="15">
                  <c:v>21.9</c:v>
                </c:pt>
              </c:numCache>
            </c:numRef>
          </c:val>
          <c:extLst>
            <c:ext xmlns:c16="http://schemas.microsoft.com/office/drawing/2014/chart" uri="{C3380CC4-5D6E-409C-BE32-E72D297353CC}">
              <c16:uniqueId val="{00000005-40E4-AD49-A0B8-37D2F590882E}"/>
            </c:ext>
          </c:extLst>
        </c:ser>
        <c:ser>
          <c:idx val="6"/>
          <c:order val="6"/>
          <c:tx>
            <c:strRef>
              <c:f>Sheet1!$K$2</c:f>
              <c:strCache>
                <c:ptCount val="1"/>
                <c:pt idx="0">
                  <c:v>Fertility</c:v>
                </c:pt>
              </c:strCache>
            </c:strRef>
          </c:tx>
          <c:spPr>
            <a:solidFill>
              <a:srgbClr val="EEECE1">
                <a:lumMod val="75000"/>
              </a:srgbClr>
            </a:solidFill>
            <a:ln>
              <a:noFill/>
            </a:ln>
            <a:effectLst/>
          </c:spPr>
          <c:invertIfNegative val="0"/>
          <c:cat>
            <c:strRef>
              <c:f>Sheet1!$C$4:$C$19</c:f>
              <c:strCache>
                <c:ptCount val="16"/>
                <c:pt idx="0">
                  <c:v>United States (TPI)</c:v>
                </c:pt>
                <c:pt idx="1">
                  <c:v>United States (NM$)</c:v>
                </c:pt>
                <c:pt idx="2">
                  <c:v>United Kingdom (£PLI)</c:v>
                </c:pt>
                <c:pt idx="3">
                  <c:v>Switzerland (ISEL)</c:v>
                </c:pt>
                <c:pt idx="4">
                  <c:v>Spain (ICO)</c:v>
                </c:pt>
                <c:pt idx="5">
                  <c:v>New Zealand (BW)</c:v>
                </c:pt>
                <c:pt idx="6">
                  <c:v>Netherlands (NVI)</c:v>
                </c:pt>
                <c:pt idx="7">
                  <c:v>Japan (NTP)</c:v>
                </c:pt>
                <c:pt idx="8">
                  <c:v>Italy (PFT)</c:v>
                </c:pt>
                <c:pt idx="9">
                  <c:v>Israel (PD11)</c:v>
                </c:pt>
                <c:pt idx="10">
                  <c:v>Ireland (EBI)</c:v>
                </c:pt>
                <c:pt idx="11">
                  <c:v>Germany (RZG)</c:v>
                </c:pt>
                <c:pt idx="12">
                  <c:v>France (ISU)</c:v>
                </c:pt>
                <c:pt idx="13">
                  <c:v>Denmark (NTM)</c:v>
                </c:pt>
                <c:pt idx="14">
                  <c:v>Canada (LPI)</c:v>
                </c:pt>
                <c:pt idx="15">
                  <c:v>Australia (APR)</c:v>
                </c:pt>
              </c:strCache>
            </c:strRef>
          </c:cat>
          <c:val>
            <c:numRef>
              <c:f>Sheet1!$K$4:$K$19</c:f>
              <c:numCache>
                <c:formatCode>General</c:formatCode>
                <c:ptCount val="16"/>
                <c:pt idx="0">
                  <c:v>11</c:v>
                </c:pt>
                <c:pt idx="1">
                  <c:v>10</c:v>
                </c:pt>
                <c:pt idx="2">
                  <c:v>20.3</c:v>
                </c:pt>
                <c:pt idx="3">
                  <c:v>15</c:v>
                </c:pt>
                <c:pt idx="4">
                  <c:v>3</c:v>
                </c:pt>
                <c:pt idx="5">
                  <c:v>7.5</c:v>
                </c:pt>
                <c:pt idx="6">
                  <c:v>14</c:v>
                </c:pt>
                <c:pt idx="7">
                  <c:v>0</c:v>
                </c:pt>
                <c:pt idx="8">
                  <c:v>10</c:v>
                </c:pt>
                <c:pt idx="9">
                  <c:v>15.1</c:v>
                </c:pt>
                <c:pt idx="10">
                  <c:v>24</c:v>
                </c:pt>
                <c:pt idx="11">
                  <c:v>10</c:v>
                </c:pt>
                <c:pt idx="12">
                  <c:v>22</c:v>
                </c:pt>
                <c:pt idx="13">
                  <c:v>13</c:v>
                </c:pt>
                <c:pt idx="14">
                  <c:v>10.1</c:v>
                </c:pt>
                <c:pt idx="15">
                  <c:v>10.3</c:v>
                </c:pt>
              </c:numCache>
            </c:numRef>
          </c:val>
          <c:extLst>
            <c:ext xmlns:c16="http://schemas.microsoft.com/office/drawing/2014/chart" uri="{C3380CC4-5D6E-409C-BE32-E72D297353CC}">
              <c16:uniqueId val="{00000006-40E4-AD49-A0B8-37D2F590882E}"/>
            </c:ext>
          </c:extLst>
        </c:ser>
        <c:ser>
          <c:idx val="7"/>
          <c:order val="7"/>
          <c:tx>
            <c:strRef>
              <c:f>Sheet1!$L$2</c:f>
              <c:strCache>
                <c:ptCount val="1"/>
                <c:pt idx="0">
                  <c:v>SCS</c:v>
                </c:pt>
              </c:strCache>
            </c:strRef>
          </c:tx>
          <c:spPr>
            <a:solidFill>
              <a:srgbClr val="7030A0"/>
            </a:solidFill>
            <a:ln>
              <a:noFill/>
            </a:ln>
            <a:effectLst/>
          </c:spPr>
          <c:invertIfNegative val="0"/>
          <c:cat>
            <c:strRef>
              <c:f>Sheet1!$C$4:$C$19</c:f>
              <c:strCache>
                <c:ptCount val="16"/>
                <c:pt idx="0">
                  <c:v>United States (TPI)</c:v>
                </c:pt>
                <c:pt idx="1">
                  <c:v>United States (NM$)</c:v>
                </c:pt>
                <c:pt idx="2">
                  <c:v>United Kingdom (£PLI)</c:v>
                </c:pt>
                <c:pt idx="3">
                  <c:v>Switzerland (ISEL)</c:v>
                </c:pt>
                <c:pt idx="4">
                  <c:v>Spain (ICO)</c:v>
                </c:pt>
                <c:pt idx="5">
                  <c:v>New Zealand (BW)</c:v>
                </c:pt>
                <c:pt idx="6">
                  <c:v>Netherlands (NVI)</c:v>
                </c:pt>
                <c:pt idx="7">
                  <c:v>Japan (NTP)</c:v>
                </c:pt>
                <c:pt idx="8">
                  <c:v>Italy (PFT)</c:v>
                </c:pt>
                <c:pt idx="9">
                  <c:v>Israel (PD11)</c:v>
                </c:pt>
                <c:pt idx="10">
                  <c:v>Ireland (EBI)</c:v>
                </c:pt>
                <c:pt idx="11">
                  <c:v>Germany (RZG)</c:v>
                </c:pt>
                <c:pt idx="12">
                  <c:v>France (ISU)</c:v>
                </c:pt>
                <c:pt idx="13">
                  <c:v>Denmark (NTM)</c:v>
                </c:pt>
                <c:pt idx="14">
                  <c:v>Canada (LPI)</c:v>
                </c:pt>
                <c:pt idx="15">
                  <c:v>Australia (APR)</c:v>
                </c:pt>
              </c:strCache>
            </c:strRef>
          </c:cat>
          <c:val>
            <c:numRef>
              <c:f>Sheet1!$L$4:$L$19</c:f>
              <c:numCache>
                <c:formatCode>General</c:formatCode>
                <c:ptCount val="16"/>
                <c:pt idx="0">
                  <c:v>5</c:v>
                </c:pt>
                <c:pt idx="1">
                  <c:v>7</c:v>
                </c:pt>
                <c:pt idx="2">
                  <c:v>9.1</c:v>
                </c:pt>
                <c:pt idx="3">
                  <c:v>8</c:v>
                </c:pt>
                <c:pt idx="4">
                  <c:v>3</c:v>
                </c:pt>
                <c:pt idx="5">
                  <c:v>6.5</c:v>
                </c:pt>
                <c:pt idx="6">
                  <c:v>14</c:v>
                </c:pt>
                <c:pt idx="7">
                  <c:v>4</c:v>
                </c:pt>
                <c:pt idx="8">
                  <c:v>10</c:v>
                </c:pt>
                <c:pt idx="9">
                  <c:v>12.5</c:v>
                </c:pt>
                <c:pt idx="10">
                  <c:v>2.6</c:v>
                </c:pt>
                <c:pt idx="11">
                  <c:v>7</c:v>
                </c:pt>
                <c:pt idx="12">
                  <c:v>18</c:v>
                </c:pt>
                <c:pt idx="13">
                  <c:v>14</c:v>
                </c:pt>
                <c:pt idx="14">
                  <c:v>3</c:v>
                </c:pt>
                <c:pt idx="15">
                  <c:v>3.1</c:v>
                </c:pt>
              </c:numCache>
            </c:numRef>
          </c:val>
          <c:extLst>
            <c:ext xmlns:c16="http://schemas.microsoft.com/office/drawing/2014/chart" uri="{C3380CC4-5D6E-409C-BE32-E72D297353CC}">
              <c16:uniqueId val="{00000007-40E4-AD49-A0B8-37D2F590882E}"/>
            </c:ext>
          </c:extLst>
        </c:ser>
        <c:ser>
          <c:idx val="8"/>
          <c:order val="8"/>
          <c:tx>
            <c:strRef>
              <c:f>Sheet1!$M$2</c:f>
              <c:strCache>
                <c:ptCount val="1"/>
                <c:pt idx="0">
                  <c:v>Udder (not SCS)</c:v>
                </c:pt>
              </c:strCache>
            </c:strRef>
          </c:tx>
          <c:spPr>
            <a:solidFill>
              <a:srgbClr val="B17ED8"/>
            </a:solidFill>
            <a:ln>
              <a:noFill/>
            </a:ln>
            <a:effectLst/>
          </c:spPr>
          <c:invertIfNegative val="0"/>
          <c:cat>
            <c:strRef>
              <c:f>Sheet1!$C$4:$C$19</c:f>
              <c:strCache>
                <c:ptCount val="16"/>
                <c:pt idx="0">
                  <c:v>United States (TPI)</c:v>
                </c:pt>
                <c:pt idx="1">
                  <c:v>United States (NM$)</c:v>
                </c:pt>
                <c:pt idx="2">
                  <c:v>United Kingdom (£PLI)</c:v>
                </c:pt>
                <c:pt idx="3">
                  <c:v>Switzerland (ISEL)</c:v>
                </c:pt>
                <c:pt idx="4">
                  <c:v>Spain (ICO)</c:v>
                </c:pt>
                <c:pt idx="5">
                  <c:v>New Zealand (BW)</c:v>
                </c:pt>
                <c:pt idx="6">
                  <c:v>Netherlands (NVI)</c:v>
                </c:pt>
                <c:pt idx="7">
                  <c:v>Japan (NTP)</c:v>
                </c:pt>
                <c:pt idx="8">
                  <c:v>Italy (PFT)</c:v>
                </c:pt>
                <c:pt idx="9">
                  <c:v>Israel (PD11)</c:v>
                </c:pt>
                <c:pt idx="10">
                  <c:v>Ireland (EBI)</c:v>
                </c:pt>
                <c:pt idx="11">
                  <c:v>Germany (RZG)</c:v>
                </c:pt>
                <c:pt idx="12">
                  <c:v>France (ISU)</c:v>
                </c:pt>
                <c:pt idx="13">
                  <c:v>Denmark (NTM)</c:v>
                </c:pt>
                <c:pt idx="14">
                  <c:v>Canada (LPI)</c:v>
                </c:pt>
                <c:pt idx="15">
                  <c:v>Australia (APR)</c:v>
                </c:pt>
              </c:strCache>
            </c:strRef>
          </c:cat>
          <c:val>
            <c:numRef>
              <c:f>Sheet1!$M$4:$M$19</c:f>
              <c:numCache>
                <c:formatCode>General</c:formatCode>
                <c:ptCount val="16"/>
                <c:pt idx="0">
                  <c:v>12</c:v>
                </c:pt>
                <c:pt idx="1">
                  <c:v>8</c:v>
                </c:pt>
                <c:pt idx="2">
                  <c:v>7</c:v>
                </c:pt>
                <c:pt idx="3">
                  <c:v>5</c:v>
                </c:pt>
                <c:pt idx="4">
                  <c:v>18</c:v>
                </c:pt>
                <c:pt idx="5">
                  <c:v>0</c:v>
                </c:pt>
                <c:pt idx="6">
                  <c:v>14</c:v>
                </c:pt>
                <c:pt idx="7">
                  <c:v>20.399999999999999</c:v>
                </c:pt>
                <c:pt idx="8">
                  <c:v>13</c:v>
                </c:pt>
                <c:pt idx="9">
                  <c:v>0</c:v>
                </c:pt>
                <c:pt idx="10">
                  <c:v>0</c:v>
                </c:pt>
                <c:pt idx="11">
                  <c:v>6</c:v>
                </c:pt>
                <c:pt idx="12">
                  <c:v>0</c:v>
                </c:pt>
                <c:pt idx="13">
                  <c:v>7</c:v>
                </c:pt>
                <c:pt idx="14">
                  <c:v>15.1</c:v>
                </c:pt>
                <c:pt idx="15">
                  <c:v>0</c:v>
                </c:pt>
              </c:numCache>
            </c:numRef>
          </c:val>
          <c:extLst>
            <c:ext xmlns:c16="http://schemas.microsoft.com/office/drawing/2014/chart" uri="{C3380CC4-5D6E-409C-BE32-E72D297353CC}">
              <c16:uniqueId val="{00000008-40E4-AD49-A0B8-37D2F590882E}"/>
            </c:ext>
          </c:extLst>
        </c:ser>
        <c:ser>
          <c:idx val="9"/>
          <c:order val="9"/>
          <c:tx>
            <c:strRef>
              <c:f>Sheet1!$N$2</c:f>
              <c:strCache>
                <c:ptCount val="1"/>
                <c:pt idx="0">
                  <c:v>Calving traits</c:v>
                </c:pt>
              </c:strCache>
            </c:strRef>
          </c:tx>
          <c:spPr>
            <a:solidFill>
              <a:srgbClr val="005A82"/>
            </a:solidFill>
            <a:ln>
              <a:noFill/>
            </a:ln>
            <a:effectLst/>
          </c:spPr>
          <c:invertIfNegative val="0"/>
          <c:cat>
            <c:strRef>
              <c:f>Sheet1!$C$4:$C$19</c:f>
              <c:strCache>
                <c:ptCount val="16"/>
                <c:pt idx="0">
                  <c:v>United States (TPI)</c:v>
                </c:pt>
                <c:pt idx="1">
                  <c:v>United States (NM$)</c:v>
                </c:pt>
                <c:pt idx="2">
                  <c:v>United Kingdom (£PLI)</c:v>
                </c:pt>
                <c:pt idx="3">
                  <c:v>Switzerland (ISEL)</c:v>
                </c:pt>
                <c:pt idx="4">
                  <c:v>Spain (ICO)</c:v>
                </c:pt>
                <c:pt idx="5">
                  <c:v>New Zealand (BW)</c:v>
                </c:pt>
                <c:pt idx="6">
                  <c:v>Netherlands (NVI)</c:v>
                </c:pt>
                <c:pt idx="7">
                  <c:v>Japan (NTP)</c:v>
                </c:pt>
                <c:pt idx="8">
                  <c:v>Italy (PFT)</c:v>
                </c:pt>
                <c:pt idx="9">
                  <c:v>Israel (PD11)</c:v>
                </c:pt>
                <c:pt idx="10">
                  <c:v>Ireland (EBI)</c:v>
                </c:pt>
                <c:pt idx="11">
                  <c:v>Germany (RZG)</c:v>
                </c:pt>
                <c:pt idx="12">
                  <c:v>France (ISU)</c:v>
                </c:pt>
                <c:pt idx="13">
                  <c:v>Denmark (NTM)</c:v>
                </c:pt>
                <c:pt idx="14">
                  <c:v>Canada (LPI)</c:v>
                </c:pt>
                <c:pt idx="15">
                  <c:v>Australia (APR)</c:v>
                </c:pt>
              </c:strCache>
            </c:strRef>
          </c:cat>
          <c:val>
            <c:numRef>
              <c:f>Sheet1!$N$4:$N$19</c:f>
              <c:numCache>
                <c:formatCode>General</c:formatCode>
                <c:ptCount val="16"/>
                <c:pt idx="0">
                  <c:v>3</c:v>
                </c:pt>
                <c:pt idx="1">
                  <c:v>5</c:v>
                </c:pt>
                <c:pt idx="2">
                  <c:v>1.9000000000000001</c:v>
                </c:pt>
                <c:pt idx="3">
                  <c:v>0</c:v>
                </c:pt>
                <c:pt idx="4">
                  <c:v>0</c:v>
                </c:pt>
                <c:pt idx="5">
                  <c:v>0</c:v>
                </c:pt>
                <c:pt idx="6">
                  <c:v>5</c:v>
                </c:pt>
                <c:pt idx="7">
                  <c:v>0</c:v>
                </c:pt>
                <c:pt idx="8">
                  <c:v>0</c:v>
                </c:pt>
                <c:pt idx="9">
                  <c:v>2.8</c:v>
                </c:pt>
                <c:pt idx="10">
                  <c:v>9.2000000000000011</c:v>
                </c:pt>
                <c:pt idx="11">
                  <c:v>3</c:v>
                </c:pt>
                <c:pt idx="12">
                  <c:v>0</c:v>
                </c:pt>
                <c:pt idx="13">
                  <c:v>13</c:v>
                </c:pt>
                <c:pt idx="14">
                  <c:v>0</c:v>
                </c:pt>
                <c:pt idx="15">
                  <c:v>0</c:v>
                </c:pt>
              </c:numCache>
            </c:numRef>
          </c:val>
          <c:extLst>
            <c:ext xmlns:c16="http://schemas.microsoft.com/office/drawing/2014/chart" uri="{C3380CC4-5D6E-409C-BE32-E72D297353CC}">
              <c16:uniqueId val="{00000009-40E4-AD49-A0B8-37D2F590882E}"/>
            </c:ext>
          </c:extLst>
        </c:ser>
        <c:ser>
          <c:idx val="10"/>
          <c:order val="10"/>
          <c:tx>
            <c:strRef>
              <c:f>Sheet1!$O$2</c:f>
              <c:strCache>
                <c:ptCount val="1"/>
                <c:pt idx="0">
                  <c:v>Milking traits</c:v>
                </c:pt>
              </c:strCache>
            </c:strRef>
          </c:tx>
          <c:spPr>
            <a:solidFill>
              <a:srgbClr val="28CECE"/>
            </a:solidFill>
            <a:ln>
              <a:noFill/>
            </a:ln>
            <a:effectLst/>
          </c:spPr>
          <c:invertIfNegative val="0"/>
          <c:cat>
            <c:strRef>
              <c:f>Sheet1!$C$4:$C$19</c:f>
              <c:strCache>
                <c:ptCount val="16"/>
                <c:pt idx="0">
                  <c:v>United States (TPI)</c:v>
                </c:pt>
                <c:pt idx="1">
                  <c:v>United States (NM$)</c:v>
                </c:pt>
                <c:pt idx="2">
                  <c:v>United Kingdom (£PLI)</c:v>
                </c:pt>
                <c:pt idx="3">
                  <c:v>Switzerland (ISEL)</c:v>
                </c:pt>
                <c:pt idx="4">
                  <c:v>Spain (ICO)</c:v>
                </c:pt>
                <c:pt idx="5">
                  <c:v>New Zealand (BW)</c:v>
                </c:pt>
                <c:pt idx="6">
                  <c:v>Netherlands (NVI)</c:v>
                </c:pt>
                <c:pt idx="7">
                  <c:v>Japan (NTP)</c:v>
                </c:pt>
                <c:pt idx="8">
                  <c:v>Italy (PFT)</c:v>
                </c:pt>
                <c:pt idx="9">
                  <c:v>Israel (PD11)</c:v>
                </c:pt>
                <c:pt idx="10">
                  <c:v>Ireland (EBI)</c:v>
                </c:pt>
                <c:pt idx="11">
                  <c:v>Germany (RZG)</c:v>
                </c:pt>
                <c:pt idx="12">
                  <c:v>France (ISU)</c:v>
                </c:pt>
                <c:pt idx="13">
                  <c:v>Denmark (NTM)</c:v>
                </c:pt>
                <c:pt idx="14">
                  <c:v>Canada (LPI)</c:v>
                </c:pt>
                <c:pt idx="15">
                  <c:v>Australia (APR)</c:v>
                </c:pt>
              </c:strCache>
            </c:strRef>
          </c:cat>
          <c:val>
            <c:numRef>
              <c:f>Sheet1!$O$4:$O$19</c:f>
              <c:numCache>
                <c:formatCode>General</c:formatCode>
                <c:ptCount val="16"/>
                <c:pt idx="0">
                  <c:v>0</c:v>
                </c:pt>
                <c:pt idx="1">
                  <c:v>0</c:v>
                </c:pt>
                <c:pt idx="2">
                  <c:v>0</c:v>
                </c:pt>
                <c:pt idx="3">
                  <c:v>2</c:v>
                </c:pt>
                <c:pt idx="4">
                  <c:v>0</c:v>
                </c:pt>
                <c:pt idx="5">
                  <c:v>0</c:v>
                </c:pt>
                <c:pt idx="6">
                  <c:v>0</c:v>
                </c:pt>
                <c:pt idx="7">
                  <c:v>0</c:v>
                </c:pt>
                <c:pt idx="8">
                  <c:v>0</c:v>
                </c:pt>
                <c:pt idx="9">
                  <c:v>4</c:v>
                </c:pt>
                <c:pt idx="10">
                  <c:v>4</c:v>
                </c:pt>
                <c:pt idx="11">
                  <c:v>0</c:v>
                </c:pt>
                <c:pt idx="12">
                  <c:v>5</c:v>
                </c:pt>
                <c:pt idx="13">
                  <c:v>4</c:v>
                </c:pt>
                <c:pt idx="14">
                  <c:v>0.45</c:v>
                </c:pt>
                <c:pt idx="15">
                  <c:v>0.56000000000000005</c:v>
                </c:pt>
              </c:numCache>
            </c:numRef>
          </c:val>
          <c:extLst>
            <c:ext xmlns:c16="http://schemas.microsoft.com/office/drawing/2014/chart" uri="{C3380CC4-5D6E-409C-BE32-E72D297353CC}">
              <c16:uniqueId val="{0000000A-40E4-AD49-A0B8-37D2F590882E}"/>
            </c:ext>
          </c:extLst>
        </c:ser>
        <c:ser>
          <c:idx val="11"/>
          <c:order val="11"/>
          <c:tx>
            <c:strRef>
              <c:f>Sheet1!$P$2</c:f>
              <c:strCache>
                <c:ptCount val="1"/>
                <c:pt idx="0">
                  <c:v>Feet &amp; legs</c:v>
                </c:pt>
              </c:strCache>
            </c:strRef>
          </c:tx>
          <c:spPr>
            <a:solidFill>
              <a:srgbClr val="C00000"/>
            </a:solidFill>
            <a:ln>
              <a:noFill/>
            </a:ln>
            <a:effectLst/>
          </c:spPr>
          <c:invertIfNegative val="0"/>
          <c:cat>
            <c:strRef>
              <c:f>Sheet1!$C$4:$C$19</c:f>
              <c:strCache>
                <c:ptCount val="16"/>
                <c:pt idx="0">
                  <c:v>United States (TPI)</c:v>
                </c:pt>
                <c:pt idx="1">
                  <c:v>United States (NM$)</c:v>
                </c:pt>
                <c:pt idx="2">
                  <c:v>United Kingdom (£PLI)</c:v>
                </c:pt>
                <c:pt idx="3">
                  <c:v>Switzerland (ISEL)</c:v>
                </c:pt>
                <c:pt idx="4">
                  <c:v>Spain (ICO)</c:v>
                </c:pt>
                <c:pt idx="5">
                  <c:v>New Zealand (BW)</c:v>
                </c:pt>
                <c:pt idx="6">
                  <c:v>Netherlands (NVI)</c:v>
                </c:pt>
                <c:pt idx="7">
                  <c:v>Japan (NTP)</c:v>
                </c:pt>
                <c:pt idx="8">
                  <c:v>Italy (PFT)</c:v>
                </c:pt>
                <c:pt idx="9">
                  <c:v>Israel (PD11)</c:v>
                </c:pt>
                <c:pt idx="10">
                  <c:v>Ireland (EBI)</c:v>
                </c:pt>
                <c:pt idx="11">
                  <c:v>Germany (RZG)</c:v>
                </c:pt>
                <c:pt idx="12">
                  <c:v>France (ISU)</c:v>
                </c:pt>
                <c:pt idx="13">
                  <c:v>Denmark (NTM)</c:v>
                </c:pt>
                <c:pt idx="14">
                  <c:v>Canada (LPI)</c:v>
                </c:pt>
                <c:pt idx="15">
                  <c:v>Australia (APR)</c:v>
                </c:pt>
              </c:strCache>
            </c:strRef>
          </c:cat>
          <c:val>
            <c:numRef>
              <c:f>Sheet1!$P$4:$P$19</c:f>
              <c:numCache>
                <c:formatCode>General</c:formatCode>
                <c:ptCount val="16"/>
                <c:pt idx="0">
                  <c:v>6</c:v>
                </c:pt>
                <c:pt idx="1">
                  <c:v>3</c:v>
                </c:pt>
                <c:pt idx="2">
                  <c:v>5.5</c:v>
                </c:pt>
                <c:pt idx="3">
                  <c:v>5</c:v>
                </c:pt>
                <c:pt idx="4">
                  <c:v>11</c:v>
                </c:pt>
                <c:pt idx="5">
                  <c:v>0</c:v>
                </c:pt>
                <c:pt idx="6">
                  <c:v>16</c:v>
                </c:pt>
                <c:pt idx="7">
                  <c:v>3.6</c:v>
                </c:pt>
                <c:pt idx="8">
                  <c:v>6</c:v>
                </c:pt>
                <c:pt idx="9">
                  <c:v>0</c:v>
                </c:pt>
                <c:pt idx="10">
                  <c:v>0.6000000000000002</c:v>
                </c:pt>
                <c:pt idx="11">
                  <c:v>4.5</c:v>
                </c:pt>
                <c:pt idx="12">
                  <c:v>0</c:v>
                </c:pt>
                <c:pt idx="13">
                  <c:v>8</c:v>
                </c:pt>
                <c:pt idx="14">
                  <c:v>10.200000000000001</c:v>
                </c:pt>
                <c:pt idx="15">
                  <c:v>0</c:v>
                </c:pt>
              </c:numCache>
            </c:numRef>
          </c:val>
          <c:extLst>
            <c:ext xmlns:c16="http://schemas.microsoft.com/office/drawing/2014/chart" uri="{C3380CC4-5D6E-409C-BE32-E72D297353CC}">
              <c16:uniqueId val="{0000000B-40E4-AD49-A0B8-37D2F590882E}"/>
            </c:ext>
          </c:extLst>
        </c:ser>
        <c:ser>
          <c:idx val="13"/>
          <c:order val="12"/>
          <c:tx>
            <c:strRef>
              <c:f>Sheet1!$R$2</c:f>
              <c:strCache>
                <c:ptCount val="1"/>
                <c:pt idx="0">
                  <c:v>Type traits</c:v>
                </c:pt>
              </c:strCache>
            </c:strRef>
          </c:tx>
          <c:spPr>
            <a:solidFill>
              <a:srgbClr val="F48074"/>
            </a:solidFill>
            <a:ln>
              <a:noFill/>
            </a:ln>
            <a:effectLst/>
          </c:spPr>
          <c:invertIfNegative val="0"/>
          <c:cat>
            <c:strRef>
              <c:f>Sheet1!$C$4:$C$19</c:f>
              <c:strCache>
                <c:ptCount val="16"/>
                <c:pt idx="0">
                  <c:v>United States (TPI)</c:v>
                </c:pt>
                <c:pt idx="1">
                  <c:v>United States (NM$)</c:v>
                </c:pt>
                <c:pt idx="2">
                  <c:v>United Kingdom (£PLI)</c:v>
                </c:pt>
                <c:pt idx="3">
                  <c:v>Switzerland (ISEL)</c:v>
                </c:pt>
                <c:pt idx="4">
                  <c:v>Spain (ICO)</c:v>
                </c:pt>
                <c:pt idx="5">
                  <c:v>New Zealand (BW)</c:v>
                </c:pt>
                <c:pt idx="6">
                  <c:v>Netherlands (NVI)</c:v>
                </c:pt>
                <c:pt idx="7">
                  <c:v>Japan (NTP)</c:v>
                </c:pt>
                <c:pt idx="8">
                  <c:v>Italy (PFT)</c:v>
                </c:pt>
                <c:pt idx="9">
                  <c:v>Israel (PD11)</c:v>
                </c:pt>
                <c:pt idx="10">
                  <c:v>Ireland (EBI)</c:v>
                </c:pt>
                <c:pt idx="11">
                  <c:v>Germany (RZG)</c:v>
                </c:pt>
                <c:pt idx="12">
                  <c:v>France (ISU)</c:v>
                </c:pt>
                <c:pt idx="13">
                  <c:v>Denmark (NTM)</c:v>
                </c:pt>
                <c:pt idx="14">
                  <c:v>Canada (LPI)</c:v>
                </c:pt>
                <c:pt idx="15">
                  <c:v>Australia (APR)</c:v>
                </c:pt>
              </c:strCache>
            </c:strRef>
          </c:cat>
          <c:val>
            <c:numRef>
              <c:f>Sheet1!$R$4:$R$19</c:f>
              <c:numCache>
                <c:formatCode>General</c:formatCode>
                <c:ptCount val="16"/>
                <c:pt idx="0">
                  <c:v>11</c:v>
                </c:pt>
                <c:pt idx="1">
                  <c:v>0</c:v>
                </c:pt>
                <c:pt idx="2">
                  <c:v>0</c:v>
                </c:pt>
                <c:pt idx="3">
                  <c:v>7.5</c:v>
                </c:pt>
                <c:pt idx="4">
                  <c:v>0</c:v>
                </c:pt>
                <c:pt idx="5">
                  <c:v>0</c:v>
                </c:pt>
                <c:pt idx="6">
                  <c:v>0</c:v>
                </c:pt>
                <c:pt idx="7">
                  <c:v>0</c:v>
                </c:pt>
                <c:pt idx="8">
                  <c:v>4</c:v>
                </c:pt>
                <c:pt idx="9">
                  <c:v>0</c:v>
                </c:pt>
                <c:pt idx="10">
                  <c:v>0</c:v>
                </c:pt>
                <c:pt idx="11">
                  <c:v>4.5</c:v>
                </c:pt>
                <c:pt idx="12">
                  <c:v>15</c:v>
                </c:pt>
                <c:pt idx="13">
                  <c:v>0</c:v>
                </c:pt>
                <c:pt idx="14">
                  <c:v>3.4</c:v>
                </c:pt>
                <c:pt idx="15">
                  <c:v>0</c:v>
                </c:pt>
              </c:numCache>
            </c:numRef>
          </c:val>
          <c:extLst>
            <c:ext xmlns:c16="http://schemas.microsoft.com/office/drawing/2014/chart" uri="{C3380CC4-5D6E-409C-BE32-E72D297353CC}">
              <c16:uniqueId val="{0000000C-40E4-AD49-A0B8-37D2F590882E}"/>
            </c:ext>
          </c:extLst>
        </c:ser>
        <c:ser>
          <c:idx val="12"/>
          <c:order val="13"/>
          <c:tx>
            <c:strRef>
              <c:f>Sheet1!$Q$2</c:f>
              <c:strCache>
                <c:ptCount val="1"/>
                <c:pt idx="0">
                  <c:v>Liveweight/body size</c:v>
                </c:pt>
              </c:strCache>
            </c:strRef>
          </c:tx>
          <c:spPr>
            <a:solidFill>
              <a:sysClr val="windowText" lastClr="000000">
                <a:lumMod val="85000"/>
                <a:lumOff val="15000"/>
              </a:sysClr>
            </a:solidFill>
            <a:ln>
              <a:noFill/>
            </a:ln>
            <a:effectLst/>
          </c:spPr>
          <c:invertIfNegative val="0"/>
          <c:cat>
            <c:strRef>
              <c:f>Sheet1!$C$4:$C$19</c:f>
              <c:strCache>
                <c:ptCount val="16"/>
                <c:pt idx="0">
                  <c:v>United States (TPI)</c:v>
                </c:pt>
                <c:pt idx="1">
                  <c:v>United States (NM$)</c:v>
                </c:pt>
                <c:pt idx="2">
                  <c:v>United Kingdom (£PLI)</c:v>
                </c:pt>
                <c:pt idx="3">
                  <c:v>Switzerland (ISEL)</c:v>
                </c:pt>
                <c:pt idx="4">
                  <c:v>Spain (ICO)</c:v>
                </c:pt>
                <c:pt idx="5">
                  <c:v>New Zealand (BW)</c:v>
                </c:pt>
                <c:pt idx="6">
                  <c:v>Netherlands (NVI)</c:v>
                </c:pt>
                <c:pt idx="7">
                  <c:v>Japan (NTP)</c:v>
                </c:pt>
                <c:pt idx="8">
                  <c:v>Italy (PFT)</c:v>
                </c:pt>
                <c:pt idx="9">
                  <c:v>Israel (PD11)</c:v>
                </c:pt>
                <c:pt idx="10">
                  <c:v>Ireland (EBI)</c:v>
                </c:pt>
                <c:pt idx="11">
                  <c:v>Germany (RZG)</c:v>
                </c:pt>
                <c:pt idx="12">
                  <c:v>France (ISU)</c:v>
                </c:pt>
                <c:pt idx="13">
                  <c:v>Denmark (NTM)</c:v>
                </c:pt>
                <c:pt idx="14">
                  <c:v>Canada (LPI)</c:v>
                </c:pt>
                <c:pt idx="15">
                  <c:v>Australia (APR)</c:v>
                </c:pt>
              </c:strCache>
            </c:strRef>
          </c:cat>
          <c:val>
            <c:numRef>
              <c:f>Sheet1!$Q$4:$Q$19</c:f>
              <c:numCache>
                <c:formatCode>General</c:formatCode>
                <c:ptCount val="16"/>
                <c:pt idx="0">
                  <c:v>0</c:v>
                </c:pt>
                <c:pt idx="1">
                  <c:v>5</c:v>
                </c:pt>
                <c:pt idx="2">
                  <c:v>9.6</c:v>
                </c:pt>
                <c:pt idx="3">
                  <c:v>2.5</c:v>
                </c:pt>
                <c:pt idx="4">
                  <c:v>0</c:v>
                </c:pt>
                <c:pt idx="5">
                  <c:v>14</c:v>
                </c:pt>
                <c:pt idx="6">
                  <c:v>0</c:v>
                </c:pt>
                <c:pt idx="7">
                  <c:v>0</c:v>
                </c:pt>
                <c:pt idx="8">
                  <c:v>0</c:v>
                </c:pt>
                <c:pt idx="9">
                  <c:v>0</c:v>
                </c:pt>
                <c:pt idx="10">
                  <c:v>15.8</c:v>
                </c:pt>
                <c:pt idx="11">
                  <c:v>0</c:v>
                </c:pt>
                <c:pt idx="12">
                  <c:v>0</c:v>
                </c:pt>
                <c:pt idx="13">
                  <c:v>2</c:v>
                </c:pt>
                <c:pt idx="14">
                  <c:v>0</c:v>
                </c:pt>
                <c:pt idx="15">
                  <c:v>14.4</c:v>
                </c:pt>
              </c:numCache>
            </c:numRef>
          </c:val>
          <c:extLst>
            <c:ext xmlns:c16="http://schemas.microsoft.com/office/drawing/2014/chart" uri="{C3380CC4-5D6E-409C-BE32-E72D297353CC}">
              <c16:uniqueId val="{0000000D-40E4-AD49-A0B8-37D2F590882E}"/>
            </c:ext>
          </c:extLst>
        </c:ser>
        <c:dLbls>
          <c:showLegendKey val="0"/>
          <c:showVal val="0"/>
          <c:showCatName val="0"/>
          <c:showSerName val="0"/>
          <c:showPercent val="0"/>
          <c:showBubbleSize val="0"/>
        </c:dLbls>
        <c:gapWidth val="150"/>
        <c:overlap val="100"/>
        <c:axId val="266257536"/>
        <c:axId val="266259072"/>
      </c:barChart>
      <c:catAx>
        <c:axId val="266257536"/>
        <c:scaling>
          <c:orientation val="minMax"/>
        </c:scaling>
        <c:delete val="0"/>
        <c:axPos val="l"/>
        <c:numFmt formatCode="General" sourceLinked="1"/>
        <c:majorTickMark val="none"/>
        <c:minorTickMark val="none"/>
        <c:tickLblPos val="nextTo"/>
        <c:spPr>
          <a:noFill/>
          <a:ln w="25400" cap="sq" cmpd="sng" algn="ctr">
            <a:solidFill>
              <a:schemeClr val="tx1"/>
            </a:solidFill>
            <a:miter lim="800000"/>
          </a:ln>
          <a:effectLst/>
        </c:spPr>
        <c:txPr>
          <a:bodyPr rot="-60000000" vert="horz"/>
          <a:lstStyle/>
          <a:p>
            <a:pPr>
              <a:defRPr sz="1200" b="1"/>
            </a:pPr>
            <a:endParaRPr lang="en-US"/>
          </a:p>
        </c:txPr>
        <c:crossAx val="266259072"/>
        <c:crosses val="autoZero"/>
        <c:auto val="1"/>
        <c:lblAlgn val="ctr"/>
        <c:lblOffset val="100"/>
        <c:noMultiLvlLbl val="0"/>
      </c:catAx>
      <c:valAx>
        <c:axId val="266259072"/>
        <c:scaling>
          <c:orientation val="minMax"/>
        </c:scaling>
        <c:delete val="0"/>
        <c:axPos val="b"/>
        <c:majorGridlines>
          <c:spPr>
            <a:ln w="12700" cap="sq" cmpd="sng" algn="ctr">
              <a:solidFill>
                <a:schemeClr val="tx1"/>
              </a:solidFill>
              <a:prstDash val="sysDot"/>
              <a:miter lim="800000"/>
            </a:ln>
            <a:effectLst/>
          </c:spPr>
        </c:majorGridlines>
        <c:numFmt formatCode="0%" sourceLinked="1"/>
        <c:majorTickMark val="none"/>
        <c:minorTickMark val="none"/>
        <c:tickLblPos val="nextTo"/>
        <c:spPr>
          <a:noFill/>
          <a:ln>
            <a:noFill/>
          </a:ln>
          <a:effectLst/>
        </c:spPr>
        <c:txPr>
          <a:bodyPr rot="-60000000" vert="horz"/>
          <a:lstStyle/>
          <a:p>
            <a:pPr>
              <a:defRPr sz="1200" b="1"/>
            </a:pPr>
            <a:endParaRPr lang="en-US"/>
          </a:p>
        </c:txPr>
        <c:crossAx val="266257536"/>
        <c:crosses val="autoZero"/>
        <c:crossBetween val="between"/>
      </c:valAx>
      <c:spPr>
        <a:noFill/>
        <a:ln>
          <a:noFill/>
        </a:ln>
        <a:effectLst/>
      </c:spPr>
    </c:plotArea>
    <c:legend>
      <c:legendPos val="b"/>
      <c:layout>
        <c:manualLayout>
          <c:xMode val="edge"/>
          <c:yMode val="edge"/>
          <c:x val="1.754385964912281E-2"/>
          <c:y val="0.85963320443887548"/>
          <c:w val="0.98245614035087681"/>
          <c:h val="0.12408626290087703"/>
        </c:manualLayout>
      </c:layout>
      <c:overlay val="0"/>
      <c:spPr>
        <a:noFill/>
        <a:ln>
          <a:noFill/>
        </a:ln>
        <a:effectLst/>
      </c:spPr>
      <c:txPr>
        <a:bodyPr rot="0" vert="horz"/>
        <a:lstStyle/>
        <a:p>
          <a:pPr>
            <a:defRPr sz="1200" b="1"/>
          </a:pPr>
          <a:endParaRPr lang="en-US"/>
        </a:p>
      </c:txPr>
    </c:legend>
    <c:plotVisOnly val="1"/>
    <c:dispBlanksAs val="gap"/>
    <c:showDLblsOverMax val="0"/>
  </c:chart>
  <c:spPr>
    <a:solidFill>
      <a:schemeClr val="bg1"/>
    </a:solidFill>
    <a:ln w="9525" cap="flat" cmpd="sng" algn="ctr">
      <a:noFill/>
      <a:round/>
    </a:ln>
    <a:effectLst/>
  </c:spPr>
  <c:txPr>
    <a:bodyPr/>
    <a:lstStyle/>
    <a:p>
      <a:pPr>
        <a:defRPr>
          <a:solidFill>
            <a:sysClr val="windowText" lastClr="000000"/>
          </a:solidFill>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038115415693429"/>
          <c:y val="0.26738373108046193"/>
          <c:w val="0.54111369705197754"/>
          <c:h val="0.48677090893837305"/>
        </c:manualLayout>
      </c:layout>
      <c:lineChart>
        <c:grouping val="standard"/>
        <c:varyColors val="0"/>
        <c:ser>
          <c:idx val="0"/>
          <c:order val="0"/>
          <c:tx>
            <c:strRef>
              <c:f>'Bull Inbreeding'!$C$4</c:f>
              <c:strCache>
                <c:ptCount val="1"/>
                <c:pt idx="0">
                  <c:v>PB Pedigree</c:v>
                </c:pt>
              </c:strCache>
            </c:strRef>
          </c:tx>
          <c:spPr>
            <a:ln w="28575" cap="rnd">
              <a:solidFill>
                <a:schemeClr val="accent1"/>
              </a:solidFill>
              <a:round/>
            </a:ln>
            <a:effectLst/>
          </c:spPr>
          <c:marker>
            <c:symbol val="none"/>
          </c:marker>
          <c:cat>
            <c:numRef>
              <c:f>'Bull Inbreeding'!$A$5:$A$43</c:f>
              <c:numCache>
                <c:formatCode>General</c:formatCode>
                <c:ptCount val="39"/>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numCache>
            </c:numRef>
          </c:cat>
          <c:val>
            <c:numRef>
              <c:f>'Bull Inbreeding'!$C$5:$C$43</c:f>
              <c:numCache>
                <c:formatCode>General</c:formatCode>
                <c:ptCount val="39"/>
                <c:pt idx="0">
                  <c:v>2.11</c:v>
                </c:pt>
                <c:pt idx="1">
                  <c:v>1.45</c:v>
                </c:pt>
                <c:pt idx="2">
                  <c:v>1.49</c:v>
                </c:pt>
                <c:pt idx="3">
                  <c:v>2.2999999999999998</c:v>
                </c:pt>
                <c:pt idx="4">
                  <c:v>2.2400000000000002</c:v>
                </c:pt>
                <c:pt idx="5">
                  <c:v>2.63</c:v>
                </c:pt>
                <c:pt idx="6">
                  <c:v>3.13</c:v>
                </c:pt>
                <c:pt idx="7">
                  <c:v>3.19</c:v>
                </c:pt>
                <c:pt idx="8">
                  <c:v>2.91</c:v>
                </c:pt>
                <c:pt idx="9">
                  <c:v>3.24</c:v>
                </c:pt>
                <c:pt idx="10">
                  <c:v>3.33</c:v>
                </c:pt>
                <c:pt idx="11">
                  <c:v>3.43</c:v>
                </c:pt>
                <c:pt idx="12">
                  <c:v>3.96</c:v>
                </c:pt>
                <c:pt idx="13">
                  <c:v>4.25</c:v>
                </c:pt>
                <c:pt idx="14">
                  <c:v>5.04</c:v>
                </c:pt>
                <c:pt idx="15">
                  <c:v>4.99</c:v>
                </c:pt>
                <c:pt idx="16">
                  <c:v>5.0999999999999996</c:v>
                </c:pt>
                <c:pt idx="17">
                  <c:v>5.1100000000000003</c:v>
                </c:pt>
                <c:pt idx="18">
                  <c:v>5.37</c:v>
                </c:pt>
                <c:pt idx="19">
                  <c:v>5.46</c:v>
                </c:pt>
                <c:pt idx="20">
                  <c:v>5.61</c:v>
                </c:pt>
                <c:pt idx="21">
                  <c:v>5.41</c:v>
                </c:pt>
                <c:pt idx="22">
                  <c:v>5.58</c:v>
                </c:pt>
                <c:pt idx="23">
                  <c:v>6.09</c:v>
                </c:pt>
                <c:pt idx="24">
                  <c:v>5.82</c:v>
                </c:pt>
                <c:pt idx="25">
                  <c:v>5.86</c:v>
                </c:pt>
                <c:pt idx="26">
                  <c:v>5.98</c:v>
                </c:pt>
                <c:pt idx="27">
                  <c:v>5.81</c:v>
                </c:pt>
                <c:pt idx="28">
                  <c:v>6.01</c:v>
                </c:pt>
                <c:pt idx="29">
                  <c:v>6.26</c:v>
                </c:pt>
                <c:pt idx="30">
                  <c:v>6.18</c:v>
                </c:pt>
                <c:pt idx="31">
                  <c:v>6.47</c:v>
                </c:pt>
                <c:pt idx="32">
                  <c:v>7.24</c:v>
                </c:pt>
                <c:pt idx="33">
                  <c:v>7.96</c:v>
                </c:pt>
                <c:pt idx="34">
                  <c:v>8.17</c:v>
                </c:pt>
              </c:numCache>
            </c:numRef>
          </c:val>
          <c:smooth val="0"/>
          <c:extLst>
            <c:ext xmlns:c16="http://schemas.microsoft.com/office/drawing/2014/chart" uri="{C3380CC4-5D6E-409C-BE32-E72D297353CC}">
              <c16:uniqueId val="{00000000-A4C9-7543-B757-658892906791}"/>
            </c:ext>
          </c:extLst>
        </c:ser>
        <c:ser>
          <c:idx val="1"/>
          <c:order val="1"/>
          <c:tx>
            <c:strRef>
              <c:f>'Bull Inbreeding'!$D$4</c:f>
              <c:strCache>
                <c:ptCount val="1"/>
                <c:pt idx="0">
                  <c:v>PB Genomic</c:v>
                </c:pt>
              </c:strCache>
            </c:strRef>
          </c:tx>
          <c:spPr>
            <a:ln w="28575" cap="rnd">
              <a:solidFill>
                <a:srgbClr val="0070C0"/>
              </a:solidFill>
              <a:prstDash val="dash"/>
              <a:round/>
            </a:ln>
            <a:effectLst/>
          </c:spPr>
          <c:marker>
            <c:symbol val="none"/>
          </c:marker>
          <c:cat>
            <c:numRef>
              <c:f>'Bull Inbreeding'!$A$5:$A$43</c:f>
              <c:numCache>
                <c:formatCode>General</c:formatCode>
                <c:ptCount val="39"/>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numCache>
            </c:numRef>
          </c:cat>
          <c:val>
            <c:numRef>
              <c:f>'Bull Inbreeding'!$D$5:$D$43</c:f>
              <c:numCache>
                <c:formatCode>General</c:formatCode>
                <c:ptCount val="39"/>
                <c:pt idx="0">
                  <c:v>3.87</c:v>
                </c:pt>
                <c:pt idx="1">
                  <c:v>2.73</c:v>
                </c:pt>
                <c:pt idx="2">
                  <c:v>3.05</c:v>
                </c:pt>
                <c:pt idx="3">
                  <c:v>3.05</c:v>
                </c:pt>
                <c:pt idx="4">
                  <c:v>2.64</c:v>
                </c:pt>
                <c:pt idx="5">
                  <c:v>3.63</c:v>
                </c:pt>
                <c:pt idx="6">
                  <c:v>3.75</c:v>
                </c:pt>
                <c:pt idx="7">
                  <c:v>4.2300000000000004</c:v>
                </c:pt>
                <c:pt idx="8">
                  <c:v>3.92</c:v>
                </c:pt>
                <c:pt idx="9">
                  <c:v>4.1500000000000004</c:v>
                </c:pt>
                <c:pt idx="10">
                  <c:v>4.1399999999999997</c:v>
                </c:pt>
                <c:pt idx="11">
                  <c:v>4.58</c:v>
                </c:pt>
                <c:pt idx="12">
                  <c:v>5.29</c:v>
                </c:pt>
                <c:pt idx="13">
                  <c:v>5.18</c:v>
                </c:pt>
                <c:pt idx="14">
                  <c:v>5.85</c:v>
                </c:pt>
                <c:pt idx="15">
                  <c:v>5.63</c:v>
                </c:pt>
                <c:pt idx="16">
                  <c:v>5.86</c:v>
                </c:pt>
                <c:pt idx="17">
                  <c:v>5.79</c:v>
                </c:pt>
                <c:pt idx="18">
                  <c:v>6.27</c:v>
                </c:pt>
                <c:pt idx="19">
                  <c:v>6.01</c:v>
                </c:pt>
                <c:pt idx="20">
                  <c:v>6.25</c:v>
                </c:pt>
                <c:pt idx="21">
                  <c:v>6.24</c:v>
                </c:pt>
                <c:pt idx="22">
                  <c:v>6.52</c:v>
                </c:pt>
                <c:pt idx="23">
                  <c:v>6.9</c:v>
                </c:pt>
                <c:pt idx="24">
                  <c:v>6.33</c:v>
                </c:pt>
                <c:pt idx="25">
                  <c:v>6.56</c:v>
                </c:pt>
                <c:pt idx="26">
                  <c:v>6.68</c:v>
                </c:pt>
                <c:pt idx="27">
                  <c:v>6.64</c:v>
                </c:pt>
                <c:pt idx="28">
                  <c:v>6.75</c:v>
                </c:pt>
                <c:pt idx="29">
                  <c:v>6.95</c:v>
                </c:pt>
                <c:pt idx="30">
                  <c:v>6.91</c:v>
                </c:pt>
                <c:pt idx="31">
                  <c:v>7.47</c:v>
                </c:pt>
                <c:pt idx="32">
                  <c:v>8.44</c:v>
                </c:pt>
                <c:pt idx="33">
                  <c:v>9.51</c:v>
                </c:pt>
                <c:pt idx="34">
                  <c:v>10.130000000000001</c:v>
                </c:pt>
              </c:numCache>
            </c:numRef>
          </c:val>
          <c:smooth val="0"/>
          <c:extLst>
            <c:ext xmlns:c16="http://schemas.microsoft.com/office/drawing/2014/chart" uri="{C3380CC4-5D6E-409C-BE32-E72D297353CC}">
              <c16:uniqueId val="{00000001-A4C9-7543-B757-658892906791}"/>
            </c:ext>
          </c:extLst>
        </c:ser>
        <c:ser>
          <c:idx val="2"/>
          <c:order val="2"/>
          <c:tx>
            <c:strRef>
              <c:f>'Bull Inbreeding'!$E$4</c:f>
              <c:strCache>
                <c:ptCount val="1"/>
                <c:pt idx="0">
                  <c:v>PB GFI</c:v>
                </c:pt>
              </c:strCache>
            </c:strRef>
          </c:tx>
          <c:spPr>
            <a:ln w="28575" cap="rnd">
              <a:solidFill>
                <a:srgbClr val="0070C0"/>
              </a:solidFill>
              <a:prstDash val="sysDot"/>
              <a:round/>
            </a:ln>
            <a:effectLst/>
          </c:spPr>
          <c:marker>
            <c:symbol val="none"/>
          </c:marker>
          <c:cat>
            <c:numRef>
              <c:f>'Bull Inbreeding'!$A$5:$A$43</c:f>
              <c:numCache>
                <c:formatCode>General</c:formatCode>
                <c:ptCount val="39"/>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numCache>
            </c:numRef>
          </c:cat>
          <c:val>
            <c:numRef>
              <c:f>'Bull Inbreeding'!$E$5:$E$43</c:f>
              <c:numCache>
                <c:formatCode>General</c:formatCode>
                <c:ptCount val="39"/>
                <c:pt idx="0">
                  <c:v>3.64</c:v>
                </c:pt>
                <c:pt idx="1">
                  <c:v>4.03</c:v>
                </c:pt>
                <c:pt idx="2">
                  <c:v>3.64</c:v>
                </c:pt>
                <c:pt idx="3">
                  <c:v>4.34</c:v>
                </c:pt>
                <c:pt idx="4">
                  <c:v>4.0199999999999996</c:v>
                </c:pt>
                <c:pt idx="5">
                  <c:v>4.4000000000000004</c:v>
                </c:pt>
                <c:pt idx="6">
                  <c:v>4.7699999999999996</c:v>
                </c:pt>
                <c:pt idx="7">
                  <c:v>4.3899999999999997</c:v>
                </c:pt>
                <c:pt idx="8">
                  <c:v>4.08</c:v>
                </c:pt>
                <c:pt idx="9">
                  <c:v>4.37</c:v>
                </c:pt>
                <c:pt idx="10">
                  <c:v>4.5999999999999996</c:v>
                </c:pt>
                <c:pt idx="11">
                  <c:v>5.12</c:v>
                </c:pt>
                <c:pt idx="12">
                  <c:v>5.09</c:v>
                </c:pt>
                <c:pt idx="13">
                  <c:v>5.35</c:v>
                </c:pt>
                <c:pt idx="14">
                  <c:v>5.21</c:v>
                </c:pt>
                <c:pt idx="15">
                  <c:v>5.28</c:v>
                </c:pt>
                <c:pt idx="16">
                  <c:v>5.39</c:v>
                </c:pt>
                <c:pt idx="17">
                  <c:v>5.65</c:v>
                </c:pt>
                <c:pt idx="18">
                  <c:v>5.68</c:v>
                </c:pt>
                <c:pt idx="19">
                  <c:v>5.74</c:v>
                </c:pt>
                <c:pt idx="20">
                  <c:v>5.71</c:v>
                </c:pt>
                <c:pt idx="21">
                  <c:v>5.93</c:v>
                </c:pt>
                <c:pt idx="22">
                  <c:v>5.94</c:v>
                </c:pt>
                <c:pt idx="23">
                  <c:v>6.24</c:v>
                </c:pt>
                <c:pt idx="24">
                  <c:v>6.42</c:v>
                </c:pt>
                <c:pt idx="25">
                  <c:v>6.73</c:v>
                </c:pt>
                <c:pt idx="26">
                  <c:v>6.96</c:v>
                </c:pt>
                <c:pt idx="27">
                  <c:v>6.89</c:v>
                </c:pt>
                <c:pt idx="28">
                  <c:v>7.24</c:v>
                </c:pt>
                <c:pt idx="29">
                  <c:v>7.68</c:v>
                </c:pt>
                <c:pt idx="30">
                  <c:v>8.1199999999999992</c:v>
                </c:pt>
                <c:pt idx="31">
                  <c:v>8.2899999999999991</c:v>
                </c:pt>
                <c:pt idx="32">
                  <c:v>8.44</c:v>
                </c:pt>
                <c:pt idx="33">
                  <c:v>8.6300000000000008</c:v>
                </c:pt>
                <c:pt idx="34">
                  <c:v>8.73</c:v>
                </c:pt>
              </c:numCache>
            </c:numRef>
          </c:val>
          <c:smooth val="0"/>
          <c:extLst>
            <c:ext xmlns:c16="http://schemas.microsoft.com/office/drawing/2014/chart" uri="{C3380CC4-5D6E-409C-BE32-E72D297353CC}">
              <c16:uniqueId val="{00000002-A4C9-7543-B757-658892906791}"/>
            </c:ext>
          </c:extLst>
        </c:ser>
        <c:ser>
          <c:idx val="3"/>
          <c:order val="3"/>
          <c:tx>
            <c:strRef>
              <c:f>'Bull Inbreeding'!$F$4</c:f>
              <c:strCache>
                <c:ptCount val="1"/>
                <c:pt idx="0">
                  <c:v>YB Pedigree</c:v>
                </c:pt>
              </c:strCache>
            </c:strRef>
          </c:tx>
          <c:spPr>
            <a:ln w="28575" cap="rnd">
              <a:solidFill>
                <a:srgbClr val="FF0000"/>
              </a:solidFill>
              <a:round/>
            </a:ln>
            <a:effectLst/>
          </c:spPr>
          <c:marker>
            <c:symbol val="none"/>
          </c:marker>
          <c:cat>
            <c:numRef>
              <c:f>'Bull Inbreeding'!$A$5:$A$43</c:f>
              <c:numCache>
                <c:formatCode>General</c:formatCode>
                <c:ptCount val="39"/>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numCache>
            </c:numRef>
          </c:cat>
          <c:val>
            <c:numRef>
              <c:f>'Bull Inbreeding'!$F$5:$F$43</c:f>
              <c:numCache>
                <c:formatCode>General</c:formatCode>
                <c:ptCount val="39"/>
                <c:pt idx="31">
                  <c:v>6.48</c:v>
                </c:pt>
                <c:pt idx="32">
                  <c:v>7.06</c:v>
                </c:pt>
                <c:pt idx="33">
                  <c:v>7.4</c:v>
                </c:pt>
                <c:pt idx="34">
                  <c:v>7.61</c:v>
                </c:pt>
                <c:pt idx="35">
                  <c:v>7.98</c:v>
                </c:pt>
                <c:pt idx="36">
                  <c:v>7.56</c:v>
                </c:pt>
                <c:pt idx="37">
                  <c:v>8.65</c:v>
                </c:pt>
                <c:pt idx="38">
                  <c:v>11.17</c:v>
                </c:pt>
              </c:numCache>
            </c:numRef>
          </c:val>
          <c:smooth val="0"/>
          <c:extLst>
            <c:ext xmlns:c16="http://schemas.microsoft.com/office/drawing/2014/chart" uri="{C3380CC4-5D6E-409C-BE32-E72D297353CC}">
              <c16:uniqueId val="{00000003-A4C9-7543-B757-658892906791}"/>
            </c:ext>
          </c:extLst>
        </c:ser>
        <c:ser>
          <c:idx val="4"/>
          <c:order val="4"/>
          <c:tx>
            <c:strRef>
              <c:f>'Bull Inbreeding'!$G$4</c:f>
              <c:strCache>
                <c:ptCount val="1"/>
                <c:pt idx="0">
                  <c:v>YB Genomic</c:v>
                </c:pt>
              </c:strCache>
            </c:strRef>
          </c:tx>
          <c:spPr>
            <a:ln w="28575" cap="rnd">
              <a:solidFill>
                <a:srgbClr val="FF0000"/>
              </a:solidFill>
              <a:prstDash val="dash"/>
              <a:round/>
            </a:ln>
            <a:effectLst/>
          </c:spPr>
          <c:marker>
            <c:symbol val="none"/>
          </c:marker>
          <c:cat>
            <c:numRef>
              <c:f>'Bull Inbreeding'!$A$5:$A$43</c:f>
              <c:numCache>
                <c:formatCode>General</c:formatCode>
                <c:ptCount val="39"/>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numCache>
            </c:numRef>
          </c:cat>
          <c:val>
            <c:numRef>
              <c:f>'Bull Inbreeding'!$G$5:$G$43</c:f>
              <c:numCache>
                <c:formatCode>General</c:formatCode>
                <c:ptCount val="39"/>
                <c:pt idx="31">
                  <c:v>7.31</c:v>
                </c:pt>
                <c:pt idx="32">
                  <c:v>7.93</c:v>
                </c:pt>
                <c:pt idx="33">
                  <c:v>8.69</c:v>
                </c:pt>
                <c:pt idx="34">
                  <c:v>9.2200000000000006</c:v>
                </c:pt>
                <c:pt idx="35">
                  <c:v>10.029999999999999</c:v>
                </c:pt>
                <c:pt idx="36">
                  <c:v>10.210000000000001</c:v>
                </c:pt>
                <c:pt idx="37">
                  <c:v>11.52</c:v>
                </c:pt>
                <c:pt idx="38">
                  <c:v>13.66</c:v>
                </c:pt>
              </c:numCache>
            </c:numRef>
          </c:val>
          <c:smooth val="0"/>
          <c:extLst>
            <c:ext xmlns:c16="http://schemas.microsoft.com/office/drawing/2014/chart" uri="{C3380CC4-5D6E-409C-BE32-E72D297353CC}">
              <c16:uniqueId val="{00000004-A4C9-7543-B757-658892906791}"/>
            </c:ext>
          </c:extLst>
        </c:ser>
        <c:ser>
          <c:idx val="5"/>
          <c:order val="5"/>
          <c:tx>
            <c:strRef>
              <c:f>'Bull Inbreeding'!$H$4</c:f>
              <c:strCache>
                <c:ptCount val="1"/>
                <c:pt idx="0">
                  <c:v>YB GFI</c:v>
                </c:pt>
              </c:strCache>
            </c:strRef>
          </c:tx>
          <c:spPr>
            <a:ln w="28575" cap="rnd">
              <a:solidFill>
                <a:srgbClr val="FF0000"/>
              </a:solidFill>
              <a:prstDash val="sysDot"/>
              <a:round/>
            </a:ln>
            <a:effectLst/>
          </c:spPr>
          <c:marker>
            <c:symbol val="none"/>
          </c:marker>
          <c:cat>
            <c:numRef>
              <c:f>'Bull Inbreeding'!$A$5:$A$43</c:f>
              <c:numCache>
                <c:formatCode>General</c:formatCode>
                <c:ptCount val="39"/>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numCache>
            </c:numRef>
          </c:cat>
          <c:val>
            <c:numRef>
              <c:f>'Bull Inbreeding'!$H$5:$H$43</c:f>
              <c:numCache>
                <c:formatCode>General</c:formatCode>
                <c:ptCount val="39"/>
                <c:pt idx="31">
                  <c:v>7.92</c:v>
                </c:pt>
                <c:pt idx="32">
                  <c:v>8.1</c:v>
                </c:pt>
                <c:pt idx="33">
                  <c:v>8.26</c:v>
                </c:pt>
                <c:pt idx="34">
                  <c:v>8.36</c:v>
                </c:pt>
                <c:pt idx="35">
                  <c:v>8.59</c:v>
                </c:pt>
                <c:pt idx="36">
                  <c:v>8.3699999999999992</c:v>
                </c:pt>
                <c:pt idx="37">
                  <c:v>8.48</c:v>
                </c:pt>
                <c:pt idx="38">
                  <c:v>8.9</c:v>
                </c:pt>
              </c:numCache>
            </c:numRef>
          </c:val>
          <c:smooth val="0"/>
          <c:extLst>
            <c:ext xmlns:c16="http://schemas.microsoft.com/office/drawing/2014/chart" uri="{C3380CC4-5D6E-409C-BE32-E72D297353CC}">
              <c16:uniqueId val="{00000005-A4C9-7543-B757-658892906791}"/>
            </c:ext>
          </c:extLst>
        </c:ser>
        <c:dLbls>
          <c:showLegendKey val="0"/>
          <c:showVal val="0"/>
          <c:showCatName val="0"/>
          <c:showSerName val="0"/>
          <c:showPercent val="0"/>
          <c:showBubbleSize val="0"/>
        </c:dLbls>
        <c:smooth val="0"/>
        <c:axId val="188254752"/>
        <c:axId val="188256432"/>
      </c:lineChart>
      <c:catAx>
        <c:axId val="188254752"/>
        <c:scaling>
          <c:orientation val="minMax"/>
        </c:scaling>
        <c:delete val="0"/>
        <c:axPos val="b"/>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sz="1600" b="1"/>
                  <a:t>Birth</a:t>
                </a:r>
                <a:r>
                  <a:rPr lang="en-US" sz="1600" b="1" baseline="0"/>
                  <a:t> Year</a:t>
                </a:r>
                <a:endParaRPr lang="en-US" sz="1600" b="1"/>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25400" cap="flat" cmpd="sng" algn="ctr">
            <a:solidFill>
              <a:schemeClr val="tx1"/>
            </a:solidFill>
            <a:round/>
          </a:ln>
          <a:effectLst/>
        </c:spPr>
        <c:txPr>
          <a:bodyPr rot="-2700000" spcFirstLastPara="1" vertOverflow="ellipsis"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188256432"/>
        <c:crosses val="autoZero"/>
        <c:auto val="1"/>
        <c:lblAlgn val="ctr"/>
        <c:lblOffset val="100"/>
        <c:noMultiLvlLbl val="0"/>
      </c:catAx>
      <c:valAx>
        <c:axId val="18825643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600" b="1"/>
                  <a:t>Inbreeding</a:t>
                </a:r>
                <a:r>
                  <a:rPr lang="en-US" sz="1600" b="1" baseline="0"/>
                  <a:t> (%)</a:t>
                </a:r>
                <a:endParaRPr lang="en-US" sz="1600" b="1"/>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25400">
            <a:solidFill>
              <a:schemeClr val="tx1"/>
            </a:solid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188254752"/>
        <c:crosses val="autoZero"/>
        <c:crossBetween val="between"/>
      </c:valAx>
      <c:spPr>
        <a:noFill/>
        <a:ln>
          <a:noFill/>
        </a:ln>
        <a:effectLst/>
      </c:spPr>
    </c:plotArea>
    <c:legend>
      <c:legendPos val="r"/>
      <c:layout>
        <c:manualLayout>
          <c:xMode val="edge"/>
          <c:yMode val="edge"/>
          <c:x val="0.25484229844414652"/>
          <c:y val="0.27538490442636765"/>
          <c:w val="9.2891897873920007E-2"/>
          <c:h val="0.25789682177460593"/>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900"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18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628720-454B-481B-8312-8A1B4269CA0F}" type="datetimeFigureOut">
              <a:rPr lang="en-US" smtClean="0"/>
              <a:pPr/>
              <a:t>5/30/19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60EB8D-23C2-439D-8D6B-DBCC814DEBCD}" type="slidenum">
              <a:rPr lang="en-US" smtClean="0"/>
              <a:pPr/>
              <a:t>‹#›</a:t>
            </a:fld>
            <a:endParaRPr lang="en-US"/>
          </a:p>
        </p:txBody>
      </p:sp>
    </p:spTree>
    <p:extLst>
      <p:ext uri="{BB962C8B-B14F-4D97-AF65-F5344CB8AC3E}">
        <p14:creationId xmlns:p14="http://schemas.microsoft.com/office/powerpoint/2010/main" val="17970189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560EB8D-23C2-439D-8D6B-DBCC814DEBCD}" type="slidenum">
              <a:rPr lang="en-US" smtClean="0"/>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A6B82D78-72CA-4280-BF88-9B494D290322}" type="slidenum">
              <a:rPr lang="en-US"/>
              <a:pPr/>
              <a:t>7</a:t>
            </a:fld>
            <a:endParaRPr lang="en-US"/>
          </a:p>
        </p:txBody>
      </p:sp>
      <p:sp>
        <p:nvSpPr>
          <p:cNvPr id="23553" name="Text Box 1"/>
          <p:cNvSpPr txBox="1">
            <a:spLocks noChangeArrowheads="1"/>
          </p:cNvSpPr>
          <p:nvPr/>
        </p:nvSpPr>
        <p:spPr bwMode="auto">
          <a:xfrm>
            <a:off x="4398963" y="9555163"/>
            <a:ext cx="3370262" cy="500062"/>
          </a:xfrm>
          <a:prstGeom prst="rect">
            <a:avLst/>
          </a:prstGeom>
          <a:noFill/>
          <a:ln w="9525">
            <a:noFill/>
            <a:round/>
            <a:headEnd/>
            <a:tailEnd/>
          </a:ln>
          <a:effectLst/>
        </p:spPr>
        <p:txBody>
          <a:bodyPr lIns="0" tIns="0" rIns="0" bIns="0" anchor="b"/>
          <a:lstStyle/>
          <a:p>
            <a:pPr algn="r">
              <a:tabLst>
                <a:tab pos="0" algn="l"/>
                <a:tab pos="457153" algn="l"/>
                <a:tab pos="914308" algn="l"/>
                <a:tab pos="1371461" algn="l"/>
                <a:tab pos="1828614" algn="l"/>
                <a:tab pos="2285769" algn="l"/>
                <a:tab pos="2742922" algn="l"/>
                <a:tab pos="3200076" algn="l"/>
                <a:tab pos="3657230" algn="l"/>
                <a:tab pos="4114383" algn="l"/>
                <a:tab pos="4571537" algn="l"/>
                <a:tab pos="5028690" algn="l"/>
                <a:tab pos="5485844" algn="l"/>
                <a:tab pos="5942998" algn="l"/>
                <a:tab pos="6400151" algn="l"/>
                <a:tab pos="6857305" algn="l"/>
                <a:tab pos="7314459" algn="l"/>
                <a:tab pos="7771612" algn="l"/>
                <a:tab pos="8228766" algn="l"/>
                <a:tab pos="8685920" algn="l"/>
                <a:tab pos="9143073" algn="l"/>
              </a:tabLst>
            </a:pPr>
            <a:fld id="{6018535E-751A-41F6-88D1-9C22E6D1F4CD}" type="slidenum">
              <a:rPr lang="en-US" sz="1400">
                <a:solidFill>
                  <a:srgbClr val="000000"/>
                </a:solidFill>
                <a:latin typeface="Times New Roman" pitchFamily="16" charset="0"/>
              </a:rPr>
              <a:pPr algn="r">
                <a:tabLst>
                  <a:tab pos="0" algn="l"/>
                  <a:tab pos="457153" algn="l"/>
                  <a:tab pos="914308" algn="l"/>
                  <a:tab pos="1371461" algn="l"/>
                  <a:tab pos="1828614" algn="l"/>
                  <a:tab pos="2285769" algn="l"/>
                  <a:tab pos="2742922" algn="l"/>
                  <a:tab pos="3200076" algn="l"/>
                  <a:tab pos="3657230" algn="l"/>
                  <a:tab pos="4114383" algn="l"/>
                  <a:tab pos="4571537" algn="l"/>
                  <a:tab pos="5028690" algn="l"/>
                  <a:tab pos="5485844" algn="l"/>
                  <a:tab pos="5942998" algn="l"/>
                  <a:tab pos="6400151" algn="l"/>
                  <a:tab pos="6857305" algn="l"/>
                  <a:tab pos="7314459" algn="l"/>
                  <a:tab pos="7771612" algn="l"/>
                  <a:tab pos="8228766" algn="l"/>
                  <a:tab pos="8685920" algn="l"/>
                  <a:tab pos="9143073" algn="l"/>
                </a:tabLst>
              </a:pPr>
              <a:t>7</a:t>
            </a:fld>
            <a:endParaRPr lang="en-US" sz="1400">
              <a:solidFill>
                <a:srgbClr val="000000"/>
              </a:solidFill>
              <a:latin typeface="Times New Roman" pitchFamily="16" charset="0"/>
            </a:endParaRPr>
          </a:p>
        </p:txBody>
      </p:sp>
      <p:sp>
        <p:nvSpPr>
          <p:cNvPr id="23554" name="Text Box 2"/>
          <p:cNvSpPr txBox="1">
            <a:spLocks noChangeArrowheads="1"/>
          </p:cNvSpPr>
          <p:nvPr/>
        </p:nvSpPr>
        <p:spPr bwMode="auto">
          <a:xfrm>
            <a:off x="4398963" y="9555164"/>
            <a:ext cx="3371850" cy="501650"/>
          </a:xfrm>
          <a:prstGeom prst="rect">
            <a:avLst/>
          </a:prstGeom>
          <a:noFill/>
          <a:ln w="9525">
            <a:noFill/>
            <a:round/>
            <a:headEnd/>
            <a:tailEnd/>
          </a:ln>
          <a:effectLst/>
        </p:spPr>
        <p:txBody>
          <a:bodyPr lIns="0" tIns="0" rIns="0" bIns="0" anchor="b"/>
          <a:lstStyle/>
          <a:p>
            <a:pPr algn="r">
              <a:tabLst>
                <a:tab pos="0" algn="l"/>
                <a:tab pos="457153" algn="l"/>
                <a:tab pos="914308" algn="l"/>
                <a:tab pos="1371461" algn="l"/>
                <a:tab pos="1828614" algn="l"/>
                <a:tab pos="2285769" algn="l"/>
                <a:tab pos="2742922" algn="l"/>
                <a:tab pos="3200076" algn="l"/>
                <a:tab pos="3657230" algn="l"/>
                <a:tab pos="4114383" algn="l"/>
                <a:tab pos="4571537" algn="l"/>
                <a:tab pos="5028690" algn="l"/>
                <a:tab pos="5485844" algn="l"/>
                <a:tab pos="5942998" algn="l"/>
                <a:tab pos="6400151" algn="l"/>
                <a:tab pos="6857305" algn="l"/>
                <a:tab pos="7314459" algn="l"/>
                <a:tab pos="7771612" algn="l"/>
                <a:tab pos="8228766" algn="l"/>
                <a:tab pos="8685920" algn="l"/>
                <a:tab pos="9143073" algn="l"/>
              </a:tabLst>
            </a:pPr>
            <a:fld id="{9E55A56F-54AE-4FBD-A708-A85679E2043A}" type="slidenum">
              <a:rPr lang="en-US" sz="1400">
                <a:solidFill>
                  <a:srgbClr val="000000"/>
                </a:solidFill>
                <a:latin typeface="Times New Roman" pitchFamily="16" charset="0"/>
              </a:rPr>
              <a:pPr algn="r">
                <a:tabLst>
                  <a:tab pos="0" algn="l"/>
                  <a:tab pos="457153" algn="l"/>
                  <a:tab pos="914308" algn="l"/>
                  <a:tab pos="1371461" algn="l"/>
                  <a:tab pos="1828614" algn="l"/>
                  <a:tab pos="2285769" algn="l"/>
                  <a:tab pos="2742922" algn="l"/>
                  <a:tab pos="3200076" algn="l"/>
                  <a:tab pos="3657230" algn="l"/>
                  <a:tab pos="4114383" algn="l"/>
                  <a:tab pos="4571537" algn="l"/>
                  <a:tab pos="5028690" algn="l"/>
                  <a:tab pos="5485844" algn="l"/>
                  <a:tab pos="5942998" algn="l"/>
                  <a:tab pos="6400151" algn="l"/>
                  <a:tab pos="6857305" algn="l"/>
                  <a:tab pos="7314459" algn="l"/>
                  <a:tab pos="7771612" algn="l"/>
                  <a:tab pos="8228766" algn="l"/>
                  <a:tab pos="8685920" algn="l"/>
                  <a:tab pos="9143073" algn="l"/>
                </a:tabLst>
              </a:pPr>
              <a:t>7</a:t>
            </a:fld>
            <a:endParaRPr lang="en-US" sz="1400">
              <a:solidFill>
                <a:srgbClr val="000000"/>
              </a:solidFill>
              <a:latin typeface="Times New Roman" pitchFamily="16" charset="0"/>
            </a:endParaRPr>
          </a:p>
        </p:txBody>
      </p:sp>
      <p:sp>
        <p:nvSpPr>
          <p:cNvPr id="23555" name="Rectangle 3"/>
          <p:cNvSpPr txBox="1">
            <a:spLocks noGrp="1" noRot="1" noChangeAspect="1" noChangeArrowheads="1"/>
          </p:cNvSpPr>
          <p:nvPr>
            <p:ph type="sldImg"/>
          </p:nvPr>
        </p:nvSpPr>
        <p:spPr bwMode="auto">
          <a:xfrm>
            <a:off x="409575" y="706438"/>
            <a:ext cx="6202363" cy="3489325"/>
          </a:xfrm>
          <a:prstGeom prst="rect">
            <a:avLst/>
          </a:prstGeom>
          <a:solidFill>
            <a:srgbClr val="FFFFFF"/>
          </a:solidFill>
          <a:ln>
            <a:solidFill>
              <a:srgbClr val="000000"/>
            </a:solidFill>
            <a:miter lim="800000"/>
            <a:headEnd/>
            <a:tailEnd/>
          </a:ln>
        </p:spPr>
      </p:sp>
      <p:sp>
        <p:nvSpPr>
          <p:cNvPr id="23556" name="Rectangle 4"/>
          <p:cNvSpPr txBox="1">
            <a:spLocks noGrp="1" noChangeArrowheads="1"/>
          </p:cNvSpPr>
          <p:nvPr>
            <p:ph type="body" idx="1"/>
          </p:nvPr>
        </p:nvSpPr>
        <p:spPr bwMode="auto">
          <a:xfrm>
            <a:off x="777875" y="4776788"/>
            <a:ext cx="6215063" cy="4522787"/>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423525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BF7C56-861D-499D-8170-A7A5367EEB3B}" type="slidenum">
              <a:rPr lang="en-US" smtClean="0"/>
              <a:pPr/>
              <a:t>18</a:t>
            </a:fld>
            <a:endParaRPr lang="en-US"/>
          </a:p>
        </p:txBody>
      </p:sp>
    </p:spTree>
    <p:extLst>
      <p:ext uri="{BB962C8B-B14F-4D97-AF65-F5344CB8AC3E}">
        <p14:creationId xmlns:p14="http://schemas.microsoft.com/office/powerpoint/2010/main" val="855848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BF7C56-861D-499D-8170-A7A5367EEB3B}" type="slidenum">
              <a:rPr lang="en-US" smtClean="0"/>
              <a:pPr/>
              <a:t>21</a:t>
            </a:fld>
            <a:endParaRPr lang="en-US"/>
          </a:p>
        </p:txBody>
      </p:sp>
    </p:spTree>
    <p:extLst>
      <p:ext uri="{BB962C8B-B14F-4D97-AF65-F5344CB8AC3E}">
        <p14:creationId xmlns:p14="http://schemas.microsoft.com/office/powerpoint/2010/main" val="1527358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BF7C56-861D-499D-8170-A7A5367EEB3B}" type="slidenum">
              <a:rPr lang="en-US" smtClean="0"/>
              <a:pPr/>
              <a:t>22</a:t>
            </a:fld>
            <a:endParaRPr lang="en-US"/>
          </a:p>
        </p:txBody>
      </p:sp>
    </p:spTree>
    <p:extLst>
      <p:ext uri="{BB962C8B-B14F-4D97-AF65-F5344CB8AC3E}">
        <p14:creationId xmlns:p14="http://schemas.microsoft.com/office/powerpoint/2010/main" val="41624559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3BBEE1-9E7D-436C-9E26-870F3846246C}" type="slidenum">
              <a:rPr lang="en-US" smtClean="0"/>
              <a:pPr/>
              <a:t>27</a:t>
            </a:fld>
            <a:endParaRPr lang="en-US"/>
          </a:p>
        </p:txBody>
      </p:sp>
    </p:spTree>
    <p:extLst>
      <p:ext uri="{BB962C8B-B14F-4D97-AF65-F5344CB8AC3E}">
        <p14:creationId xmlns:p14="http://schemas.microsoft.com/office/powerpoint/2010/main" val="23470326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AIP-2017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87680" y="121920"/>
            <a:ext cx="11216640" cy="639763"/>
          </a:xfrm>
        </p:spPr>
        <p:txBody>
          <a:bodyPr/>
          <a:lstStyle/>
          <a:p>
            <a:r>
              <a:rPr lang="en-US" dirty="0"/>
              <a:t>Click to edit Master title style</a:t>
            </a:r>
          </a:p>
        </p:txBody>
      </p:sp>
      <p:sp>
        <p:nvSpPr>
          <p:cNvPr id="3" name="Content Placeholder 2"/>
          <p:cNvSpPr>
            <a:spLocks noGrp="1"/>
          </p:cNvSpPr>
          <p:nvPr>
            <p:ph sz="half" idx="1"/>
          </p:nvPr>
        </p:nvSpPr>
        <p:spPr>
          <a:xfrm>
            <a:off x="487680" y="1188720"/>
            <a:ext cx="11216640" cy="5120640"/>
          </a:xfrm>
        </p:spPr>
        <p:txBody>
          <a:bodyPr/>
          <a:lstStyle>
            <a:lvl1pPr marL="274320" indent="-274320">
              <a:defRPr sz="2700"/>
            </a:lvl1pPr>
            <a:lvl2pPr marL="685800">
              <a:defRPr sz="2700"/>
            </a:lvl2pPr>
            <a:lvl3pPr marL="960120" indent="-274320">
              <a:defRPr sz="2700"/>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7486" y="182564"/>
            <a:ext cx="10968567" cy="549275"/>
          </a:xfrm>
        </p:spPr>
        <p:txBody>
          <a:bodyPr/>
          <a:lstStyle/>
          <a:p>
            <a:r>
              <a:rPr lang="en-US"/>
              <a:t>Click to edit Master title style</a:t>
            </a:r>
          </a:p>
        </p:txBody>
      </p:sp>
      <p:sp>
        <p:nvSpPr>
          <p:cNvPr id="3" name="Table Placeholder 2"/>
          <p:cNvSpPr>
            <a:spLocks noGrp="1"/>
          </p:cNvSpPr>
          <p:nvPr>
            <p:ph type="tbl" idx="1"/>
          </p:nvPr>
        </p:nvSpPr>
        <p:spPr>
          <a:xfrm>
            <a:off x="607486" y="1233488"/>
            <a:ext cx="10968567" cy="1924051"/>
          </a:xfrm>
        </p:spPr>
        <p:txBody>
          <a:bodyPr/>
          <a:lstStyle/>
          <a:p>
            <a:pPr lvl="0"/>
            <a:endParaRPr lang="en-US" noProof="0"/>
          </a:p>
        </p:txBody>
      </p:sp>
    </p:spTree>
    <p:extLst>
      <p:ext uri="{BB962C8B-B14F-4D97-AF65-F5344CB8AC3E}">
        <p14:creationId xmlns:p14="http://schemas.microsoft.com/office/powerpoint/2010/main" val="3405142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AIP-2017 Title and Content2">
    <p:spTree>
      <p:nvGrpSpPr>
        <p:cNvPr id="1" name=""/>
        <p:cNvGrpSpPr/>
        <p:nvPr/>
      </p:nvGrpSpPr>
      <p:grpSpPr>
        <a:xfrm>
          <a:off x="0" y="0"/>
          <a:ext cx="0" cy="0"/>
          <a:chOff x="0" y="0"/>
          <a:chExt cx="0" cy="0"/>
        </a:xfrm>
      </p:grpSpPr>
      <p:sp>
        <p:nvSpPr>
          <p:cNvPr id="2" name="Title 1"/>
          <p:cNvSpPr>
            <a:spLocks noGrp="1"/>
          </p:cNvSpPr>
          <p:nvPr>
            <p:ph type="title"/>
          </p:nvPr>
        </p:nvSpPr>
        <p:spPr>
          <a:xfrm>
            <a:off x="487680" y="121920"/>
            <a:ext cx="11216640" cy="639763"/>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02920" y="1188720"/>
            <a:ext cx="5364480" cy="5120640"/>
          </a:xfrm>
        </p:spPr>
        <p:txBody>
          <a:bodyPr/>
          <a:lstStyle>
            <a:lvl1pPr>
              <a:defRPr sz="2700"/>
            </a:lvl1pPr>
            <a:lvl2pPr>
              <a:defRPr sz="27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6339840" y="1188720"/>
            <a:ext cx="5364480" cy="5120640"/>
          </a:xfrm>
        </p:spPr>
        <p:txBody>
          <a:bodyPr/>
          <a:lstStyle>
            <a:lvl1pPr>
              <a:defRPr sz="2700"/>
            </a:lvl1pPr>
            <a:lvl2pPr>
              <a:defRPr sz="27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3682838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AIP-2018_16:9">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7603749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AIP-2017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87680" y="121920"/>
            <a:ext cx="11216640" cy="639763"/>
          </a:xfrm>
        </p:spPr>
        <p:txBody>
          <a:bodyPr/>
          <a:lstStyle/>
          <a:p>
            <a:r>
              <a:rPr lang="en-US" dirty="0"/>
              <a:t>Click to edit Master title style</a:t>
            </a:r>
          </a:p>
        </p:txBody>
      </p:sp>
      <p:sp>
        <p:nvSpPr>
          <p:cNvPr id="3" name="Content Placeholder 2"/>
          <p:cNvSpPr>
            <a:spLocks noGrp="1"/>
          </p:cNvSpPr>
          <p:nvPr>
            <p:ph sz="half" idx="1"/>
          </p:nvPr>
        </p:nvSpPr>
        <p:spPr>
          <a:xfrm>
            <a:off x="487680" y="1341120"/>
            <a:ext cx="11216640" cy="4876800"/>
          </a:xfrm>
        </p:spPr>
        <p:txBody>
          <a:bodyPr/>
          <a:lstStyle>
            <a:lvl1pPr>
              <a:defRPr sz="3200"/>
            </a:lvl1pPr>
            <a:lvl2pPr>
              <a:defRPr sz="3200"/>
            </a:lvl2pPr>
            <a:lvl3pPr>
              <a:defRPr sz="3200"/>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677798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AIP-2017 Title Slide">
    <p:spTree>
      <p:nvGrpSpPr>
        <p:cNvPr id="1" name=""/>
        <p:cNvGrpSpPr/>
        <p:nvPr/>
      </p:nvGrpSpPr>
      <p:grpSpPr>
        <a:xfrm>
          <a:off x="0" y="0"/>
          <a:ext cx="0" cy="0"/>
          <a:chOff x="0" y="0"/>
          <a:chExt cx="0" cy="0"/>
        </a:xfrm>
      </p:grpSpPr>
      <p:sp>
        <p:nvSpPr>
          <p:cNvPr id="7" name="Rectangle 6"/>
          <p:cNvSpPr/>
          <p:nvPr/>
        </p:nvSpPr>
        <p:spPr>
          <a:xfrm>
            <a:off x="0" y="0"/>
            <a:ext cx="12192000" cy="3200400"/>
          </a:xfrm>
          <a:prstGeom prst="rect">
            <a:avLst/>
          </a:prstGeom>
          <a:solidFill>
            <a:srgbClr val="24427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a:p>
        </p:txBody>
      </p:sp>
      <p:sp>
        <p:nvSpPr>
          <p:cNvPr id="2" name="Title 1"/>
          <p:cNvSpPr>
            <a:spLocks noGrp="1"/>
          </p:cNvSpPr>
          <p:nvPr>
            <p:ph type="title"/>
          </p:nvPr>
        </p:nvSpPr>
        <p:spPr>
          <a:xfrm>
            <a:off x="914400" y="889000"/>
            <a:ext cx="10363200" cy="639763"/>
          </a:xfrm>
        </p:spPr>
        <p:txBody>
          <a:bodyPr/>
          <a:lstStyle>
            <a:lvl1pPr algn="l">
              <a:lnSpc>
                <a:spcPts val="6133"/>
              </a:lnSpc>
              <a:defRPr sz="5600" b="1">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914400" y="3566160"/>
            <a:ext cx="10363200" cy="2743200"/>
          </a:xfrm>
        </p:spPr>
        <p:txBody>
          <a:bodyPr/>
          <a:lstStyle>
            <a:lvl1pPr>
              <a:spcAft>
                <a:spcPts val="0"/>
              </a:spcAft>
              <a:buNone/>
              <a:defRPr/>
            </a:lvl1pPr>
          </a:lstStyle>
          <a:p>
            <a:pPr lvl="0"/>
            <a:r>
              <a:rPr lang="en-US"/>
              <a:t>Click to edit Master text styles</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AIP-2017 Title and Content2">
    <p:spTree>
      <p:nvGrpSpPr>
        <p:cNvPr id="1" name=""/>
        <p:cNvGrpSpPr/>
        <p:nvPr/>
      </p:nvGrpSpPr>
      <p:grpSpPr>
        <a:xfrm>
          <a:off x="0" y="0"/>
          <a:ext cx="0" cy="0"/>
          <a:chOff x="0" y="0"/>
          <a:chExt cx="0" cy="0"/>
        </a:xfrm>
      </p:grpSpPr>
      <p:sp>
        <p:nvSpPr>
          <p:cNvPr id="2" name="Title 1"/>
          <p:cNvSpPr>
            <a:spLocks noGrp="1"/>
          </p:cNvSpPr>
          <p:nvPr>
            <p:ph type="title"/>
          </p:nvPr>
        </p:nvSpPr>
        <p:spPr>
          <a:xfrm>
            <a:off x="487680" y="121920"/>
            <a:ext cx="11216640" cy="639763"/>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02920" y="1188720"/>
            <a:ext cx="5364480" cy="5120640"/>
          </a:xfrm>
        </p:spPr>
        <p:txBody>
          <a:bodyPr/>
          <a:lstStyle>
            <a:lvl1pPr>
              <a:defRPr sz="2700"/>
            </a:lvl1pPr>
            <a:lvl2pPr>
              <a:defRPr sz="27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6339840" y="1188720"/>
            <a:ext cx="5364480" cy="5120640"/>
          </a:xfrm>
        </p:spPr>
        <p:txBody>
          <a:bodyPr/>
          <a:lstStyle>
            <a:lvl1pPr>
              <a:defRPr sz="2700"/>
            </a:lvl1pPr>
            <a:lvl2pPr>
              <a:defRPr sz="27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AIP-2018_16:9">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7486" y="182564"/>
            <a:ext cx="10968567" cy="549275"/>
          </a:xfrm>
        </p:spPr>
        <p:txBody>
          <a:bodyPr/>
          <a:lstStyle/>
          <a:p>
            <a:r>
              <a:rPr lang="en-US"/>
              <a:t>Click to edit Master title style</a:t>
            </a:r>
          </a:p>
        </p:txBody>
      </p:sp>
      <p:sp>
        <p:nvSpPr>
          <p:cNvPr id="3" name="Table Placeholder 2"/>
          <p:cNvSpPr>
            <a:spLocks noGrp="1"/>
          </p:cNvSpPr>
          <p:nvPr>
            <p:ph type="tbl" idx="1"/>
          </p:nvPr>
        </p:nvSpPr>
        <p:spPr>
          <a:xfrm>
            <a:off x="607486" y="1233488"/>
            <a:ext cx="10968567" cy="1924051"/>
          </a:xfrm>
        </p:spPr>
        <p:txBody>
          <a:bodyPr/>
          <a:lstStyle/>
          <a:p>
            <a:pPr lvl="0"/>
            <a:endParaRPr lang="en-US" noProof="0"/>
          </a:p>
        </p:txBody>
      </p:sp>
    </p:spTree>
    <p:extLst>
      <p:ext uri="{BB962C8B-B14F-4D97-AF65-F5344CB8AC3E}">
        <p14:creationId xmlns:p14="http://schemas.microsoft.com/office/powerpoint/2010/main" val="29787098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AIP-2017 Title and Conten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AF454D47-2C65-6148-9ED4-591702E47487}"/>
              </a:ext>
            </a:extLst>
          </p:cNvPr>
          <p:cNvSpPr>
            <a:spLocks noGrp="1"/>
          </p:cNvSpPr>
          <p:nvPr>
            <p:ph type="title"/>
          </p:nvPr>
        </p:nvSpPr>
        <p:spPr>
          <a:xfrm>
            <a:off x="487680" y="2767584"/>
            <a:ext cx="11216640" cy="639763"/>
          </a:xfrm>
          <a:prstGeom prst="rect">
            <a:avLst/>
          </a:prstGeom>
        </p:spPr>
        <p:txBody>
          <a:bodyPr vert="horz" lIns="0" tIns="0" rIns="0" bIns="0" rtlCol="0" anchor="ctr" anchorCtr="0">
            <a:noAutofit/>
          </a:bodyPr>
          <a:lstStyle/>
          <a:p>
            <a:r>
              <a:rPr lang="en-US" dirty="0"/>
              <a:t>Click to edit Master title style</a:t>
            </a:r>
          </a:p>
        </p:txBody>
      </p:sp>
    </p:spTree>
    <p:extLst>
      <p:ext uri="{BB962C8B-B14F-4D97-AF65-F5344CB8AC3E}">
        <p14:creationId xmlns:p14="http://schemas.microsoft.com/office/powerpoint/2010/main" val="15504216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IP-2017 Title and Conten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AF454D47-2C65-6148-9ED4-591702E47487}"/>
              </a:ext>
            </a:extLst>
          </p:cNvPr>
          <p:cNvSpPr>
            <a:spLocks noGrp="1"/>
          </p:cNvSpPr>
          <p:nvPr>
            <p:ph type="title"/>
          </p:nvPr>
        </p:nvSpPr>
        <p:spPr>
          <a:xfrm>
            <a:off x="487680" y="2767584"/>
            <a:ext cx="11216640" cy="639763"/>
          </a:xfrm>
          <a:prstGeom prst="rect">
            <a:avLst/>
          </a:prstGeom>
        </p:spPr>
        <p:txBody>
          <a:bodyPr vert="horz" lIns="0" tIns="0" rIns="0" bIns="0" rtlCol="0" anchor="ctr" anchorCtr="0">
            <a:noAutofit/>
          </a:bodyPr>
          <a:lstStyle/>
          <a:p>
            <a:r>
              <a:rPr lang="en-US" dirty="0"/>
              <a:t>Click to edit Master title style</a:t>
            </a:r>
          </a:p>
        </p:txBody>
      </p:sp>
    </p:spTree>
    <p:extLst>
      <p:ext uri="{BB962C8B-B14F-4D97-AF65-F5344CB8AC3E}">
        <p14:creationId xmlns:p14="http://schemas.microsoft.com/office/powerpoint/2010/main" val="14444197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1_AIP-2017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87680" y="121920"/>
            <a:ext cx="11216640" cy="639763"/>
          </a:xfrm>
        </p:spPr>
        <p:txBody>
          <a:bodyPr/>
          <a:lstStyle/>
          <a:p>
            <a:r>
              <a:rPr lang="en-US" dirty="0"/>
              <a:t>Click to edit Master title style</a:t>
            </a:r>
          </a:p>
        </p:txBody>
      </p:sp>
      <p:sp>
        <p:nvSpPr>
          <p:cNvPr id="3" name="Content Placeholder 2"/>
          <p:cNvSpPr>
            <a:spLocks noGrp="1"/>
          </p:cNvSpPr>
          <p:nvPr>
            <p:ph sz="half" idx="1"/>
          </p:nvPr>
        </p:nvSpPr>
        <p:spPr>
          <a:xfrm>
            <a:off x="487680" y="1188720"/>
            <a:ext cx="11216640" cy="5120640"/>
          </a:xfrm>
        </p:spPr>
        <p:txBody>
          <a:bodyPr/>
          <a:lstStyle>
            <a:lvl1pPr marL="274320" indent="-274320">
              <a:defRPr sz="2700"/>
            </a:lvl1pPr>
            <a:lvl2pPr marL="685800">
              <a:defRPr sz="2700"/>
            </a:lvl2pPr>
            <a:lvl3pPr marL="960120" indent="-274320">
              <a:defRPr sz="2700"/>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8044482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10.xml"/><Relationship Id="rId7"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descr="USDA symbol 2color Hi Res.jpg"/>
          <p:cNvPicPr>
            <a:picLocks noChangeAspect="1"/>
          </p:cNvPicPr>
          <p:nvPr/>
        </p:nvPicPr>
        <p:blipFill>
          <a:blip r:embed="rId9" cstate="print">
            <a:extLst>
              <a:ext uri="{28A0092B-C50C-407E-A947-70E740481C1C}">
                <a14:useLocalDpi xmlns:a14="http://schemas.microsoft.com/office/drawing/2010/main"/>
              </a:ext>
            </a:extLst>
          </a:blip>
          <a:srcRect/>
          <a:stretch>
            <a:fillRect/>
          </a:stretch>
        </p:blipFill>
        <p:spPr>
          <a:xfrm>
            <a:off x="11509248" y="6409773"/>
            <a:ext cx="682752" cy="473627"/>
          </a:xfrm>
          <a:prstGeom prst="rect">
            <a:avLst/>
          </a:prstGeom>
        </p:spPr>
      </p:pic>
      <p:sp>
        <p:nvSpPr>
          <p:cNvPr id="8" name="Rectangle 7"/>
          <p:cNvSpPr/>
          <p:nvPr/>
        </p:nvSpPr>
        <p:spPr>
          <a:xfrm>
            <a:off x="0" y="6639560"/>
            <a:ext cx="11545824" cy="243840"/>
          </a:xfrm>
          <a:prstGeom prst="rect">
            <a:avLst/>
          </a:prstGeom>
          <a:solidFill>
            <a:srgbClr val="00523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7" name="Rectangle 6"/>
          <p:cNvSpPr/>
          <p:nvPr/>
        </p:nvSpPr>
        <p:spPr>
          <a:xfrm>
            <a:off x="0" y="0"/>
            <a:ext cx="12192000" cy="853440"/>
          </a:xfrm>
          <a:prstGeom prst="rect">
            <a:avLst/>
          </a:prstGeom>
          <a:solidFill>
            <a:srgbClr val="24427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a:p>
        </p:txBody>
      </p:sp>
      <p:sp>
        <p:nvSpPr>
          <p:cNvPr id="2" name="Title Placeholder 1"/>
          <p:cNvSpPr>
            <a:spLocks noGrp="1"/>
          </p:cNvSpPr>
          <p:nvPr>
            <p:ph type="title"/>
          </p:nvPr>
        </p:nvSpPr>
        <p:spPr>
          <a:xfrm>
            <a:off x="487680" y="121920"/>
            <a:ext cx="11216640" cy="639763"/>
          </a:xfrm>
          <a:prstGeom prst="rect">
            <a:avLst/>
          </a:prstGeom>
        </p:spPr>
        <p:txBody>
          <a:bodyPr vert="horz" lIns="0" tIns="0" rIns="0" bIns="0" rtlCol="0" anchor="ctr"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487680" y="1188720"/>
            <a:ext cx="11216640" cy="512064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sp>
        <p:nvSpPr>
          <p:cNvPr id="14" name="TextBox 13"/>
          <p:cNvSpPr txBox="1"/>
          <p:nvPr/>
        </p:nvSpPr>
        <p:spPr>
          <a:xfrm>
            <a:off x="182880" y="6639560"/>
            <a:ext cx="7924800" cy="243840"/>
          </a:xfrm>
          <a:prstGeom prst="rect">
            <a:avLst/>
          </a:prstGeom>
          <a:noFill/>
        </p:spPr>
        <p:txBody>
          <a:bodyPr wrap="square" lIns="0" tIns="0" rIns="0" bIns="0" rtlCol="0" anchor="ctr" anchorCtr="0">
            <a:noAutofit/>
          </a:bodyPr>
          <a:lstStyle/>
          <a:p>
            <a:r>
              <a:rPr lang="en-US" sz="1100" b="1" dirty="0" err="1">
                <a:solidFill>
                  <a:schemeClr val="bg1"/>
                </a:solidFill>
              </a:rPr>
              <a:t>FONAHolstein</a:t>
            </a:r>
            <a:r>
              <a:rPr lang="en-US" sz="1100" b="1" dirty="0">
                <a:solidFill>
                  <a:schemeClr val="bg1"/>
                </a:solidFill>
              </a:rPr>
              <a:t> Querétaro 2019, 10º </a:t>
            </a:r>
            <a:r>
              <a:rPr lang="en-US" sz="1100" b="1" dirty="0" err="1">
                <a:solidFill>
                  <a:schemeClr val="bg1"/>
                </a:solidFill>
              </a:rPr>
              <a:t>Foro</a:t>
            </a:r>
            <a:r>
              <a:rPr lang="en-US" sz="1100" b="1" dirty="0">
                <a:solidFill>
                  <a:schemeClr val="bg1"/>
                </a:solidFill>
              </a:rPr>
              <a:t> Nacional Holstein, Querétaro, Mexico, May 30, 2019 (</a:t>
            </a:r>
            <a:fld id="{15B3028D-9398-4C32-B664-7BB0AE0371BF}" type="slidenum">
              <a:rPr lang="en-US" sz="1100" b="1" smtClean="0">
                <a:solidFill>
                  <a:schemeClr val="bg1"/>
                </a:solidFill>
              </a:rPr>
              <a:pPr/>
              <a:t>‹#›</a:t>
            </a:fld>
            <a:r>
              <a:rPr lang="en-US" sz="1100" b="1" dirty="0">
                <a:solidFill>
                  <a:schemeClr val="bg1"/>
                </a:solidFill>
              </a:rPr>
              <a:t>)</a:t>
            </a:r>
          </a:p>
        </p:txBody>
      </p:sp>
      <p:sp>
        <p:nvSpPr>
          <p:cNvPr id="15" name="Rectangle 14"/>
          <p:cNvSpPr/>
          <p:nvPr/>
        </p:nvSpPr>
        <p:spPr>
          <a:xfrm>
            <a:off x="8778240" y="6670746"/>
            <a:ext cx="2682240" cy="169277"/>
          </a:xfrm>
          <a:prstGeom prst="rect">
            <a:avLst/>
          </a:prstGeom>
        </p:spPr>
        <p:txBody>
          <a:bodyPr lIns="0" tIns="0" rIns="0" bIns="0" anchor="ctr" anchorCtr="0">
            <a:spAutoFit/>
          </a:bodyPr>
          <a:lstStyle/>
          <a:p>
            <a:pPr algn="r"/>
            <a:r>
              <a:rPr lang="en-US" sz="1100" b="1" dirty="0">
                <a:solidFill>
                  <a:schemeClr val="bg1"/>
                </a:solidFill>
              </a:rPr>
              <a:t>Cole</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75" r:id="rId7"/>
  </p:sldLayoutIdLst>
  <p:txStyles>
    <p:titleStyle>
      <a:lvl1pPr algn="l" defTabSz="1219170" rtl="0" eaLnBrk="1" latinLnBrk="0" hangingPunct="1">
        <a:spcBef>
          <a:spcPct val="0"/>
        </a:spcBef>
        <a:buNone/>
        <a:defRPr sz="4000" b="1" kern="1200">
          <a:solidFill>
            <a:schemeClr val="bg1"/>
          </a:solidFill>
          <a:latin typeface="+mj-lt"/>
          <a:ea typeface="+mj-ea"/>
          <a:cs typeface="+mj-cs"/>
        </a:defRPr>
      </a:lvl1pPr>
    </p:titleStyle>
    <p:bodyStyle>
      <a:lvl1pPr marL="274320" indent="-274320" algn="l" defTabSz="1219170" rtl="0" eaLnBrk="1" latinLnBrk="0" hangingPunct="1">
        <a:lnSpc>
          <a:spcPts val="2800"/>
        </a:lnSpc>
        <a:spcBef>
          <a:spcPts val="0"/>
        </a:spcBef>
        <a:spcAft>
          <a:spcPts val="2400"/>
        </a:spcAft>
        <a:buFont typeface="Symbol" pitchFamily="18" charset="2"/>
        <a:buChar char=""/>
        <a:defRPr sz="2700" b="1" kern="1200">
          <a:solidFill>
            <a:schemeClr val="tx1"/>
          </a:solidFill>
          <a:latin typeface="+mn-lt"/>
          <a:ea typeface="+mn-ea"/>
          <a:cs typeface="+mn-cs"/>
        </a:defRPr>
      </a:lvl1pPr>
      <a:lvl2pPr marL="685800" indent="-320040" algn="l" defTabSz="1219170" rtl="0" eaLnBrk="1" latinLnBrk="0" hangingPunct="1">
        <a:lnSpc>
          <a:spcPts val="2800"/>
        </a:lnSpc>
        <a:spcBef>
          <a:spcPts val="0"/>
        </a:spcBef>
        <a:spcAft>
          <a:spcPts val="2400"/>
        </a:spcAft>
        <a:buFont typeface="Arial" pitchFamily="34" charset="0"/>
        <a:buChar char="–"/>
        <a:tabLst/>
        <a:defRPr sz="2700" b="1" kern="1200">
          <a:solidFill>
            <a:schemeClr val="tx1"/>
          </a:solidFill>
          <a:latin typeface="+mn-lt"/>
          <a:ea typeface="+mn-ea"/>
          <a:cs typeface="+mn-cs"/>
        </a:defRPr>
      </a:lvl2pPr>
      <a:lvl3pPr marL="960120" indent="-274320" algn="l" defTabSz="1219170" rtl="0" eaLnBrk="1" latinLnBrk="0" hangingPunct="1">
        <a:lnSpc>
          <a:spcPts val="2800"/>
        </a:lnSpc>
        <a:spcBef>
          <a:spcPts val="0"/>
        </a:spcBef>
        <a:spcAft>
          <a:spcPts val="2400"/>
        </a:spcAft>
        <a:buFont typeface="Calibri" pitchFamily="34" charset="0"/>
        <a:buChar char="•"/>
        <a:defRPr sz="2700" b="1"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descr="USDA symbol 2color Hi Res.jpg"/>
          <p:cNvPicPr>
            <a:picLocks noChangeAspect="1"/>
          </p:cNvPicPr>
          <p:nvPr userDrawn="1"/>
        </p:nvPicPr>
        <p:blipFill>
          <a:blip r:embed="rId8" cstate="print">
            <a:extLst>
              <a:ext uri="{28A0092B-C50C-407E-A947-70E740481C1C}">
                <a14:useLocalDpi xmlns:a14="http://schemas.microsoft.com/office/drawing/2010/main"/>
              </a:ext>
            </a:extLst>
          </a:blip>
          <a:srcRect/>
          <a:stretch>
            <a:fillRect/>
          </a:stretch>
        </p:blipFill>
        <p:spPr>
          <a:xfrm>
            <a:off x="11509248" y="6409773"/>
            <a:ext cx="682752" cy="473627"/>
          </a:xfrm>
          <a:prstGeom prst="rect">
            <a:avLst/>
          </a:prstGeom>
        </p:spPr>
      </p:pic>
      <p:sp>
        <p:nvSpPr>
          <p:cNvPr id="8" name="Rectangle 7"/>
          <p:cNvSpPr/>
          <p:nvPr userDrawn="1"/>
        </p:nvSpPr>
        <p:spPr>
          <a:xfrm>
            <a:off x="0" y="6639560"/>
            <a:ext cx="11545824" cy="243840"/>
          </a:xfrm>
          <a:prstGeom prst="rect">
            <a:avLst/>
          </a:prstGeom>
          <a:solidFill>
            <a:srgbClr val="00523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400" dirty="0"/>
          </a:p>
        </p:txBody>
      </p:sp>
      <p:sp>
        <p:nvSpPr>
          <p:cNvPr id="15" name="Rectangle 14"/>
          <p:cNvSpPr/>
          <p:nvPr userDrawn="1"/>
        </p:nvSpPr>
        <p:spPr>
          <a:xfrm>
            <a:off x="8778240" y="6673278"/>
            <a:ext cx="2682240" cy="164212"/>
          </a:xfrm>
          <a:prstGeom prst="rect">
            <a:avLst/>
          </a:prstGeom>
        </p:spPr>
        <p:txBody>
          <a:bodyPr lIns="0" tIns="0" rIns="0" bIns="0" anchor="ctr" anchorCtr="0">
            <a:spAutoFit/>
          </a:bodyPr>
          <a:lstStyle/>
          <a:p>
            <a:pPr algn="r"/>
            <a:r>
              <a:rPr lang="en-US" sz="1067" b="1" dirty="0">
                <a:solidFill>
                  <a:schemeClr val="bg1"/>
                </a:solidFill>
              </a:rPr>
              <a:t>Cole</a:t>
            </a:r>
          </a:p>
        </p:txBody>
      </p:sp>
      <p:sp>
        <p:nvSpPr>
          <p:cNvPr id="9" name="Title Placeholder 1">
            <a:extLst>
              <a:ext uri="{FF2B5EF4-FFF2-40B4-BE49-F238E27FC236}">
                <a16:creationId xmlns:a16="http://schemas.microsoft.com/office/drawing/2014/main" id="{3ABF99E2-35B8-1746-83E4-B4CBA40CE6DC}"/>
              </a:ext>
            </a:extLst>
          </p:cNvPr>
          <p:cNvSpPr>
            <a:spLocks noGrp="1"/>
          </p:cNvSpPr>
          <p:nvPr>
            <p:ph type="title"/>
          </p:nvPr>
        </p:nvSpPr>
        <p:spPr>
          <a:xfrm>
            <a:off x="487680" y="2767584"/>
            <a:ext cx="11216640" cy="639763"/>
          </a:xfrm>
          <a:prstGeom prst="rect">
            <a:avLst/>
          </a:prstGeom>
        </p:spPr>
        <p:txBody>
          <a:bodyPr vert="horz" lIns="0" tIns="0" rIns="0" bIns="0" rtlCol="0" anchor="ctr" anchorCtr="0">
            <a:noAutofit/>
          </a:bodyPr>
          <a:lstStyle/>
          <a:p>
            <a:r>
              <a:rPr lang="en-US" dirty="0"/>
              <a:t>Click to edit Master title style</a:t>
            </a:r>
          </a:p>
        </p:txBody>
      </p:sp>
      <p:sp>
        <p:nvSpPr>
          <p:cNvPr id="10" name="TextBox 9">
            <a:extLst>
              <a:ext uri="{FF2B5EF4-FFF2-40B4-BE49-F238E27FC236}">
                <a16:creationId xmlns:a16="http://schemas.microsoft.com/office/drawing/2014/main" id="{3CBB70A4-2F42-E24D-8AB3-8E36371423E5}"/>
              </a:ext>
            </a:extLst>
          </p:cNvPr>
          <p:cNvSpPr txBox="1"/>
          <p:nvPr userDrawn="1"/>
        </p:nvSpPr>
        <p:spPr>
          <a:xfrm>
            <a:off x="182880" y="6639560"/>
            <a:ext cx="7924800" cy="243840"/>
          </a:xfrm>
          <a:prstGeom prst="rect">
            <a:avLst/>
          </a:prstGeom>
          <a:noFill/>
        </p:spPr>
        <p:txBody>
          <a:bodyPr wrap="square" lIns="0" tIns="0" rIns="0" bIns="0" rtlCol="0" anchor="ctr" anchorCtr="0">
            <a:noAutofit/>
          </a:bodyPr>
          <a:lstStyle/>
          <a:p>
            <a:r>
              <a:rPr lang="en-US" sz="1100" b="1" dirty="0" err="1">
                <a:solidFill>
                  <a:schemeClr val="bg1"/>
                </a:solidFill>
              </a:rPr>
              <a:t>FONAHolstein</a:t>
            </a:r>
            <a:r>
              <a:rPr lang="en-US" sz="1100" b="1" dirty="0">
                <a:solidFill>
                  <a:schemeClr val="bg1"/>
                </a:solidFill>
              </a:rPr>
              <a:t> Querétaro 2019, 10º </a:t>
            </a:r>
            <a:r>
              <a:rPr lang="en-US" sz="1100" b="1" dirty="0" err="1">
                <a:solidFill>
                  <a:schemeClr val="bg1"/>
                </a:solidFill>
              </a:rPr>
              <a:t>Foro</a:t>
            </a:r>
            <a:r>
              <a:rPr lang="en-US" sz="1100" b="1" dirty="0">
                <a:solidFill>
                  <a:schemeClr val="bg1"/>
                </a:solidFill>
              </a:rPr>
              <a:t> Nacional Holstein, Querétaro, Mexico, May 30, 2019 (</a:t>
            </a:r>
            <a:fld id="{15B3028D-9398-4C32-B664-7BB0AE0371BF}" type="slidenum">
              <a:rPr lang="en-US" sz="1100" b="1" smtClean="0">
                <a:solidFill>
                  <a:schemeClr val="bg1"/>
                </a:solidFill>
              </a:rPr>
              <a:pPr/>
              <a:t>‹#›</a:t>
            </a:fld>
            <a:r>
              <a:rPr lang="en-US" sz="1100" b="1" dirty="0">
                <a:solidFill>
                  <a:schemeClr val="bg1"/>
                </a:solidFill>
              </a:rPr>
              <a:t>)</a:t>
            </a:r>
          </a:p>
        </p:txBody>
      </p:sp>
    </p:spTree>
    <p:extLst>
      <p:ext uri="{BB962C8B-B14F-4D97-AF65-F5344CB8AC3E}">
        <p14:creationId xmlns:p14="http://schemas.microsoft.com/office/powerpoint/2010/main" val="2827065425"/>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Lst>
  <p:txStyles>
    <p:titleStyle>
      <a:lvl1pPr algn="ctr" defTabSz="1219170" rtl="0" eaLnBrk="1" latinLnBrk="0" hangingPunct="1">
        <a:spcBef>
          <a:spcPct val="0"/>
        </a:spcBef>
        <a:buNone/>
        <a:defRPr sz="4000" b="1" kern="1200">
          <a:solidFill>
            <a:srgbClr val="00337F"/>
          </a:solidFill>
          <a:latin typeface="+mj-lt"/>
          <a:ea typeface="+mj-ea"/>
          <a:cs typeface="+mj-cs"/>
        </a:defRPr>
      </a:lvl1pPr>
    </p:titleStyle>
    <p:bodyStyle>
      <a:lvl1pPr marL="378875" indent="-378875" algn="l" defTabSz="1219170" rtl="0" eaLnBrk="1" latinLnBrk="0" hangingPunct="1">
        <a:lnSpc>
          <a:spcPts val="3333"/>
        </a:lnSpc>
        <a:spcBef>
          <a:spcPts val="0"/>
        </a:spcBef>
        <a:spcAft>
          <a:spcPts val="1600"/>
        </a:spcAft>
        <a:buFont typeface="Symbol" pitchFamily="18" charset="2"/>
        <a:buChar char=""/>
        <a:defRPr sz="3200" b="1" kern="1200">
          <a:solidFill>
            <a:schemeClr val="tx1"/>
          </a:solidFill>
          <a:latin typeface="+mn-lt"/>
          <a:ea typeface="+mn-ea"/>
          <a:cs typeface="+mn-cs"/>
        </a:defRPr>
      </a:lvl1pPr>
      <a:lvl2pPr marL="840296" indent="-380990" algn="l" defTabSz="1219170" rtl="0" eaLnBrk="1" latinLnBrk="0" hangingPunct="1">
        <a:lnSpc>
          <a:spcPts val="3333"/>
        </a:lnSpc>
        <a:spcBef>
          <a:spcPts val="0"/>
        </a:spcBef>
        <a:spcAft>
          <a:spcPts val="1600"/>
        </a:spcAft>
        <a:buFont typeface="Arial" pitchFamily="34" charset="0"/>
        <a:buChar char="–"/>
        <a:tabLst/>
        <a:defRPr sz="3200" b="1" kern="1200">
          <a:solidFill>
            <a:schemeClr val="tx1"/>
          </a:solidFill>
          <a:latin typeface="+mn-lt"/>
          <a:ea typeface="+mn-ea"/>
          <a:cs typeface="+mn-cs"/>
        </a:defRPr>
      </a:lvl2pPr>
      <a:lvl3pPr marL="1138738" indent="-298443" algn="l" defTabSz="1219170" rtl="0" eaLnBrk="1" latinLnBrk="0" hangingPunct="1">
        <a:lnSpc>
          <a:spcPts val="3333"/>
        </a:lnSpc>
        <a:spcBef>
          <a:spcPts val="0"/>
        </a:spcBef>
        <a:spcAft>
          <a:spcPts val="1600"/>
        </a:spcAft>
        <a:buFont typeface="Calibri" pitchFamily="34" charset="0"/>
        <a:buChar char="•"/>
        <a:defRPr sz="3200" b="1"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tiff"/><Relationship Id="rId1" Type="http://schemas.openxmlformats.org/officeDocument/2006/relationships/slideLayout" Target="../slideLayouts/slideLayout4.xml"/><Relationship Id="rId4" Type="http://schemas.openxmlformats.org/officeDocument/2006/relationships/image" Target="../media/image14.tiff"/></Relationships>
</file>

<file path=ppt/slides/_rels/slide11.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tiff"/><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Layout" Target="../slideLayouts/slideLayout4.xml"/><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10307" y="838375"/>
            <a:ext cx="11347939" cy="1608902"/>
          </a:xfrm>
        </p:spPr>
        <p:txBody>
          <a:bodyPr wrap="square">
            <a:spAutoFit/>
          </a:bodyPr>
          <a:lstStyle/>
          <a:p>
            <a:pPr marL="0" lvl="1">
              <a:lnSpc>
                <a:spcPct val="87000"/>
              </a:lnSpc>
            </a:pPr>
            <a:r>
              <a:rPr lang="en-US" sz="6000" b="1" dirty="0">
                <a:solidFill>
                  <a:srgbClr val="FFFF00"/>
                </a:solidFill>
                <a:latin typeface="+mj-lt"/>
              </a:rPr>
              <a:t>The future of genomic evaluations of Holstein cattle</a:t>
            </a:r>
            <a:endParaRPr lang="en-US" sz="6000" dirty="0">
              <a:solidFill>
                <a:srgbClr val="FFFF00"/>
              </a:solidFill>
              <a:latin typeface="+mj-lt"/>
            </a:endParaRPr>
          </a:p>
        </p:txBody>
      </p:sp>
      <p:sp>
        <p:nvSpPr>
          <p:cNvPr id="5" name="Content Placeholder 4"/>
          <p:cNvSpPr>
            <a:spLocks noGrp="1"/>
          </p:cNvSpPr>
          <p:nvPr>
            <p:ph idx="1"/>
          </p:nvPr>
        </p:nvSpPr>
        <p:spPr>
          <a:xfrm>
            <a:off x="782320" y="3555998"/>
            <a:ext cx="10363200" cy="2743200"/>
          </a:xfrm>
        </p:spPr>
        <p:txBody>
          <a:bodyPr/>
          <a:lstStyle/>
          <a:p>
            <a:pPr>
              <a:lnSpc>
                <a:spcPts val="4200"/>
              </a:lnSpc>
            </a:pPr>
            <a:r>
              <a:rPr lang="en-US" sz="4800" dirty="0">
                <a:solidFill>
                  <a:srgbClr val="00523C"/>
                </a:solidFill>
              </a:rPr>
              <a:t>John B. Cole</a:t>
            </a:r>
          </a:p>
          <a:p>
            <a:pPr>
              <a:lnSpc>
                <a:spcPts val="4200"/>
              </a:lnSpc>
            </a:pPr>
            <a:r>
              <a:rPr lang="en-US" sz="3500" dirty="0"/>
              <a:t>USDA, Agricultural Research Service</a:t>
            </a:r>
          </a:p>
          <a:p>
            <a:pPr>
              <a:lnSpc>
                <a:spcPts val="4200"/>
              </a:lnSpc>
            </a:pPr>
            <a:r>
              <a:rPr lang="en-US" sz="3500" dirty="0"/>
              <a:t>Henry A. Wallace Beltsville Agricultural Research Center</a:t>
            </a:r>
          </a:p>
          <a:p>
            <a:pPr>
              <a:lnSpc>
                <a:spcPts val="4200"/>
              </a:lnSpc>
            </a:pPr>
            <a:r>
              <a:rPr lang="en-US" sz="3500" dirty="0"/>
              <a:t>Animal Genomics and Improvement Laboratory</a:t>
            </a:r>
          </a:p>
          <a:p>
            <a:pPr>
              <a:lnSpc>
                <a:spcPts val="4200"/>
              </a:lnSpc>
            </a:pPr>
            <a:r>
              <a:rPr lang="en-US" sz="3500" dirty="0"/>
              <a:t>Beltsville, MD 20705-2350</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1643A-352E-4348-A35E-B611B89DD8CD}"/>
              </a:ext>
            </a:extLst>
          </p:cNvPr>
          <p:cNvSpPr>
            <a:spLocks noGrp="1"/>
          </p:cNvSpPr>
          <p:nvPr>
            <p:ph type="title"/>
          </p:nvPr>
        </p:nvSpPr>
        <p:spPr/>
        <p:txBody>
          <a:bodyPr/>
          <a:lstStyle/>
          <a:p>
            <a:r>
              <a:rPr lang="en-US" dirty="0"/>
              <a:t>Genotypes are plentiful</a:t>
            </a:r>
          </a:p>
        </p:txBody>
      </p:sp>
      <p:pic>
        <p:nvPicPr>
          <p:cNvPr id="6" name="Picture 5">
            <a:extLst>
              <a:ext uri="{FF2B5EF4-FFF2-40B4-BE49-F238E27FC236}">
                <a16:creationId xmlns:a16="http://schemas.microsoft.com/office/drawing/2014/main" id="{1922C274-F30D-534A-85E6-DE1D45BB6259}"/>
              </a:ext>
            </a:extLst>
          </p:cNvPr>
          <p:cNvPicPr>
            <a:picLocks noChangeAspect="1"/>
          </p:cNvPicPr>
          <p:nvPr/>
        </p:nvPicPr>
        <p:blipFill>
          <a:blip r:embed="rId2"/>
          <a:stretch>
            <a:fillRect/>
          </a:stretch>
        </p:blipFill>
        <p:spPr>
          <a:xfrm>
            <a:off x="487681" y="969049"/>
            <a:ext cx="7915692" cy="5397063"/>
          </a:xfrm>
          <a:prstGeom prst="rect">
            <a:avLst/>
          </a:prstGeom>
        </p:spPr>
      </p:pic>
      <p:pic>
        <p:nvPicPr>
          <p:cNvPr id="9" name="Picture 8">
            <a:extLst>
              <a:ext uri="{FF2B5EF4-FFF2-40B4-BE49-F238E27FC236}">
                <a16:creationId xmlns:a16="http://schemas.microsoft.com/office/drawing/2014/main" id="{1EC2A80C-BF64-B942-9C37-7BD77FE1DB3F}"/>
              </a:ext>
            </a:extLst>
          </p:cNvPr>
          <p:cNvPicPr>
            <a:picLocks noChangeAspect="1"/>
          </p:cNvPicPr>
          <p:nvPr/>
        </p:nvPicPr>
        <p:blipFill>
          <a:blip r:embed="rId3"/>
          <a:stretch>
            <a:fillRect/>
          </a:stretch>
        </p:blipFill>
        <p:spPr>
          <a:xfrm>
            <a:off x="8616731" y="1040519"/>
            <a:ext cx="3275724" cy="2233448"/>
          </a:xfrm>
          <a:prstGeom prst="rect">
            <a:avLst/>
          </a:prstGeom>
        </p:spPr>
      </p:pic>
      <p:pic>
        <p:nvPicPr>
          <p:cNvPr id="10" name="Picture 9">
            <a:extLst>
              <a:ext uri="{FF2B5EF4-FFF2-40B4-BE49-F238E27FC236}">
                <a16:creationId xmlns:a16="http://schemas.microsoft.com/office/drawing/2014/main" id="{88BF3B7B-3533-8444-A672-D5092C6C7F19}"/>
              </a:ext>
            </a:extLst>
          </p:cNvPr>
          <p:cNvPicPr>
            <a:picLocks noChangeAspect="1"/>
          </p:cNvPicPr>
          <p:nvPr/>
        </p:nvPicPr>
        <p:blipFill>
          <a:blip r:embed="rId4"/>
          <a:stretch>
            <a:fillRect/>
          </a:stretch>
        </p:blipFill>
        <p:spPr>
          <a:xfrm>
            <a:off x="8616731" y="3739051"/>
            <a:ext cx="3275724" cy="2181360"/>
          </a:xfrm>
          <a:prstGeom prst="rect">
            <a:avLst/>
          </a:prstGeom>
        </p:spPr>
      </p:pic>
      <p:sp>
        <p:nvSpPr>
          <p:cNvPr id="7" name="Rectangle 6">
            <a:extLst>
              <a:ext uri="{FF2B5EF4-FFF2-40B4-BE49-F238E27FC236}">
                <a16:creationId xmlns:a16="http://schemas.microsoft.com/office/drawing/2014/main" id="{DC68C051-BF3D-CC42-89C0-7BF9D3FD9F04}"/>
              </a:ext>
            </a:extLst>
          </p:cNvPr>
          <p:cNvSpPr/>
          <p:nvPr/>
        </p:nvSpPr>
        <p:spPr>
          <a:xfrm>
            <a:off x="427771" y="6346818"/>
            <a:ext cx="8573989" cy="318100"/>
          </a:xfrm>
          <a:prstGeom prst="rect">
            <a:avLst/>
          </a:prstGeom>
        </p:spPr>
        <p:txBody>
          <a:bodyPr wrap="square">
            <a:spAutoFit/>
          </a:bodyPr>
          <a:lstStyle/>
          <a:p>
            <a:r>
              <a:rPr lang="en-US" sz="1467" b="1" i="1" dirty="0">
                <a:solidFill>
                  <a:srgbClr val="00503E"/>
                </a:solidFill>
              </a:rPr>
              <a:t>Source: </a:t>
            </a:r>
            <a:r>
              <a:rPr lang="en-US" sz="1467" i="1" dirty="0">
                <a:solidFill>
                  <a:srgbClr val="00503E"/>
                </a:solidFill>
              </a:rPr>
              <a:t>Council on Dairy Cattle Breeding </a:t>
            </a:r>
            <a:endParaRPr lang="en-US" sz="1467" b="1" dirty="0">
              <a:solidFill>
                <a:srgbClr val="244270"/>
              </a:solidFill>
            </a:endParaRPr>
          </a:p>
        </p:txBody>
      </p:sp>
    </p:spTree>
    <p:extLst>
      <p:ext uri="{BB962C8B-B14F-4D97-AF65-F5344CB8AC3E}">
        <p14:creationId xmlns:p14="http://schemas.microsoft.com/office/powerpoint/2010/main" val="7923770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D806E-FB89-524D-8AF6-B5858738AD43}"/>
              </a:ext>
            </a:extLst>
          </p:cNvPr>
          <p:cNvSpPr>
            <a:spLocks noGrp="1"/>
          </p:cNvSpPr>
          <p:nvPr>
            <p:ph type="title"/>
          </p:nvPr>
        </p:nvSpPr>
        <p:spPr/>
        <p:txBody>
          <a:bodyPr/>
          <a:lstStyle/>
          <a:p>
            <a:r>
              <a:rPr lang="en-US" dirty="0"/>
              <a:t>Genomic selection has increased rates of gain</a:t>
            </a:r>
          </a:p>
        </p:txBody>
      </p:sp>
      <p:grpSp>
        <p:nvGrpSpPr>
          <p:cNvPr id="7" name="Group 6">
            <a:extLst>
              <a:ext uri="{FF2B5EF4-FFF2-40B4-BE49-F238E27FC236}">
                <a16:creationId xmlns:a16="http://schemas.microsoft.com/office/drawing/2014/main" id="{53938A3D-2E4F-714F-8A4F-1B805207BF91}"/>
              </a:ext>
            </a:extLst>
          </p:cNvPr>
          <p:cNvGrpSpPr/>
          <p:nvPr/>
        </p:nvGrpSpPr>
        <p:grpSpPr>
          <a:xfrm>
            <a:off x="300255" y="1583145"/>
            <a:ext cx="11589933" cy="4768264"/>
            <a:chOff x="300255" y="1433017"/>
            <a:chExt cx="11589933" cy="4768264"/>
          </a:xfrm>
        </p:grpSpPr>
        <p:grpSp>
          <p:nvGrpSpPr>
            <p:cNvPr id="6" name="Group 5">
              <a:extLst>
                <a:ext uri="{FF2B5EF4-FFF2-40B4-BE49-F238E27FC236}">
                  <a16:creationId xmlns:a16="http://schemas.microsoft.com/office/drawing/2014/main" id="{87E93918-1458-FE4F-A043-B1A71E1E7D0F}"/>
                </a:ext>
              </a:extLst>
            </p:cNvPr>
            <p:cNvGrpSpPr/>
            <p:nvPr/>
          </p:nvGrpSpPr>
          <p:grpSpPr>
            <a:xfrm>
              <a:off x="300255" y="1433017"/>
              <a:ext cx="11589933" cy="4347700"/>
              <a:chOff x="365760" y="763546"/>
              <a:chExt cx="8326690" cy="3053079"/>
            </a:xfrm>
          </p:grpSpPr>
          <p:pic>
            <p:nvPicPr>
              <p:cNvPr id="3" name="Picture 2">
                <a:extLst>
                  <a:ext uri="{FF2B5EF4-FFF2-40B4-BE49-F238E27FC236}">
                    <a16:creationId xmlns:a16="http://schemas.microsoft.com/office/drawing/2014/main" id="{DCBFE5A3-DD49-5A4B-ABCD-88884D9257FB}"/>
                  </a:ext>
                </a:extLst>
              </p:cNvPr>
              <p:cNvPicPr>
                <a:picLocks noChangeAspect="1"/>
              </p:cNvPicPr>
              <p:nvPr/>
            </p:nvPicPr>
            <p:blipFill>
              <a:blip r:embed="rId2"/>
              <a:stretch>
                <a:fillRect/>
              </a:stretch>
            </p:blipFill>
            <p:spPr>
              <a:xfrm>
                <a:off x="365760" y="862937"/>
                <a:ext cx="4349821" cy="2844360"/>
              </a:xfrm>
              <a:prstGeom prst="rect">
                <a:avLst/>
              </a:prstGeom>
            </p:spPr>
          </p:pic>
          <p:pic>
            <p:nvPicPr>
              <p:cNvPr id="4" name="Picture 3">
                <a:extLst>
                  <a:ext uri="{FF2B5EF4-FFF2-40B4-BE49-F238E27FC236}">
                    <a16:creationId xmlns:a16="http://schemas.microsoft.com/office/drawing/2014/main" id="{80C76932-FB92-2347-8229-99F7B83285CC}"/>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960771" y="763546"/>
                <a:ext cx="3731679" cy="3053079"/>
              </a:xfrm>
              <a:prstGeom prst="rect">
                <a:avLst/>
              </a:prstGeom>
            </p:spPr>
          </p:pic>
        </p:grpSp>
        <p:sp>
          <p:nvSpPr>
            <p:cNvPr id="5" name="TextBox 4">
              <a:extLst>
                <a:ext uri="{FF2B5EF4-FFF2-40B4-BE49-F238E27FC236}">
                  <a16:creationId xmlns:a16="http://schemas.microsoft.com/office/drawing/2014/main" id="{91B5E8FA-2E77-AA4B-BE7A-B1D82CC32D98}"/>
                </a:ext>
              </a:extLst>
            </p:cNvPr>
            <p:cNvSpPr txBox="1"/>
            <p:nvPr/>
          </p:nvSpPr>
          <p:spPr>
            <a:xfrm>
              <a:off x="300255" y="5780717"/>
              <a:ext cx="3744679" cy="420564"/>
            </a:xfrm>
            <a:prstGeom prst="rect">
              <a:avLst/>
            </a:prstGeom>
            <a:noFill/>
          </p:spPr>
          <p:txBody>
            <a:bodyPr wrap="none" rtlCol="0">
              <a:spAutoFit/>
            </a:bodyPr>
            <a:lstStyle/>
            <a:p>
              <a:r>
                <a:rPr lang="en-US" sz="2133" b="1" i="1" dirty="0"/>
                <a:t>Source:</a:t>
              </a:r>
              <a:r>
                <a:rPr lang="en-US" sz="2133" i="1" dirty="0"/>
                <a:t> García-Ruiz et al. (2016)</a:t>
              </a:r>
            </a:p>
          </p:txBody>
        </p:sp>
      </p:grpSp>
    </p:spTree>
    <p:extLst>
      <p:ext uri="{BB962C8B-B14F-4D97-AF65-F5344CB8AC3E}">
        <p14:creationId xmlns:p14="http://schemas.microsoft.com/office/powerpoint/2010/main" val="28405105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en-US" dirty="0"/>
              <a:t>Genotypes can be applied to many traits</a:t>
            </a:r>
          </a:p>
        </p:txBody>
      </p:sp>
      <p:sp>
        <p:nvSpPr>
          <p:cNvPr id="1002499" name="Rectangle 3"/>
          <p:cNvSpPr>
            <a:spLocks noGrp="1" noChangeArrowheads="1"/>
          </p:cNvSpPr>
          <p:nvPr>
            <p:ph sz="half" idx="4294967295"/>
          </p:nvPr>
        </p:nvSpPr>
        <p:spPr>
          <a:xfrm>
            <a:off x="380389" y="1189038"/>
            <a:ext cx="11217275" cy="5119687"/>
          </a:xfrm>
        </p:spPr>
        <p:txBody>
          <a:bodyPr/>
          <a:lstStyle/>
          <a:p>
            <a:pPr>
              <a:lnSpc>
                <a:spcPct val="100000"/>
              </a:lnSpc>
              <a:spcAft>
                <a:spcPts val="600"/>
              </a:spcAft>
            </a:pPr>
            <a:r>
              <a:rPr lang="en-AU" sz="3200" dirty="0"/>
              <a:t>An animal’s genotype is good for all traits </a:t>
            </a:r>
            <a:endParaRPr lang="en-US" sz="3200" dirty="0"/>
          </a:p>
          <a:p>
            <a:pPr>
              <a:lnSpc>
                <a:spcPct val="100000"/>
              </a:lnSpc>
              <a:spcAft>
                <a:spcPts val="600"/>
              </a:spcAft>
            </a:pPr>
            <a:r>
              <a:rPr lang="en-US" sz="3200" dirty="0"/>
              <a:t>Traditional evaluations are required for accurate estimates of SNP effects</a:t>
            </a:r>
          </a:p>
          <a:p>
            <a:pPr>
              <a:lnSpc>
                <a:spcPct val="100000"/>
              </a:lnSpc>
              <a:spcAft>
                <a:spcPts val="600"/>
              </a:spcAft>
            </a:pPr>
            <a:r>
              <a:rPr lang="en-US" sz="3200" dirty="0"/>
              <a:t>Traditional evaluations not currently available for heat tolerance or feed efficiency</a:t>
            </a:r>
          </a:p>
          <a:p>
            <a:pPr>
              <a:lnSpc>
                <a:spcPct val="100000"/>
              </a:lnSpc>
              <a:spcAft>
                <a:spcPts val="600"/>
              </a:spcAft>
            </a:pPr>
            <a:r>
              <a:rPr lang="en-US" sz="3200" dirty="0"/>
              <a:t>Research populations could provide data for traits that are expensive to measure</a:t>
            </a:r>
          </a:p>
          <a:p>
            <a:pPr>
              <a:lnSpc>
                <a:spcPct val="100000"/>
              </a:lnSpc>
              <a:spcAft>
                <a:spcPts val="600"/>
              </a:spcAft>
            </a:pPr>
            <a:r>
              <a:rPr lang="en-US" sz="3200" dirty="0"/>
              <a:t>Will resulting evaluations work in target population?</a:t>
            </a:r>
          </a:p>
        </p:txBody>
      </p:sp>
    </p:spTree>
    <p:extLst>
      <p:ext uri="{BB962C8B-B14F-4D97-AF65-F5344CB8AC3E}">
        <p14:creationId xmlns:p14="http://schemas.microsoft.com/office/powerpoint/2010/main" val="2919102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DF255-27F8-DD46-96DD-D885039AFC32}"/>
              </a:ext>
            </a:extLst>
          </p:cNvPr>
          <p:cNvSpPr>
            <a:spLocks noGrp="1"/>
          </p:cNvSpPr>
          <p:nvPr>
            <p:ph type="title"/>
          </p:nvPr>
        </p:nvSpPr>
        <p:spPr/>
        <p:txBody>
          <a:bodyPr/>
          <a:lstStyle/>
          <a:p>
            <a:r>
              <a:rPr lang="en-US" dirty="0"/>
              <a:t>Impact of genomics on dairy producers</a:t>
            </a:r>
          </a:p>
        </p:txBody>
      </p:sp>
      <p:sp>
        <p:nvSpPr>
          <p:cNvPr id="3" name="Content Placeholder 2">
            <a:extLst>
              <a:ext uri="{FF2B5EF4-FFF2-40B4-BE49-F238E27FC236}">
                <a16:creationId xmlns:a16="http://schemas.microsoft.com/office/drawing/2014/main" id="{1EBB8869-DCCD-314A-A978-C4B501080561}"/>
              </a:ext>
            </a:extLst>
          </p:cNvPr>
          <p:cNvSpPr>
            <a:spLocks noGrp="1"/>
          </p:cNvSpPr>
          <p:nvPr>
            <p:ph sz="half" idx="4294967295"/>
          </p:nvPr>
        </p:nvSpPr>
        <p:spPr>
          <a:xfrm>
            <a:off x="373073" y="1189038"/>
            <a:ext cx="5364163" cy="5119687"/>
          </a:xfrm>
        </p:spPr>
        <p:txBody>
          <a:bodyPr/>
          <a:lstStyle/>
          <a:p>
            <a:pPr>
              <a:spcAft>
                <a:spcPts val="600"/>
              </a:spcAft>
            </a:pPr>
            <a:r>
              <a:rPr lang="en-US" dirty="0"/>
              <a:t>General</a:t>
            </a:r>
          </a:p>
          <a:p>
            <a:pPr lvl="1">
              <a:lnSpc>
                <a:spcPct val="100000"/>
              </a:lnSpc>
              <a:spcAft>
                <a:spcPts val="600"/>
              </a:spcAft>
            </a:pPr>
            <a:r>
              <a:rPr lang="en-CA" sz="2800" dirty="0"/>
              <a:t>Reduced generation interval</a:t>
            </a:r>
          </a:p>
          <a:p>
            <a:pPr lvl="1">
              <a:lnSpc>
                <a:spcPct val="100000"/>
              </a:lnSpc>
              <a:spcAft>
                <a:spcPts val="600"/>
              </a:spcAft>
            </a:pPr>
            <a:r>
              <a:rPr lang="en-CA" sz="2800" dirty="0"/>
              <a:t>Increased rates of genetic gain</a:t>
            </a:r>
          </a:p>
          <a:p>
            <a:pPr lvl="1">
              <a:lnSpc>
                <a:spcPct val="100000"/>
              </a:lnSpc>
              <a:spcAft>
                <a:spcPts val="600"/>
              </a:spcAft>
            </a:pPr>
            <a:r>
              <a:rPr lang="en-CA" sz="2800" dirty="0"/>
              <a:t>Better reliabilities for low-heritability traits</a:t>
            </a:r>
          </a:p>
          <a:p>
            <a:pPr lvl="1">
              <a:lnSpc>
                <a:spcPct val="100000"/>
              </a:lnSpc>
              <a:spcAft>
                <a:spcPts val="600"/>
              </a:spcAft>
            </a:pPr>
            <a:r>
              <a:rPr lang="en-CA" sz="2800" dirty="0"/>
              <a:t>More inbreeding/homozygosity</a:t>
            </a:r>
          </a:p>
          <a:p>
            <a:pPr lvl="2">
              <a:lnSpc>
                <a:spcPct val="100000"/>
              </a:lnSpc>
              <a:spcAft>
                <a:spcPts val="0"/>
              </a:spcAft>
            </a:pPr>
            <a:r>
              <a:rPr lang="en-CA" sz="2800" dirty="0"/>
              <a:t>This is not inevitable!</a:t>
            </a:r>
          </a:p>
        </p:txBody>
      </p:sp>
      <p:sp>
        <p:nvSpPr>
          <p:cNvPr id="4" name="Content Placeholder 3">
            <a:extLst>
              <a:ext uri="{FF2B5EF4-FFF2-40B4-BE49-F238E27FC236}">
                <a16:creationId xmlns:a16="http://schemas.microsoft.com/office/drawing/2014/main" id="{F9697C7C-85BE-A64F-8877-2550E1D4E9E6}"/>
              </a:ext>
            </a:extLst>
          </p:cNvPr>
          <p:cNvSpPr>
            <a:spLocks noGrp="1"/>
          </p:cNvSpPr>
          <p:nvPr>
            <p:ph sz="half" idx="4294967295"/>
          </p:nvPr>
        </p:nvSpPr>
        <p:spPr>
          <a:xfrm>
            <a:off x="6403557" y="1189038"/>
            <a:ext cx="5364162" cy="5119687"/>
          </a:xfrm>
        </p:spPr>
        <p:txBody>
          <a:bodyPr/>
          <a:lstStyle/>
          <a:p>
            <a:pPr>
              <a:lnSpc>
                <a:spcPct val="100000"/>
              </a:lnSpc>
              <a:spcAft>
                <a:spcPts val="600"/>
              </a:spcAft>
            </a:pPr>
            <a:r>
              <a:rPr lang="en-US" dirty="0"/>
              <a:t>Bulls</a:t>
            </a:r>
          </a:p>
          <a:p>
            <a:pPr lvl="1">
              <a:lnSpc>
                <a:spcPct val="100000"/>
              </a:lnSpc>
              <a:spcAft>
                <a:spcPts val="600"/>
              </a:spcAft>
            </a:pPr>
            <a:r>
              <a:rPr lang="en-US" dirty="0"/>
              <a:t>Higher average genetic merit of available bulls</a:t>
            </a:r>
          </a:p>
          <a:p>
            <a:pPr lvl="1">
              <a:lnSpc>
                <a:spcPct val="100000"/>
              </a:lnSpc>
              <a:spcAft>
                <a:spcPts val="600"/>
              </a:spcAft>
            </a:pPr>
            <a:r>
              <a:rPr lang="en-US" dirty="0"/>
              <a:t>More rapid increase in genetic merit for all traits</a:t>
            </a:r>
          </a:p>
          <a:p>
            <a:pPr lvl="1">
              <a:lnSpc>
                <a:spcPct val="100000"/>
              </a:lnSpc>
              <a:spcAft>
                <a:spcPts val="600"/>
              </a:spcAft>
            </a:pPr>
            <a:r>
              <a:rPr lang="en-US" dirty="0"/>
              <a:t>Larger choice of bulls for traits and semen price</a:t>
            </a:r>
          </a:p>
          <a:p>
            <a:pPr lvl="1">
              <a:lnSpc>
                <a:spcPct val="100000"/>
              </a:lnSpc>
              <a:spcAft>
                <a:spcPts val="600"/>
              </a:spcAft>
            </a:pPr>
            <a:r>
              <a:rPr lang="en-US" dirty="0"/>
              <a:t>Greater use of young bulls</a:t>
            </a:r>
          </a:p>
          <a:p>
            <a:pPr lvl="2">
              <a:lnSpc>
                <a:spcPct val="100000"/>
              </a:lnSpc>
              <a:spcAft>
                <a:spcPts val="600"/>
              </a:spcAft>
            </a:pPr>
            <a:r>
              <a:rPr lang="en-US" dirty="0"/>
              <a:t>69% of all US </a:t>
            </a:r>
            <a:r>
              <a:rPr lang="en-US" dirty="0" err="1"/>
              <a:t>matings</a:t>
            </a:r>
            <a:r>
              <a:rPr lang="en-US" dirty="0"/>
              <a:t> are to young bulls</a:t>
            </a:r>
          </a:p>
        </p:txBody>
      </p:sp>
    </p:spTree>
    <p:extLst>
      <p:ext uri="{BB962C8B-B14F-4D97-AF65-F5344CB8AC3E}">
        <p14:creationId xmlns:p14="http://schemas.microsoft.com/office/powerpoint/2010/main" val="36242032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0A992D-1C78-9D44-A42F-98FE426A9D33}"/>
              </a:ext>
            </a:extLst>
          </p:cNvPr>
          <p:cNvSpPr>
            <a:spLocks noGrp="1"/>
          </p:cNvSpPr>
          <p:nvPr>
            <p:ph type="title"/>
          </p:nvPr>
        </p:nvSpPr>
        <p:spPr/>
        <p:txBody>
          <a:bodyPr/>
          <a:lstStyle/>
          <a:p>
            <a:r>
              <a:rPr lang="en-US" dirty="0"/>
              <a:t>What if we put the best DNA together in one animal?</a:t>
            </a:r>
          </a:p>
        </p:txBody>
      </p:sp>
      <p:graphicFrame>
        <p:nvGraphicFramePr>
          <p:cNvPr id="6" name="Chart 5">
            <a:extLst>
              <a:ext uri="{FF2B5EF4-FFF2-40B4-BE49-F238E27FC236}">
                <a16:creationId xmlns:a16="http://schemas.microsoft.com/office/drawing/2014/main" id="{8F303BFE-65E7-5D45-B51C-617C16733321}"/>
              </a:ext>
            </a:extLst>
          </p:cNvPr>
          <p:cNvGraphicFramePr>
            <a:graphicFrameLocks/>
          </p:cNvGraphicFramePr>
          <p:nvPr>
            <p:extLst/>
          </p:nvPr>
        </p:nvGraphicFramePr>
        <p:xfrm>
          <a:off x="174172" y="857463"/>
          <a:ext cx="11736475" cy="5745984"/>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angle 6">
            <a:extLst>
              <a:ext uri="{FF2B5EF4-FFF2-40B4-BE49-F238E27FC236}">
                <a16:creationId xmlns:a16="http://schemas.microsoft.com/office/drawing/2014/main" id="{5B86ADC2-05E0-BB4D-B643-6A66219B3F4B}"/>
              </a:ext>
            </a:extLst>
          </p:cNvPr>
          <p:cNvSpPr/>
          <p:nvPr/>
        </p:nvSpPr>
        <p:spPr>
          <a:xfrm>
            <a:off x="8269358" y="6309763"/>
            <a:ext cx="3217103" cy="318100"/>
          </a:xfrm>
          <a:prstGeom prst="rect">
            <a:avLst/>
          </a:prstGeom>
        </p:spPr>
        <p:txBody>
          <a:bodyPr wrap="square">
            <a:spAutoFit/>
          </a:bodyPr>
          <a:lstStyle/>
          <a:p>
            <a:pPr algn="r"/>
            <a:r>
              <a:rPr lang="en-US" sz="1467" b="1" i="1" dirty="0">
                <a:solidFill>
                  <a:srgbClr val="00503E"/>
                </a:solidFill>
              </a:rPr>
              <a:t>After Cole and </a:t>
            </a:r>
            <a:r>
              <a:rPr lang="en-US" sz="1467" b="1" i="1" dirty="0" err="1">
                <a:solidFill>
                  <a:srgbClr val="00503E"/>
                </a:solidFill>
              </a:rPr>
              <a:t>VanRaden</a:t>
            </a:r>
            <a:r>
              <a:rPr lang="en-US" sz="1467" b="1" i="1" dirty="0">
                <a:solidFill>
                  <a:srgbClr val="00503E"/>
                </a:solidFill>
              </a:rPr>
              <a:t> (2011)</a:t>
            </a:r>
            <a:r>
              <a:rPr lang="en-US" sz="1467" b="1" dirty="0">
                <a:solidFill>
                  <a:srgbClr val="244270"/>
                </a:solidFill>
              </a:rPr>
              <a:t>.</a:t>
            </a:r>
          </a:p>
        </p:txBody>
      </p:sp>
      <p:sp>
        <p:nvSpPr>
          <p:cNvPr id="8" name="TextBox 7">
            <a:extLst>
              <a:ext uri="{FF2B5EF4-FFF2-40B4-BE49-F238E27FC236}">
                <a16:creationId xmlns:a16="http://schemas.microsoft.com/office/drawing/2014/main" id="{B14EF1ED-2543-5242-BE89-2C7A8668BB9D}"/>
              </a:ext>
            </a:extLst>
          </p:cNvPr>
          <p:cNvSpPr txBox="1"/>
          <p:nvPr/>
        </p:nvSpPr>
        <p:spPr>
          <a:xfrm>
            <a:off x="7095744" y="1158879"/>
            <a:ext cx="4814903" cy="1077218"/>
          </a:xfrm>
          <a:prstGeom prst="rect">
            <a:avLst/>
          </a:prstGeom>
          <a:noFill/>
        </p:spPr>
        <p:txBody>
          <a:bodyPr wrap="square" rtlCol="0">
            <a:spAutoFit/>
          </a:bodyPr>
          <a:lstStyle/>
          <a:p>
            <a:r>
              <a:rPr lang="en-US" sz="3200" b="1" dirty="0">
                <a:solidFill>
                  <a:srgbClr val="B00000"/>
                </a:solidFill>
              </a:rPr>
              <a:t>EBV(NM$) = US$7,304</a:t>
            </a:r>
            <a:br>
              <a:rPr lang="en-US" sz="3200" b="1" dirty="0">
                <a:solidFill>
                  <a:srgbClr val="B00000"/>
                </a:solidFill>
              </a:rPr>
            </a:br>
            <a:r>
              <a:rPr lang="en-US" sz="3200" b="1" dirty="0">
                <a:solidFill>
                  <a:srgbClr val="B00000"/>
                </a:solidFill>
              </a:rPr>
              <a:t>		= Mex$138,641</a:t>
            </a:r>
          </a:p>
        </p:txBody>
      </p:sp>
    </p:spTree>
    <p:extLst>
      <p:ext uri="{BB962C8B-B14F-4D97-AF65-F5344CB8AC3E}">
        <p14:creationId xmlns:p14="http://schemas.microsoft.com/office/powerpoint/2010/main" val="38326376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D0511-CC12-3B40-8E87-C08A97C1DA20}"/>
              </a:ext>
            </a:extLst>
          </p:cNvPr>
          <p:cNvSpPr>
            <a:spLocks noGrp="1"/>
          </p:cNvSpPr>
          <p:nvPr>
            <p:ph type="title"/>
          </p:nvPr>
        </p:nvSpPr>
        <p:spPr/>
        <p:txBody>
          <a:bodyPr/>
          <a:lstStyle/>
          <a:p>
            <a:r>
              <a:rPr lang="en-US" dirty="0"/>
              <a:t>Where are we going tomorrow?</a:t>
            </a:r>
          </a:p>
        </p:txBody>
      </p:sp>
    </p:spTree>
    <p:extLst>
      <p:ext uri="{BB962C8B-B14F-4D97-AF65-F5344CB8AC3E}">
        <p14:creationId xmlns:p14="http://schemas.microsoft.com/office/powerpoint/2010/main" val="38446025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 countries include in their index?</a:t>
            </a:r>
          </a:p>
        </p:txBody>
      </p:sp>
      <p:graphicFrame>
        <p:nvGraphicFramePr>
          <p:cNvPr id="7" name="Chart 6"/>
          <p:cNvGraphicFramePr>
            <a:graphicFrameLocks noChangeAspect="1"/>
          </p:cNvGraphicFramePr>
          <p:nvPr>
            <p:extLst>
              <p:ext uri="{D42A27DB-BD31-4B8C-83A1-F6EECF244321}">
                <p14:modId xmlns:p14="http://schemas.microsoft.com/office/powerpoint/2010/main" val="361828207"/>
              </p:ext>
            </p:extLst>
          </p:nvPr>
        </p:nvGraphicFramePr>
        <p:xfrm>
          <a:off x="1111910" y="919332"/>
          <a:ext cx="9663379" cy="563599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71816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Why do we need new phenotypes?</a:t>
            </a:r>
          </a:p>
        </p:txBody>
      </p:sp>
      <p:sp>
        <p:nvSpPr>
          <p:cNvPr id="4" name="Content Placeholder 3"/>
          <p:cNvSpPr>
            <a:spLocks noGrp="1"/>
          </p:cNvSpPr>
          <p:nvPr>
            <p:ph sz="half" idx="1"/>
          </p:nvPr>
        </p:nvSpPr>
        <p:spPr/>
        <p:txBody>
          <a:bodyPr/>
          <a:lstStyle/>
          <a:p>
            <a:pPr>
              <a:lnSpc>
                <a:spcPct val="100000"/>
              </a:lnSpc>
              <a:spcAft>
                <a:spcPts val="600"/>
              </a:spcAft>
            </a:pPr>
            <a:r>
              <a:rPr lang="en-US" sz="3200" dirty="0"/>
              <a:t>Changes in production </a:t>
            </a:r>
            <a:r>
              <a:rPr lang="en-US" sz="3200" dirty="0">
                <a:solidFill>
                  <a:srgbClr val="BA0000"/>
                </a:solidFill>
              </a:rPr>
              <a:t>economics</a:t>
            </a:r>
          </a:p>
          <a:p>
            <a:pPr>
              <a:lnSpc>
                <a:spcPct val="100000"/>
              </a:lnSpc>
              <a:spcAft>
                <a:spcPts val="600"/>
              </a:spcAft>
              <a:buClr>
                <a:schemeClr val="tx1"/>
              </a:buClr>
            </a:pPr>
            <a:r>
              <a:rPr lang="en-US" sz="3200" dirty="0">
                <a:solidFill>
                  <a:srgbClr val="BA0000"/>
                </a:solidFill>
              </a:rPr>
              <a:t>Technology</a:t>
            </a:r>
            <a:r>
              <a:rPr lang="en-US" sz="3200" dirty="0"/>
              <a:t> produces new phenotypes or reduces costs of collecting them</a:t>
            </a:r>
          </a:p>
          <a:p>
            <a:pPr lvl="1">
              <a:lnSpc>
                <a:spcPct val="100000"/>
              </a:lnSpc>
              <a:spcAft>
                <a:spcPts val="600"/>
              </a:spcAft>
            </a:pPr>
            <a:r>
              <a:rPr lang="en-US" sz="3200" dirty="0"/>
              <a:t>New traits can be </a:t>
            </a:r>
            <a:r>
              <a:rPr lang="en-US" sz="3200" dirty="0">
                <a:solidFill>
                  <a:srgbClr val="BA0000"/>
                </a:solidFill>
              </a:rPr>
              <a:t>predicted</a:t>
            </a:r>
            <a:r>
              <a:rPr lang="en-US" sz="3200" dirty="0"/>
              <a:t> on all genotyped animals without collecting progeny records</a:t>
            </a:r>
          </a:p>
          <a:p>
            <a:pPr lvl="1">
              <a:lnSpc>
                <a:spcPct val="100000"/>
              </a:lnSpc>
              <a:spcAft>
                <a:spcPts val="600"/>
              </a:spcAft>
            </a:pPr>
            <a:r>
              <a:rPr lang="en-US" sz="3200" dirty="0"/>
              <a:t>Phenotyping costs are </a:t>
            </a:r>
            <a:r>
              <a:rPr lang="en-US" sz="3200" dirty="0">
                <a:solidFill>
                  <a:srgbClr val="BA0000"/>
                </a:solidFill>
              </a:rPr>
              <a:t>shared</a:t>
            </a:r>
            <a:r>
              <a:rPr lang="en-US" sz="3200" dirty="0"/>
              <a:t> among millions of animals</a:t>
            </a:r>
          </a:p>
          <a:p>
            <a:pPr lvl="1">
              <a:lnSpc>
                <a:spcPct val="100000"/>
              </a:lnSpc>
              <a:spcAft>
                <a:spcPts val="600"/>
              </a:spcAft>
            </a:pPr>
            <a:r>
              <a:rPr lang="en-US" sz="3200" dirty="0">
                <a:solidFill>
                  <a:srgbClr val="C0504D"/>
                </a:solidFill>
              </a:rPr>
              <a:t>Biotechnology</a:t>
            </a:r>
            <a:r>
              <a:rPr lang="en-US" sz="3200" dirty="0"/>
              <a:t> supports improved sensors</a:t>
            </a:r>
          </a:p>
          <a:p>
            <a:pPr>
              <a:lnSpc>
                <a:spcPct val="100000"/>
              </a:lnSpc>
              <a:spcAft>
                <a:spcPts val="600"/>
              </a:spcAft>
            </a:pPr>
            <a:r>
              <a:rPr lang="en-US" sz="3200" dirty="0"/>
              <a:t>To better understand cow </a:t>
            </a:r>
            <a:r>
              <a:rPr lang="en-US" sz="3200" dirty="0">
                <a:solidFill>
                  <a:srgbClr val="BA0000"/>
                </a:solidFill>
              </a:rPr>
              <a:t>biology</a:t>
            </a:r>
          </a:p>
          <a:p>
            <a:pPr>
              <a:lnSpc>
                <a:spcPct val="100000"/>
              </a:lnSpc>
              <a:spcAft>
                <a:spcPts val="600"/>
              </a:spcAft>
            </a:pPr>
            <a:r>
              <a:rPr lang="en-US" sz="3200" dirty="0"/>
              <a:t>Recent </a:t>
            </a:r>
            <a:r>
              <a:rPr lang="en-US" sz="3200" dirty="0">
                <a:solidFill>
                  <a:srgbClr val="BA0000"/>
                </a:solidFill>
              </a:rPr>
              <a:t>review</a:t>
            </a:r>
            <a:r>
              <a:rPr lang="en-US" sz="3200" dirty="0"/>
              <a:t> by Egger-Danner et al.</a:t>
            </a:r>
            <a:r>
              <a:rPr lang="en-US" sz="3200" dirty="0">
                <a:solidFill>
                  <a:srgbClr val="00563F"/>
                </a:solidFill>
              </a:rPr>
              <a:t> (Animal, 2015)</a:t>
            </a:r>
            <a:endParaRPr lang="en-US" sz="3200" i="1" dirty="0">
              <a:solidFill>
                <a:srgbClr val="00563F"/>
              </a:solidFill>
            </a:endParaRPr>
          </a:p>
          <a:p>
            <a:endParaRPr lang="en-US" dirty="0"/>
          </a:p>
          <a:p>
            <a:endParaRPr lang="en-US" dirty="0"/>
          </a:p>
        </p:txBody>
      </p:sp>
    </p:spTree>
    <p:extLst>
      <p:ext uri="{BB962C8B-B14F-4D97-AF65-F5344CB8AC3E}">
        <p14:creationId xmlns:p14="http://schemas.microsoft.com/office/powerpoint/2010/main" val="38386318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Selection goals have always changed over time</a:t>
            </a:r>
          </a:p>
        </p:txBody>
      </p:sp>
      <p:graphicFrame>
        <p:nvGraphicFramePr>
          <p:cNvPr id="3" name="Group 145"/>
          <p:cNvGraphicFramePr>
            <a:graphicFrameLocks/>
          </p:cNvGraphicFramePr>
          <p:nvPr>
            <p:extLst/>
          </p:nvPr>
        </p:nvGraphicFramePr>
        <p:xfrm>
          <a:off x="361741" y="951243"/>
          <a:ext cx="11342582" cy="5573502"/>
        </p:xfrm>
        <a:graphic>
          <a:graphicData uri="http://schemas.openxmlformats.org/drawingml/2006/table">
            <a:tbl>
              <a:tblPr/>
              <a:tblGrid>
                <a:gridCol w="1104519">
                  <a:extLst>
                    <a:ext uri="{9D8B030D-6E8A-4147-A177-3AD203B41FA5}">
                      <a16:colId xmlns:a16="http://schemas.microsoft.com/office/drawing/2014/main" val="20000"/>
                    </a:ext>
                  </a:extLst>
                </a:gridCol>
                <a:gridCol w="930733">
                  <a:extLst>
                    <a:ext uri="{9D8B030D-6E8A-4147-A177-3AD203B41FA5}">
                      <a16:colId xmlns:a16="http://schemas.microsoft.com/office/drawing/2014/main" val="20001"/>
                    </a:ext>
                  </a:extLst>
                </a:gridCol>
                <a:gridCol w="930733">
                  <a:extLst>
                    <a:ext uri="{9D8B030D-6E8A-4147-A177-3AD203B41FA5}">
                      <a16:colId xmlns:a16="http://schemas.microsoft.com/office/drawing/2014/main" val="20002"/>
                    </a:ext>
                  </a:extLst>
                </a:gridCol>
                <a:gridCol w="930733">
                  <a:extLst>
                    <a:ext uri="{9D8B030D-6E8A-4147-A177-3AD203B41FA5}">
                      <a16:colId xmlns:a16="http://schemas.microsoft.com/office/drawing/2014/main" val="20003"/>
                    </a:ext>
                  </a:extLst>
                </a:gridCol>
                <a:gridCol w="930733">
                  <a:extLst>
                    <a:ext uri="{9D8B030D-6E8A-4147-A177-3AD203B41FA5}">
                      <a16:colId xmlns:a16="http://schemas.microsoft.com/office/drawing/2014/main" val="20004"/>
                    </a:ext>
                  </a:extLst>
                </a:gridCol>
                <a:gridCol w="930733">
                  <a:extLst>
                    <a:ext uri="{9D8B030D-6E8A-4147-A177-3AD203B41FA5}">
                      <a16:colId xmlns:a16="http://schemas.microsoft.com/office/drawing/2014/main" val="20005"/>
                    </a:ext>
                  </a:extLst>
                </a:gridCol>
                <a:gridCol w="930733">
                  <a:extLst>
                    <a:ext uri="{9D8B030D-6E8A-4147-A177-3AD203B41FA5}">
                      <a16:colId xmlns:a16="http://schemas.microsoft.com/office/drawing/2014/main" val="20006"/>
                    </a:ext>
                  </a:extLst>
                </a:gridCol>
                <a:gridCol w="930733">
                  <a:extLst>
                    <a:ext uri="{9D8B030D-6E8A-4147-A177-3AD203B41FA5}">
                      <a16:colId xmlns:a16="http://schemas.microsoft.com/office/drawing/2014/main" val="20007"/>
                    </a:ext>
                  </a:extLst>
                </a:gridCol>
                <a:gridCol w="930733">
                  <a:extLst>
                    <a:ext uri="{9D8B030D-6E8A-4147-A177-3AD203B41FA5}">
                      <a16:colId xmlns:a16="http://schemas.microsoft.com/office/drawing/2014/main" val="20008"/>
                    </a:ext>
                  </a:extLst>
                </a:gridCol>
                <a:gridCol w="930733">
                  <a:extLst>
                    <a:ext uri="{9D8B030D-6E8A-4147-A177-3AD203B41FA5}">
                      <a16:colId xmlns:a16="http://schemas.microsoft.com/office/drawing/2014/main" val="20009"/>
                    </a:ext>
                  </a:extLst>
                </a:gridCol>
                <a:gridCol w="930733">
                  <a:extLst>
                    <a:ext uri="{9D8B030D-6E8A-4147-A177-3AD203B41FA5}">
                      <a16:colId xmlns:a16="http://schemas.microsoft.com/office/drawing/2014/main" val="20010"/>
                    </a:ext>
                  </a:extLst>
                </a:gridCol>
                <a:gridCol w="930733">
                  <a:extLst>
                    <a:ext uri="{9D8B030D-6E8A-4147-A177-3AD203B41FA5}">
                      <a16:colId xmlns:a16="http://schemas.microsoft.com/office/drawing/2014/main" val="2613871466"/>
                    </a:ext>
                  </a:extLst>
                </a:gridCol>
              </a:tblGrid>
              <a:tr h="325367">
                <a:tc rowSpan="2">
                  <a:txBody>
                    <a:bodyPr/>
                    <a:lstStyle/>
                    <a:p>
                      <a:pPr marL="0" marR="0" lvl="0" indent="0" algn="l"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244270"/>
                          </a:solidFill>
                          <a:effectLst/>
                          <a:latin typeface="+mj-lt"/>
                          <a:cs typeface="Trebuchet MS"/>
                        </a:rPr>
                        <a:t>Trait</a:t>
                      </a:r>
                    </a:p>
                  </a:txBody>
                  <a:tcPr marL="0" marR="0" marT="0" anchor="b" horzOverflow="overflow">
                    <a:lnL cap="flat">
                      <a:noFill/>
                    </a:lnL>
                    <a:lnR>
                      <a:noFill/>
                    </a:lnR>
                    <a:lnT cap="flat">
                      <a:noFill/>
                    </a:lnT>
                    <a:lnB>
                      <a:noFill/>
                    </a:lnB>
                    <a:lnTlToBr>
                      <a:noFill/>
                    </a:lnTlToBr>
                    <a:lnBlToTr>
                      <a:noFill/>
                    </a:lnBlToTr>
                    <a:noFill/>
                  </a:tcPr>
                </a:tc>
                <a:tc gridSpan="10">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244270"/>
                          </a:solidFill>
                          <a:effectLst/>
                          <a:latin typeface="+mj-lt"/>
                          <a:cs typeface="Trebuchet MS"/>
                        </a:rPr>
                        <a:t>Relative emphasis on traits (%)</a:t>
                      </a:r>
                    </a:p>
                  </a:txBody>
                  <a:tcPr marL="0" marR="0" marT="0" horzOverflow="overflow">
                    <a:lnL>
                      <a:noFill/>
                    </a:lnL>
                    <a:lnR cap="flat">
                      <a:noFill/>
                    </a:lnR>
                    <a:lnT cap="flat">
                      <a:noFill/>
                    </a:lnT>
                    <a:lnB w="28575" cap="flat" cmpd="sng" algn="ctr">
                      <a:solidFill>
                        <a:srgbClr val="24427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0"/>
                        </a:spcBef>
                        <a:spcAft>
                          <a:spcPct val="50000"/>
                        </a:spcAft>
                        <a:buClr>
                          <a:srgbClr val="009900"/>
                        </a:buClr>
                        <a:buSzPct val="67000"/>
                        <a:buFont typeface="Monotype Sorts" pitchFamily="2" charset="2"/>
                        <a:buNone/>
                        <a:tabLst/>
                      </a:pPr>
                      <a:endParaRPr kumimoji="0" lang="en-US" sz="1800" b="1" i="0" u="none" strike="noStrike" cap="none" normalizeH="0" baseline="0" dirty="0">
                        <a:ln>
                          <a:noFill/>
                        </a:ln>
                        <a:solidFill>
                          <a:srgbClr val="00FFFF"/>
                        </a:solidFill>
                        <a:effectLst/>
                        <a:latin typeface="Humnst777 BT" pitchFamily="34" charset="0"/>
                      </a:endParaRPr>
                    </a:p>
                  </a:txBody>
                  <a:tcPr marL="0" marR="0" marT="0" marB="0" horzOverflow="overflow">
                    <a:lnL>
                      <a:noFill/>
                    </a:lnL>
                    <a:lnR cap="flat">
                      <a:noFill/>
                    </a:lnR>
                    <a:lnT cap="flat">
                      <a:noFill/>
                    </a:lnT>
                    <a:lnB w="38100" cap="flat" cmpd="sng" algn="ctr">
                      <a:solidFill>
                        <a:srgbClr val="00FFFF"/>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ts val="2500"/>
                        </a:lnSpc>
                        <a:spcBef>
                          <a:spcPct val="0"/>
                        </a:spcBef>
                        <a:spcAft>
                          <a:spcPts val="0"/>
                        </a:spcAft>
                        <a:buClr>
                          <a:srgbClr val="009900"/>
                        </a:buClr>
                        <a:buSzPct val="67000"/>
                        <a:buFont typeface="Monotype Sorts" pitchFamily="2" charset="2"/>
                        <a:buNone/>
                        <a:tabLst/>
                      </a:pPr>
                      <a:endParaRPr kumimoji="0" lang="en-US" sz="2300" b="1" i="0" u="none" strike="noStrike" cap="none" normalizeH="0" baseline="0" dirty="0">
                        <a:ln>
                          <a:noFill/>
                        </a:ln>
                        <a:solidFill>
                          <a:srgbClr val="00563F"/>
                        </a:solidFill>
                        <a:effectLst/>
                        <a:latin typeface="+mj-lt"/>
                        <a:cs typeface="Trebuchet MS"/>
                      </a:endParaRPr>
                    </a:p>
                  </a:txBody>
                  <a:tcPr marL="0" marR="0" marT="0" horzOverflow="overflow">
                    <a:lnL>
                      <a:noFill/>
                    </a:lnL>
                    <a:lnR cap="flat">
                      <a:noFill/>
                    </a:lnR>
                    <a:lnT cap="flat">
                      <a:noFill/>
                    </a:lnT>
                    <a:lnB w="28575" cap="flat" cmpd="sng" algn="ctr">
                      <a:solidFill>
                        <a:srgbClr val="00563F"/>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ts val="2300"/>
                        </a:lnSpc>
                        <a:spcBef>
                          <a:spcPct val="0"/>
                        </a:spcBef>
                        <a:spcAft>
                          <a:spcPts val="0"/>
                        </a:spcAft>
                        <a:buClr>
                          <a:srgbClr val="009900"/>
                        </a:buClr>
                        <a:buSzPct val="67000"/>
                        <a:buFont typeface="Monotype Sorts" pitchFamily="2" charset="2"/>
                        <a:buNone/>
                        <a:tabLst/>
                      </a:pPr>
                      <a:endParaRPr kumimoji="0" lang="en-US" sz="2100" b="1" i="0" u="none" strike="noStrike" cap="none" normalizeH="0" baseline="0" dirty="0">
                        <a:ln>
                          <a:noFill/>
                        </a:ln>
                        <a:solidFill>
                          <a:srgbClr val="00523C"/>
                        </a:solidFill>
                        <a:effectLst/>
                        <a:latin typeface="+mj-lt"/>
                        <a:cs typeface="Trebuchet MS"/>
                      </a:endParaRPr>
                    </a:p>
                  </a:txBody>
                  <a:tcPr marL="0" marR="0" marT="0" horzOverflow="overflow">
                    <a:lnL>
                      <a:noFill/>
                    </a:lnL>
                    <a:lnR cap="flat">
                      <a:noFill/>
                    </a:lnR>
                    <a:lnT cap="flat">
                      <a:noFill/>
                    </a:lnT>
                    <a:lnB w="28575" cap="flat" cmpd="sng" algn="ctr">
                      <a:solidFill>
                        <a:srgbClr val="00563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endParaRPr kumimoji="0" lang="en-US" sz="2000" b="1" i="0" u="none" strike="noStrike" cap="none" normalizeH="0" baseline="0" dirty="0">
                        <a:ln>
                          <a:noFill/>
                        </a:ln>
                        <a:solidFill>
                          <a:srgbClr val="244270"/>
                        </a:solidFill>
                        <a:effectLst/>
                        <a:latin typeface="+mj-lt"/>
                        <a:cs typeface="Trebuchet MS"/>
                      </a:endParaRPr>
                    </a:p>
                  </a:txBody>
                  <a:tcPr marL="0" marR="0" marT="0" horzOverflow="overflow">
                    <a:lnL>
                      <a:noFill/>
                    </a:lnL>
                    <a:lnR cap="flat">
                      <a:noFill/>
                    </a:lnR>
                    <a:lnT cap="flat">
                      <a:noFill/>
                    </a:lnT>
                    <a:lnB w="28575" cap="flat" cmpd="sng" algn="ctr">
                      <a:solidFill>
                        <a:srgbClr val="24427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69463">
                <a:tc vMerge="1">
                  <a:txBody>
                    <a:bodyPr/>
                    <a:lstStyle/>
                    <a:p>
                      <a:endParaRPr lang="en-US"/>
                    </a:p>
                  </a:txBody>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244270"/>
                          </a:solidFill>
                          <a:effectLst/>
                          <a:latin typeface="+mj-lt"/>
                          <a:cs typeface="Trebuchet MS"/>
                        </a:rPr>
                        <a:t>PD$</a:t>
                      </a:r>
                    </a:p>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523C"/>
                          </a:solidFill>
                          <a:effectLst/>
                          <a:latin typeface="+mj-lt"/>
                          <a:cs typeface="Trebuchet MS"/>
                        </a:rPr>
                        <a:t>1971</a:t>
                      </a:r>
                    </a:p>
                  </a:txBody>
                  <a:tcPr marL="0" marR="0" horzOverflow="overflow">
                    <a:lnL>
                      <a:noFill/>
                    </a:lnL>
                    <a:lnR>
                      <a:noFill/>
                    </a:lnR>
                    <a:lnT w="28575" cap="flat" cmpd="sng" algn="ctr">
                      <a:solidFill>
                        <a:srgbClr val="24427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244270"/>
                          </a:solidFill>
                          <a:effectLst/>
                          <a:latin typeface="+mj-lt"/>
                          <a:cs typeface="Trebuchet MS"/>
                        </a:rPr>
                        <a:t>MFP$</a:t>
                      </a:r>
                    </a:p>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523C"/>
                          </a:solidFill>
                          <a:effectLst/>
                          <a:latin typeface="+mj-lt"/>
                          <a:cs typeface="Trebuchet MS"/>
                        </a:rPr>
                        <a:t>1976</a:t>
                      </a:r>
                    </a:p>
                  </a:txBody>
                  <a:tcPr marL="0" marR="0" horzOverflow="overflow">
                    <a:lnL>
                      <a:noFill/>
                    </a:lnL>
                    <a:lnR>
                      <a:noFill/>
                    </a:lnR>
                    <a:lnT w="28575" cap="flat" cmpd="sng" algn="ctr">
                      <a:solidFill>
                        <a:srgbClr val="24427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244270"/>
                          </a:solidFill>
                          <a:effectLst/>
                          <a:latin typeface="+mj-lt"/>
                          <a:cs typeface="Trebuchet MS"/>
                        </a:rPr>
                        <a:t>CY$</a:t>
                      </a:r>
                    </a:p>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523C"/>
                          </a:solidFill>
                          <a:effectLst/>
                          <a:latin typeface="+mj-lt"/>
                          <a:cs typeface="Trebuchet MS"/>
                        </a:rPr>
                        <a:t>1984</a:t>
                      </a:r>
                    </a:p>
                  </a:txBody>
                  <a:tcPr marL="0" marR="0" horzOverflow="overflow">
                    <a:lnL>
                      <a:noFill/>
                    </a:lnL>
                    <a:lnR>
                      <a:noFill/>
                    </a:lnR>
                    <a:lnT w="28575" cap="flat" cmpd="sng" algn="ctr">
                      <a:solidFill>
                        <a:srgbClr val="24427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244270"/>
                          </a:solidFill>
                          <a:effectLst/>
                          <a:latin typeface="+mj-lt"/>
                          <a:cs typeface="Trebuchet MS"/>
                        </a:rPr>
                        <a:t>NM$</a:t>
                      </a:r>
                    </a:p>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523C"/>
                          </a:solidFill>
                          <a:effectLst/>
                          <a:latin typeface="+mj-lt"/>
                          <a:cs typeface="Trebuchet MS"/>
                        </a:rPr>
                        <a:t>1994</a:t>
                      </a:r>
                    </a:p>
                  </a:txBody>
                  <a:tcPr marL="0" marR="0" horzOverflow="overflow">
                    <a:lnL>
                      <a:noFill/>
                    </a:lnL>
                    <a:lnR>
                      <a:noFill/>
                    </a:lnR>
                    <a:lnT w="28575" cap="flat" cmpd="sng" algn="ctr">
                      <a:solidFill>
                        <a:srgbClr val="24427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244270"/>
                          </a:solidFill>
                          <a:effectLst/>
                          <a:latin typeface="+mj-lt"/>
                          <a:cs typeface="Trebuchet MS"/>
                        </a:rPr>
                        <a:t>NM$</a:t>
                      </a:r>
                    </a:p>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523C"/>
                          </a:solidFill>
                          <a:effectLst/>
                          <a:latin typeface="+mj-lt"/>
                          <a:cs typeface="Trebuchet MS"/>
                        </a:rPr>
                        <a:t>2000</a:t>
                      </a:r>
                    </a:p>
                  </a:txBody>
                  <a:tcPr marL="0" marR="0" horzOverflow="overflow">
                    <a:lnL>
                      <a:noFill/>
                    </a:lnL>
                    <a:lnR>
                      <a:noFill/>
                    </a:lnR>
                    <a:lnT w="28575" cap="flat" cmpd="sng" algn="ctr">
                      <a:solidFill>
                        <a:srgbClr val="24427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244270"/>
                          </a:solidFill>
                          <a:effectLst/>
                          <a:latin typeface="+mj-lt"/>
                          <a:cs typeface="Trebuchet MS"/>
                        </a:rPr>
                        <a:t>NM$</a:t>
                      </a:r>
                    </a:p>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523C"/>
                          </a:solidFill>
                          <a:effectLst/>
                          <a:latin typeface="+mj-lt"/>
                          <a:cs typeface="Trebuchet MS"/>
                        </a:rPr>
                        <a:t>2003</a:t>
                      </a:r>
                    </a:p>
                  </a:txBody>
                  <a:tcPr marL="0" marR="0" horzOverflow="overflow">
                    <a:lnL>
                      <a:noFill/>
                    </a:lnL>
                    <a:lnR>
                      <a:noFill/>
                    </a:lnR>
                    <a:lnT w="28575" cap="flat" cmpd="sng" algn="ctr">
                      <a:solidFill>
                        <a:srgbClr val="24427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244270"/>
                          </a:solidFill>
                          <a:effectLst/>
                          <a:latin typeface="+mj-lt"/>
                          <a:cs typeface="Trebuchet MS"/>
                        </a:rPr>
                        <a:t>NM$</a:t>
                      </a:r>
                    </a:p>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523C"/>
                          </a:solidFill>
                          <a:effectLst/>
                          <a:latin typeface="+mj-lt"/>
                          <a:cs typeface="Trebuchet MS"/>
                        </a:rPr>
                        <a:t>2006</a:t>
                      </a:r>
                    </a:p>
                  </a:txBody>
                  <a:tcPr marL="0" marR="0" horzOverflow="overflow">
                    <a:lnL>
                      <a:noFill/>
                    </a:lnL>
                    <a:lnR cap="flat">
                      <a:noFill/>
                    </a:lnR>
                    <a:lnT w="28575" cap="flat" cmpd="sng" algn="ctr">
                      <a:solidFill>
                        <a:srgbClr val="24427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244270"/>
                          </a:solidFill>
                          <a:effectLst/>
                          <a:latin typeface="+mj-lt"/>
                          <a:cs typeface="Trebuchet MS"/>
                        </a:rPr>
                        <a:t>NM$</a:t>
                      </a:r>
                    </a:p>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523C"/>
                          </a:solidFill>
                          <a:effectLst/>
                          <a:latin typeface="+mj-lt"/>
                          <a:cs typeface="Trebuchet MS"/>
                        </a:rPr>
                        <a:t>2010</a:t>
                      </a:r>
                    </a:p>
                  </a:txBody>
                  <a:tcPr marL="0" marR="0" horzOverflow="overflow">
                    <a:lnL>
                      <a:noFill/>
                    </a:lnL>
                    <a:lnR cap="flat">
                      <a:noFill/>
                    </a:lnR>
                    <a:lnT w="28575" cap="flat" cmpd="sng" algn="ctr">
                      <a:solidFill>
                        <a:srgbClr val="24427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244270"/>
                          </a:solidFill>
                          <a:effectLst/>
                          <a:latin typeface="+mj-lt"/>
                          <a:cs typeface="Trebuchet MS"/>
                        </a:rPr>
                        <a:t>NM$</a:t>
                      </a:r>
                    </a:p>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523C"/>
                          </a:solidFill>
                          <a:effectLst/>
                          <a:latin typeface="+mj-lt"/>
                          <a:cs typeface="Trebuchet MS"/>
                        </a:rPr>
                        <a:t>2014</a:t>
                      </a:r>
                    </a:p>
                  </a:txBody>
                  <a:tcPr marL="0" marR="0" horzOverflow="overflow">
                    <a:lnL>
                      <a:noFill/>
                    </a:lnL>
                    <a:lnR cap="flat">
                      <a:noFill/>
                    </a:lnR>
                    <a:lnT w="28575" cap="flat" cmpd="sng" algn="ctr">
                      <a:solidFill>
                        <a:srgbClr val="24427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kern="1200" cap="none" normalizeH="0" baseline="0" dirty="0">
                          <a:ln>
                            <a:noFill/>
                          </a:ln>
                          <a:solidFill>
                            <a:srgbClr val="244270"/>
                          </a:solidFill>
                          <a:effectLst/>
                          <a:latin typeface="+mn-lt"/>
                          <a:ea typeface="+mn-ea"/>
                          <a:cs typeface="Trebuchet MS"/>
                        </a:rPr>
                        <a:t>NM$</a:t>
                      </a:r>
                    </a:p>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kern="1200" cap="none" normalizeH="0" baseline="0" dirty="0">
                          <a:ln>
                            <a:noFill/>
                          </a:ln>
                          <a:solidFill>
                            <a:srgbClr val="00523C"/>
                          </a:solidFill>
                          <a:effectLst/>
                          <a:latin typeface="+mn-lt"/>
                          <a:ea typeface="+mn-ea"/>
                          <a:cs typeface="Trebuchet MS"/>
                        </a:rPr>
                        <a:t>2017</a:t>
                      </a:r>
                    </a:p>
                  </a:txBody>
                  <a:tcPr marL="0" marR="0" horzOverflow="overflow">
                    <a:lnL>
                      <a:noFill/>
                    </a:lnL>
                    <a:lnR cap="flat">
                      <a:noFill/>
                    </a:lnR>
                    <a:lnT w="28575" cap="flat" cmpd="sng" algn="ctr">
                      <a:solidFill>
                        <a:srgbClr val="24427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BA0000"/>
                          </a:solidFill>
                          <a:effectLst/>
                          <a:latin typeface="+mj-lt"/>
                          <a:cs typeface="Trebuchet MS"/>
                        </a:rPr>
                        <a:t>NM$</a:t>
                      </a:r>
                      <a:br>
                        <a:rPr kumimoji="0" lang="en-US" sz="2000" b="1" i="0" u="none" strike="noStrike" cap="none" normalizeH="0" baseline="0" dirty="0">
                          <a:ln>
                            <a:noFill/>
                          </a:ln>
                          <a:solidFill>
                            <a:srgbClr val="BA0000"/>
                          </a:solidFill>
                          <a:effectLst/>
                          <a:latin typeface="+mj-lt"/>
                          <a:cs typeface="Trebuchet MS"/>
                        </a:rPr>
                      </a:br>
                      <a:r>
                        <a:rPr kumimoji="0" lang="en-US" sz="2000" b="1" i="0" u="none" strike="noStrike" cap="none" normalizeH="0" baseline="0" dirty="0">
                          <a:ln>
                            <a:noFill/>
                          </a:ln>
                          <a:solidFill>
                            <a:srgbClr val="BA0000"/>
                          </a:solidFill>
                          <a:effectLst/>
                          <a:latin typeface="+mj-lt"/>
                          <a:cs typeface="Trebuchet MS"/>
                        </a:rPr>
                        <a:t>2018</a:t>
                      </a:r>
                    </a:p>
                  </a:txBody>
                  <a:tcPr marL="0" marR="0" horzOverflow="overflow">
                    <a:lnL>
                      <a:noFill/>
                    </a:lnL>
                    <a:lnR cap="flat">
                      <a:noFill/>
                    </a:lnR>
                    <a:lnT w="28575" cap="flat" cmpd="sng" algn="ctr">
                      <a:solidFill>
                        <a:srgbClr val="244270"/>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r h="286167">
                <a:tc>
                  <a:txBody>
                    <a:bodyPr/>
                    <a:lstStyle/>
                    <a:p>
                      <a:pPr marL="0" marR="0" lvl="0" indent="0" algn="l"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Milk</a:t>
                      </a:r>
                    </a:p>
                  </a:txBody>
                  <a:tcPr marL="0" marR="0" marT="0" marB="0"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52</a:t>
                      </a:r>
                    </a:p>
                  </a:txBody>
                  <a:tcPr marL="0" marR="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27</a:t>
                      </a:r>
                    </a:p>
                  </a:txBody>
                  <a:tcPr marL="0" marR="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–2</a:t>
                      </a:r>
                    </a:p>
                  </a:txBody>
                  <a:tcPr marL="0" marR="0" marT="0" marB="0"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6</a:t>
                      </a:r>
                    </a:p>
                  </a:txBody>
                  <a:tcPr marL="0" marR="228600" marT="0" marB="0"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5</a:t>
                      </a:r>
                    </a:p>
                  </a:txBody>
                  <a:tcPr marL="0" marR="228600" marT="0" marB="0"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0</a:t>
                      </a:r>
                    </a:p>
                  </a:txBody>
                  <a:tcPr marL="0" marR="228600" marT="0" marB="0"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0</a:t>
                      </a:r>
                    </a:p>
                  </a:txBody>
                  <a:tcPr marL="0" marR="228600" marT="0" marB="0" horzOverflow="overflow">
                    <a:lnL>
                      <a:noFill/>
                    </a:lnL>
                    <a:lnR cap="flat">
                      <a:noFill/>
                    </a:lnR>
                    <a:lnT>
                      <a:noFill/>
                    </a:lnT>
                    <a:lnB>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0</a:t>
                      </a:r>
                    </a:p>
                  </a:txBody>
                  <a:tcPr marL="0" marR="228600" marT="0" marB="0" horzOverflow="overflow">
                    <a:lnL>
                      <a:noFill/>
                    </a:lnL>
                    <a:lnR cap="flat">
                      <a:noFill/>
                    </a:lnR>
                    <a:lnT>
                      <a:noFill/>
                    </a:lnT>
                    <a:lnB>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defRPr/>
                      </a:pPr>
                      <a:r>
                        <a:rPr kumimoji="0" lang="en-US" sz="2000" b="1" i="0" u="none" strike="noStrike" kern="1200" cap="none" normalizeH="0" baseline="0" dirty="0">
                          <a:ln>
                            <a:noFill/>
                          </a:ln>
                          <a:solidFill>
                            <a:srgbClr val="000000"/>
                          </a:solidFill>
                          <a:effectLst/>
                          <a:latin typeface="+mn-lt"/>
                          <a:ea typeface="+mn-ea"/>
                          <a:cs typeface="Trebuchet MS"/>
                        </a:rPr>
                        <a:t>–1</a:t>
                      </a:r>
                      <a:endParaRPr kumimoji="0" lang="en-US" sz="2000" b="1" i="0" u="none" strike="noStrike" cap="none" normalizeH="0" baseline="0" dirty="0">
                        <a:ln>
                          <a:noFill/>
                        </a:ln>
                        <a:solidFill>
                          <a:srgbClr val="000000"/>
                        </a:solidFill>
                        <a:effectLst/>
                        <a:latin typeface="+mj-lt"/>
                        <a:cs typeface="Trebuchet MS"/>
                      </a:endParaRPr>
                    </a:p>
                  </a:txBody>
                  <a:tcPr marL="0" marR="228600" marT="0" marB="0" horzOverflow="overflow">
                    <a:lnL>
                      <a:noFill/>
                    </a:lnL>
                    <a:lnR cap="flat">
                      <a:noFill/>
                    </a:lnR>
                    <a:lnT>
                      <a:noFill/>
                    </a:lnT>
                    <a:lnB>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defRPr/>
                      </a:pPr>
                      <a:r>
                        <a:rPr kumimoji="0" lang="en-US" sz="2000" b="1" i="0" u="none" strike="noStrike" kern="1200" cap="none" normalizeH="0" baseline="0" dirty="0">
                          <a:ln>
                            <a:noFill/>
                          </a:ln>
                          <a:solidFill>
                            <a:schemeClr val="tx1"/>
                          </a:solidFill>
                          <a:effectLst/>
                          <a:latin typeface="+mn-lt"/>
                          <a:ea typeface="+mn-ea"/>
                          <a:cs typeface="Trebuchet MS"/>
                        </a:rPr>
                        <a:t>–1</a:t>
                      </a:r>
                      <a:endParaRPr kumimoji="0" lang="en-US" sz="2000" b="1" i="0" u="none" strike="noStrike" cap="none" normalizeH="0" baseline="0" dirty="0">
                        <a:ln>
                          <a:noFill/>
                        </a:ln>
                        <a:solidFill>
                          <a:schemeClr val="tx1"/>
                        </a:solidFill>
                        <a:effectLst/>
                        <a:latin typeface="+mj-lt"/>
                        <a:cs typeface="Trebuchet MS"/>
                      </a:endParaRPr>
                    </a:p>
                  </a:txBody>
                  <a:tcPr marL="0" marR="228600" marT="0" marB="0" horzOverflow="overflow">
                    <a:lnL>
                      <a:noFill/>
                    </a:lnL>
                    <a:lnR cap="flat">
                      <a:noFill/>
                    </a:lnR>
                    <a:lnT>
                      <a:noFill/>
                    </a:lnT>
                    <a:lnB>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defRPr/>
                      </a:pPr>
                      <a:r>
                        <a:rPr kumimoji="0" lang="en-US" sz="2000" b="1" i="0" u="none" strike="noStrike" kern="1200" cap="none" normalizeH="0" baseline="0" dirty="0">
                          <a:ln>
                            <a:noFill/>
                          </a:ln>
                          <a:solidFill>
                            <a:srgbClr val="BA0000"/>
                          </a:solidFill>
                          <a:effectLst/>
                          <a:latin typeface="+mn-lt"/>
                          <a:ea typeface="+mn-ea"/>
                          <a:cs typeface="Trebuchet MS"/>
                        </a:rPr>
                        <a:t>–</a:t>
                      </a:r>
                      <a:r>
                        <a:rPr kumimoji="0" lang="en-US" sz="2000" b="1" i="0" u="none" strike="noStrike" cap="none" normalizeH="0" baseline="0" dirty="0">
                          <a:ln>
                            <a:noFill/>
                          </a:ln>
                          <a:solidFill>
                            <a:srgbClr val="BA0000"/>
                          </a:solidFill>
                          <a:effectLst/>
                          <a:latin typeface="+mj-lt"/>
                          <a:cs typeface="Trebuchet MS"/>
                        </a:rPr>
                        <a:t>1</a:t>
                      </a:r>
                    </a:p>
                  </a:txBody>
                  <a:tcPr marL="0" marR="228600" marT="0" marB="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286167">
                <a:tc>
                  <a:txBody>
                    <a:bodyPr/>
                    <a:lstStyle/>
                    <a:p>
                      <a:pPr marL="0" marR="0" lvl="0" indent="0" algn="l"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Fat</a:t>
                      </a:r>
                    </a:p>
                  </a:txBody>
                  <a:tcPr marL="0" marR="0" marT="0" marB="0"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48</a:t>
                      </a:r>
                    </a:p>
                  </a:txBody>
                  <a:tcPr marL="0" marR="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46</a:t>
                      </a:r>
                    </a:p>
                  </a:txBody>
                  <a:tcPr marL="0" marR="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45</a:t>
                      </a:r>
                    </a:p>
                  </a:txBody>
                  <a:tcPr marL="0" marR="0" marT="0" marB="0"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25</a:t>
                      </a:r>
                    </a:p>
                  </a:txBody>
                  <a:tcPr marL="0" marR="228600" marT="0" marB="0"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21</a:t>
                      </a:r>
                    </a:p>
                  </a:txBody>
                  <a:tcPr marL="0" marR="228600" marT="0" marB="0"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22</a:t>
                      </a:r>
                    </a:p>
                  </a:txBody>
                  <a:tcPr marL="0" marR="228600" marT="0" marB="0"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23</a:t>
                      </a:r>
                    </a:p>
                  </a:txBody>
                  <a:tcPr marL="0" marR="228600" marT="0" marB="0" horzOverflow="overflow">
                    <a:lnL>
                      <a:noFill/>
                    </a:lnL>
                    <a:lnR cap="flat">
                      <a:noFill/>
                    </a:lnR>
                    <a:lnT>
                      <a:noFill/>
                    </a:lnT>
                    <a:lnB>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19</a:t>
                      </a:r>
                    </a:p>
                  </a:txBody>
                  <a:tcPr marL="0" marR="228600" marT="0" marB="0" horzOverflow="overflow">
                    <a:lnL>
                      <a:noFill/>
                    </a:lnL>
                    <a:lnR cap="flat">
                      <a:noFill/>
                    </a:lnR>
                    <a:lnT>
                      <a:noFill/>
                    </a:lnT>
                    <a:lnB>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22</a:t>
                      </a:r>
                    </a:p>
                  </a:txBody>
                  <a:tcPr marL="0" marR="228600" marT="0" marB="0" horzOverflow="overflow">
                    <a:lnL>
                      <a:noFill/>
                    </a:lnL>
                    <a:lnR cap="flat">
                      <a:noFill/>
                    </a:lnR>
                    <a:lnT>
                      <a:noFill/>
                    </a:lnT>
                    <a:lnB>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chemeClr val="tx1"/>
                          </a:solidFill>
                          <a:effectLst/>
                          <a:latin typeface="+mj-lt"/>
                          <a:cs typeface="Trebuchet MS"/>
                        </a:rPr>
                        <a:t>24</a:t>
                      </a:r>
                    </a:p>
                  </a:txBody>
                  <a:tcPr marL="0" marR="228600" marT="0" marB="0" horzOverflow="overflow">
                    <a:lnL>
                      <a:noFill/>
                    </a:lnL>
                    <a:lnR cap="flat">
                      <a:noFill/>
                    </a:lnR>
                    <a:lnT>
                      <a:noFill/>
                    </a:lnT>
                    <a:lnB>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BA0000"/>
                          </a:solidFill>
                          <a:effectLst/>
                          <a:latin typeface="+mj-lt"/>
                          <a:cs typeface="Trebuchet MS"/>
                        </a:rPr>
                        <a:t>27</a:t>
                      </a:r>
                    </a:p>
                  </a:txBody>
                  <a:tcPr marL="0" marR="228600" marT="0" marB="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3"/>
                  </a:ext>
                </a:extLst>
              </a:tr>
              <a:tr h="286167">
                <a:tc>
                  <a:txBody>
                    <a:bodyPr/>
                    <a:lstStyle/>
                    <a:p>
                      <a:pPr marL="0" marR="0" lvl="0" indent="0" algn="l"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Protein</a:t>
                      </a:r>
                    </a:p>
                  </a:txBody>
                  <a:tcPr marL="0" marR="0" marT="0" marB="0"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a:t>
                      </a:r>
                    </a:p>
                  </a:txBody>
                  <a:tcPr marL="0" marR="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27</a:t>
                      </a:r>
                    </a:p>
                  </a:txBody>
                  <a:tcPr marL="0" marR="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53</a:t>
                      </a:r>
                    </a:p>
                  </a:txBody>
                  <a:tcPr marL="0" marR="0" marT="0" marB="0"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43</a:t>
                      </a:r>
                    </a:p>
                  </a:txBody>
                  <a:tcPr marL="0" marR="228600" marT="0" marB="0"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36</a:t>
                      </a:r>
                    </a:p>
                  </a:txBody>
                  <a:tcPr marL="0" marR="228600" marT="0" marB="0"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33</a:t>
                      </a:r>
                    </a:p>
                  </a:txBody>
                  <a:tcPr marL="0" marR="228600" marT="0" marB="0"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23</a:t>
                      </a:r>
                    </a:p>
                  </a:txBody>
                  <a:tcPr marL="0" marR="228600" marT="0" marB="0" horzOverflow="overflow">
                    <a:lnL>
                      <a:noFill/>
                    </a:lnL>
                    <a:lnR cap="flat">
                      <a:noFill/>
                    </a:lnR>
                    <a:lnT>
                      <a:noFill/>
                    </a:lnT>
                    <a:lnB>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16</a:t>
                      </a:r>
                    </a:p>
                  </a:txBody>
                  <a:tcPr marL="0" marR="228600" marT="0" marB="0" horzOverflow="overflow">
                    <a:lnL>
                      <a:noFill/>
                    </a:lnL>
                    <a:lnR cap="flat">
                      <a:noFill/>
                    </a:lnR>
                    <a:lnT>
                      <a:noFill/>
                    </a:lnT>
                    <a:lnB>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20</a:t>
                      </a:r>
                    </a:p>
                  </a:txBody>
                  <a:tcPr marL="0" marR="228600" marT="0" marB="0" horzOverflow="overflow">
                    <a:lnL>
                      <a:noFill/>
                    </a:lnL>
                    <a:lnR cap="flat">
                      <a:noFill/>
                    </a:lnR>
                    <a:lnT>
                      <a:noFill/>
                    </a:lnT>
                    <a:lnB>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chemeClr val="tx1"/>
                          </a:solidFill>
                          <a:effectLst/>
                          <a:latin typeface="+mj-lt"/>
                          <a:cs typeface="Trebuchet MS"/>
                        </a:rPr>
                        <a:t>18</a:t>
                      </a:r>
                    </a:p>
                  </a:txBody>
                  <a:tcPr marL="0" marR="228600" marT="0" marB="0" horzOverflow="overflow">
                    <a:lnL>
                      <a:noFill/>
                    </a:lnL>
                    <a:lnR cap="flat">
                      <a:noFill/>
                    </a:lnR>
                    <a:lnT>
                      <a:noFill/>
                    </a:lnT>
                    <a:lnB>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BA0000"/>
                          </a:solidFill>
                          <a:effectLst/>
                          <a:latin typeface="+mj-lt"/>
                          <a:cs typeface="Trebuchet MS"/>
                        </a:rPr>
                        <a:t>17</a:t>
                      </a:r>
                    </a:p>
                  </a:txBody>
                  <a:tcPr marL="0" marR="228600" marT="0" marB="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4"/>
                  </a:ext>
                </a:extLst>
              </a:tr>
              <a:tr h="286167">
                <a:tc>
                  <a:txBody>
                    <a:bodyPr/>
                    <a:lstStyle/>
                    <a:p>
                      <a:pPr marL="0" marR="0" lvl="0" indent="0" algn="l"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a:ln>
                            <a:noFill/>
                          </a:ln>
                          <a:solidFill>
                            <a:srgbClr val="000000"/>
                          </a:solidFill>
                          <a:effectLst/>
                          <a:latin typeface="+mj-lt"/>
                          <a:cs typeface="Trebuchet MS"/>
                        </a:rPr>
                        <a:t>PL</a:t>
                      </a:r>
                    </a:p>
                  </a:txBody>
                  <a:tcPr marL="0" marR="0" marT="0" marB="0"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a:t>
                      </a:r>
                    </a:p>
                  </a:txBody>
                  <a:tcPr marL="0" marR="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a:t>
                      </a:r>
                    </a:p>
                  </a:txBody>
                  <a:tcPr marL="0" marR="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a:t>
                      </a:r>
                    </a:p>
                  </a:txBody>
                  <a:tcPr marL="0" marR="0" marT="0" marB="0"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20</a:t>
                      </a:r>
                    </a:p>
                  </a:txBody>
                  <a:tcPr marL="0" marR="228600" marT="0" marB="0"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14</a:t>
                      </a:r>
                    </a:p>
                  </a:txBody>
                  <a:tcPr marL="0" marR="228600" marT="0" marB="0"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11</a:t>
                      </a:r>
                    </a:p>
                  </a:txBody>
                  <a:tcPr marL="0" marR="228600" marT="0" marB="0"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17</a:t>
                      </a:r>
                    </a:p>
                  </a:txBody>
                  <a:tcPr marL="0" marR="228600" marT="0" marB="0" horzOverflow="overflow">
                    <a:lnL>
                      <a:noFill/>
                    </a:lnL>
                    <a:lnR cap="flat">
                      <a:noFill/>
                    </a:lnR>
                    <a:lnT>
                      <a:noFill/>
                    </a:lnT>
                    <a:lnB>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22</a:t>
                      </a:r>
                    </a:p>
                  </a:txBody>
                  <a:tcPr marL="0" marR="228600" marT="0" marB="0" horzOverflow="overflow">
                    <a:lnL>
                      <a:noFill/>
                    </a:lnL>
                    <a:lnR cap="flat">
                      <a:noFill/>
                    </a:lnR>
                    <a:lnT>
                      <a:noFill/>
                    </a:lnT>
                    <a:lnB>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19</a:t>
                      </a:r>
                    </a:p>
                  </a:txBody>
                  <a:tcPr marL="0" marR="228600" marT="0" marB="0" horzOverflow="overflow">
                    <a:lnL>
                      <a:noFill/>
                    </a:lnL>
                    <a:lnR cap="flat">
                      <a:noFill/>
                    </a:lnR>
                    <a:lnT>
                      <a:noFill/>
                    </a:lnT>
                    <a:lnB>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chemeClr val="tx1"/>
                          </a:solidFill>
                          <a:effectLst/>
                          <a:latin typeface="+mj-lt"/>
                          <a:cs typeface="Trebuchet MS"/>
                        </a:rPr>
                        <a:t>13</a:t>
                      </a:r>
                    </a:p>
                  </a:txBody>
                  <a:tcPr marL="0" marR="228600" marT="0" marB="0" horzOverflow="overflow">
                    <a:lnL>
                      <a:noFill/>
                    </a:lnL>
                    <a:lnR cap="flat">
                      <a:noFill/>
                    </a:lnR>
                    <a:lnT>
                      <a:noFill/>
                    </a:lnT>
                    <a:lnB>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BA0000"/>
                          </a:solidFill>
                          <a:effectLst/>
                          <a:latin typeface="+mj-lt"/>
                          <a:cs typeface="Trebuchet MS"/>
                        </a:rPr>
                        <a:t>12</a:t>
                      </a:r>
                    </a:p>
                  </a:txBody>
                  <a:tcPr marL="0" marR="228600" marT="0" marB="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5"/>
                  </a:ext>
                </a:extLst>
              </a:tr>
              <a:tr h="286167">
                <a:tc>
                  <a:txBody>
                    <a:bodyPr/>
                    <a:lstStyle/>
                    <a:p>
                      <a:pPr marL="0" marR="0" lvl="0" indent="0" algn="l"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SCS</a:t>
                      </a:r>
                    </a:p>
                  </a:txBody>
                  <a:tcPr marL="0" marR="0" marT="0" marB="0"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a:t>
                      </a:r>
                    </a:p>
                  </a:txBody>
                  <a:tcPr marL="0" marR="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a:t>
                      </a:r>
                    </a:p>
                  </a:txBody>
                  <a:tcPr marL="0" marR="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a:t>
                      </a:r>
                    </a:p>
                  </a:txBody>
                  <a:tcPr marL="0" marR="0" marT="0" marB="0"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–6</a:t>
                      </a:r>
                    </a:p>
                  </a:txBody>
                  <a:tcPr marL="0" marR="228600" marT="0" marB="0"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–9</a:t>
                      </a:r>
                    </a:p>
                  </a:txBody>
                  <a:tcPr marL="0" marR="228600" marT="0" marB="0"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–9</a:t>
                      </a:r>
                    </a:p>
                  </a:txBody>
                  <a:tcPr marL="0" marR="228600" marT="0" marB="0"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–9</a:t>
                      </a:r>
                    </a:p>
                  </a:txBody>
                  <a:tcPr marL="0" marR="228600" marT="0" marB="0" horzOverflow="overflow">
                    <a:lnL>
                      <a:noFill/>
                    </a:lnL>
                    <a:lnR cap="flat">
                      <a:noFill/>
                    </a:lnR>
                    <a:lnT>
                      <a:noFill/>
                    </a:lnT>
                    <a:lnB>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–10</a:t>
                      </a:r>
                    </a:p>
                  </a:txBody>
                  <a:tcPr marL="0" marR="228600" marT="0" marB="0" horzOverflow="overflow">
                    <a:lnL>
                      <a:noFill/>
                    </a:lnL>
                    <a:lnR cap="flat">
                      <a:noFill/>
                    </a:lnR>
                    <a:lnT>
                      <a:noFill/>
                    </a:lnT>
                    <a:lnB>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defRPr/>
                      </a:pPr>
                      <a:r>
                        <a:rPr kumimoji="0" lang="en-US" sz="2000" b="1" i="0" u="none" strike="noStrike" kern="1200" cap="none" normalizeH="0" baseline="0" dirty="0">
                          <a:ln>
                            <a:noFill/>
                          </a:ln>
                          <a:solidFill>
                            <a:srgbClr val="000000"/>
                          </a:solidFill>
                          <a:effectLst/>
                          <a:latin typeface="+mn-lt"/>
                          <a:ea typeface="+mn-ea"/>
                          <a:cs typeface="Trebuchet MS"/>
                        </a:rPr>
                        <a:t>–7</a:t>
                      </a:r>
                      <a:endParaRPr kumimoji="0" lang="en-US" sz="2000" b="1" i="0" u="none" strike="noStrike" cap="none" normalizeH="0" baseline="0" dirty="0">
                        <a:ln>
                          <a:noFill/>
                        </a:ln>
                        <a:solidFill>
                          <a:srgbClr val="000000"/>
                        </a:solidFill>
                        <a:effectLst/>
                        <a:latin typeface="+mj-lt"/>
                        <a:cs typeface="Trebuchet MS"/>
                      </a:endParaRPr>
                    </a:p>
                  </a:txBody>
                  <a:tcPr marL="0" marR="228600" marT="0" marB="0" horzOverflow="overflow">
                    <a:lnL>
                      <a:noFill/>
                    </a:lnL>
                    <a:lnR cap="flat">
                      <a:noFill/>
                    </a:lnR>
                    <a:lnT>
                      <a:noFill/>
                    </a:lnT>
                    <a:lnB>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defRPr/>
                      </a:pPr>
                      <a:r>
                        <a:rPr kumimoji="0" lang="en-US" sz="2000" b="1" i="0" u="none" strike="noStrike" kern="1200" cap="none" normalizeH="0" baseline="0" dirty="0">
                          <a:ln>
                            <a:noFill/>
                          </a:ln>
                          <a:solidFill>
                            <a:schemeClr val="tx1"/>
                          </a:solidFill>
                          <a:effectLst/>
                          <a:latin typeface="+mn-lt"/>
                          <a:ea typeface="+mn-ea"/>
                          <a:cs typeface="Trebuchet MS"/>
                        </a:rPr>
                        <a:t>–7</a:t>
                      </a:r>
                      <a:endParaRPr kumimoji="0" lang="en-US" sz="2000" b="1" i="0" u="none" strike="noStrike" cap="none" normalizeH="0" baseline="0" dirty="0">
                        <a:ln>
                          <a:noFill/>
                        </a:ln>
                        <a:solidFill>
                          <a:schemeClr val="tx1"/>
                        </a:solidFill>
                        <a:effectLst/>
                        <a:latin typeface="+mj-lt"/>
                        <a:cs typeface="Trebuchet MS"/>
                      </a:endParaRPr>
                    </a:p>
                  </a:txBody>
                  <a:tcPr marL="0" marR="228600" marT="0" marB="0" horzOverflow="overflow">
                    <a:lnL>
                      <a:noFill/>
                    </a:lnL>
                    <a:lnR cap="flat">
                      <a:noFill/>
                    </a:lnR>
                    <a:lnT>
                      <a:noFill/>
                    </a:lnT>
                    <a:lnB>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defRPr/>
                      </a:pPr>
                      <a:r>
                        <a:rPr kumimoji="0" lang="en-US" sz="2000" b="1" i="0" u="none" strike="noStrike" kern="1200" cap="none" normalizeH="0" baseline="0" dirty="0">
                          <a:ln>
                            <a:noFill/>
                          </a:ln>
                          <a:solidFill>
                            <a:srgbClr val="BA0000"/>
                          </a:solidFill>
                          <a:effectLst/>
                          <a:latin typeface="+mn-lt"/>
                          <a:ea typeface="+mn-ea"/>
                          <a:cs typeface="Trebuchet MS"/>
                        </a:rPr>
                        <a:t>–</a:t>
                      </a:r>
                      <a:r>
                        <a:rPr kumimoji="0" lang="en-US" sz="2000" b="1" i="0" u="none" strike="noStrike" cap="none" normalizeH="0" baseline="0" dirty="0">
                          <a:ln>
                            <a:noFill/>
                          </a:ln>
                          <a:solidFill>
                            <a:srgbClr val="BA0000"/>
                          </a:solidFill>
                          <a:effectLst/>
                          <a:latin typeface="+mj-lt"/>
                          <a:cs typeface="Trebuchet MS"/>
                        </a:rPr>
                        <a:t>4</a:t>
                      </a:r>
                    </a:p>
                  </a:txBody>
                  <a:tcPr marL="0" marR="228600" marT="0" marB="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6"/>
                  </a:ext>
                </a:extLst>
              </a:tr>
              <a:tr h="286167">
                <a:tc>
                  <a:txBody>
                    <a:bodyPr/>
                    <a:lstStyle/>
                    <a:p>
                      <a:pPr marL="0" marR="0" lvl="0" indent="0" algn="l"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UC</a:t>
                      </a:r>
                    </a:p>
                  </a:txBody>
                  <a:tcPr marL="0" marR="0" marT="0" marB="0"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a:t>
                      </a:r>
                    </a:p>
                  </a:txBody>
                  <a:tcPr marL="0" marR="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a:t>
                      </a:r>
                    </a:p>
                  </a:txBody>
                  <a:tcPr marL="0" marR="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a:t>
                      </a:r>
                    </a:p>
                  </a:txBody>
                  <a:tcPr marL="0" marR="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a:t>
                      </a:r>
                    </a:p>
                  </a:txBody>
                  <a:tcPr marL="0" marR="0" marT="0" marB="0"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7</a:t>
                      </a:r>
                    </a:p>
                  </a:txBody>
                  <a:tcPr marL="0" marR="228600" marT="0" marB="0"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7</a:t>
                      </a:r>
                    </a:p>
                  </a:txBody>
                  <a:tcPr marL="0" marR="228600" marT="0" marB="0"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6</a:t>
                      </a:r>
                    </a:p>
                  </a:txBody>
                  <a:tcPr marL="0" marR="228600" marT="0" marB="0" horzOverflow="overflow">
                    <a:lnL>
                      <a:noFill/>
                    </a:lnL>
                    <a:lnR cap="flat">
                      <a:noFill/>
                    </a:lnR>
                    <a:lnT>
                      <a:noFill/>
                    </a:lnT>
                    <a:lnB>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7</a:t>
                      </a:r>
                    </a:p>
                  </a:txBody>
                  <a:tcPr marL="0" marR="228600" marT="0" marB="0" horzOverflow="overflow">
                    <a:lnL>
                      <a:noFill/>
                    </a:lnL>
                    <a:lnR cap="flat">
                      <a:noFill/>
                    </a:lnR>
                    <a:lnT>
                      <a:noFill/>
                    </a:lnT>
                    <a:lnB>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8</a:t>
                      </a:r>
                    </a:p>
                  </a:txBody>
                  <a:tcPr marL="0" marR="228600" marT="0" marB="0" horzOverflow="overflow">
                    <a:lnL>
                      <a:noFill/>
                    </a:lnL>
                    <a:lnR cap="flat">
                      <a:noFill/>
                    </a:lnR>
                    <a:lnT>
                      <a:noFill/>
                    </a:lnT>
                    <a:lnB>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chemeClr val="tx1"/>
                          </a:solidFill>
                          <a:effectLst/>
                          <a:latin typeface="+mj-lt"/>
                          <a:cs typeface="Trebuchet MS"/>
                        </a:rPr>
                        <a:t>7</a:t>
                      </a:r>
                    </a:p>
                  </a:txBody>
                  <a:tcPr marL="0" marR="228600" marT="0" marB="0" horzOverflow="overflow">
                    <a:lnL>
                      <a:noFill/>
                    </a:lnL>
                    <a:lnR cap="flat">
                      <a:noFill/>
                    </a:lnR>
                    <a:lnT>
                      <a:noFill/>
                    </a:lnT>
                    <a:lnB>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BA0000"/>
                          </a:solidFill>
                          <a:effectLst/>
                          <a:latin typeface="+mj-lt"/>
                          <a:cs typeface="Trebuchet MS"/>
                        </a:rPr>
                        <a:t>7</a:t>
                      </a:r>
                    </a:p>
                  </a:txBody>
                  <a:tcPr marL="0" marR="228600" marT="0" marB="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7"/>
                  </a:ext>
                </a:extLst>
              </a:tr>
              <a:tr h="286167">
                <a:tc>
                  <a:txBody>
                    <a:bodyPr/>
                    <a:lstStyle/>
                    <a:p>
                      <a:pPr marL="0" marR="0" lvl="0" indent="0" algn="l"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FLC</a:t>
                      </a:r>
                    </a:p>
                  </a:txBody>
                  <a:tcPr marL="0" marR="0" marT="0" marB="0"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a:t>
                      </a:r>
                    </a:p>
                  </a:txBody>
                  <a:tcPr marL="0" marR="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a:t>
                      </a:r>
                    </a:p>
                  </a:txBody>
                  <a:tcPr marL="0" marR="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a:t>
                      </a:r>
                    </a:p>
                  </a:txBody>
                  <a:tcPr marL="0" marR="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a:t>
                      </a:r>
                    </a:p>
                  </a:txBody>
                  <a:tcPr marL="0" marR="0" marT="0" marB="0"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4</a:t>
                      </a:r>
                    </a:p>
                  </a:txBody>
                  <a:tcPr marL="0" marR="228600" marT="0" marB="0"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4</a:t>
                      </a:r>
                    </a:p>
                  </a:txBody>
                  <a:tcPr marL="0" marR="228600" marT="0" marB="0"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3</a:t>
                      </a:r>
                    </a:p>
                  </a:txBody>
                  <a:tcPr marL="0" marR="228600" marT="0" marB="0" horzOverflow="overflow">
                    <a:lnL>
                      <a:noFill/>
                    </a:lnL>
                    <a:lnR cap="flat">
                      <a:noFill/>
                    </a:lnR>
                    <a:lnT>
                      <a:noFill/>
                    </a:lnT>
                    <a:lnB>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4</a:t>
                      </a:r>
                    </a:p>
                  </a:txBody>
                  <a:tcPr marL="0" marR="228600" marT="0" marB="0" horzOverflow="overflow">
                    <a:lnL>
                      <a:noFill/>
                    </a:lnL>
                    <a:lnR cap="flat">
                      <a:noFill/>
                    </a:lnR>
                    <a:lnT>
                      <a:noFill/>
                    </a:lnT>
                    <a:lnB>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3</a:t>
                      </a:r>
                    </a:p>
                  </a:txBody>
                  <a:tcPr marL="0" marR="228600" marT="0" marB="0" horzOverflow="overflow">
                    <a:lnL>
                      <a:noFill/>
                    </a:lnL>
                    <a:lnR cap="flat">
                      <a:noFill/>
                    </a:lnR>
                    <a:lnT>
                      <a:noFill/>
                    </a:lnT>
                    <a:lnB>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chemeClr val="tx1"/>
                          </a:solidFill>
                          <a:effectLst/>
                          <a:latin typeface="+mj-lt"/>
                          <a:cs typeface="Trebuchet MS"/>
                        </a:rPr>
                        <a:t>3</a:t>
                      </a:r>
                    </a:p>
                  </a:txBody>
                  <a:tcPr marL="0" marR="228600" marT="0" marB="0" horzOverflow="overflow">
                    <a:lnL>
                      <a:noFill/>
                    </a:lnL>
                    <a:lnR cap="flat">
                      <a:noFill/>
                    </a:lnR>
                    <a:lnT>
                      <a:noFill/>
                    </a:lnT>
                    <a:lnB>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BA0000"/>
                          </a:solidFill>
                          <a:effectLst/>
                          <a:latin typeface="+mj-lt"/>
                          <a:cs typeface="Trebuchet MS"/>
                        </a:rPr>
                        <a:t>3</a:t>
                      </a:r>
                    </a:p>
                  </a:txBody>
                  <a:tcPr marL="0" marR="228600" marT="0" marB="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8"/>
                  </a:ext>
                </a:extLst>
              </a:tr>
              <a:tr h="286167">
                <a:tc>
                  <a:txBody>
                    <a:bodyPr/>
                    <a:lstStyle/>
                    <a:p>
                      <a:pPr marL="0" marR="0" lvl="0" indent="0" algn="l"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BWC</a:t>
                      </a:r>
                    </a:p>
                  </a:txBody>
                  <a:tcPr marL="0" marR="0" marT="0" marB="0"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a:t>
                      </a:r>
                    </a:p>
                  </a:txBody>
                  <a:tcPr marL="0" marR="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a:t>
                      </a:r>
                    </a:p>
                  </a:txBody>
                  <a:tcPr marL="0" marR="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a:t>
                      </a:r>
                    </a:p>
                  </a:txBody>
                  <a:tcPr marL="0" marR="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a:t>
                      </a:r>
                    </a:p>
                  </a:txBody>
                  <a:tcPr marL="0" marR="0" marT="0" marB="0"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–4</a:t>
                      </a:r>
                    </a:p>
                  </a:txBody>
                  <a:tcPr marL="0" marR="228600" marT="0" marB="0"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–3</a:t>
                      </a:r>
                    </a:p>
                  </a:txBody>
                  <a:tcPr marL="0" marR="228600" marT="0" marB="0"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–4</a:t>
                      </a:r>
                    </a:p>
                  </a:txBody>
                  <a:tcPr marL="0" marR="228600" marT="0" marB="0" horzOverflow="overflow">
                    <a:lnL>
                      <a:noFill/>
                    </a:lnL>
                    <a:lnR cap="flat">
                      <a:noFill/>
                    </a:lnR>
                    <a:lnT>
                      <a:noFill/>
                    </a:lnT>
                    <a:lnB>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–6</a:t>
                      </a:r>
                    </a:p>
                  </a:txBody>
                  <a:tcPr marL="0" marR="228600" marT="0" marB="0" horzOverflow="overflow">
                    <a:lnL>
                      <a:noFill/>
                    </a:lnL>
                    <a:lnR cap="flat">
                      <a:noFill/>
                    </a:lnR>
                    <a:lnT>
                      <a:noFill/>
                    </a:lnT>
                    <a:lnB>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defRPr/>
                      </a:pPr>
                      <a:r>
                        <a:rPr kumimoji="0" lang="en-US" sz="2000" b="1" i="0" u="none" strike="noStrike" kern="1200" cap="none" normalizeH="0" baseline="0" dirty="0">
                          <a:ln>
                            <a:noFill/>
                          </a:ln>
                          <a:solidFill>
                            <a:srgbClr val="000000"/>
                          </a:solidFill>
                          <a:effectLst/>
                          <a:latin typeface="+mn-lt"/>
                          <a:ea typeface="+mn-ea"/>
                          <a:cs typeface="Trebuchet MS"/>
                        </a:rPr>
                        <a:t>–5</a:t>
                      </a:r>
                      <a:endParaRPr kumimoji="0" lang="en-US" sz="2000" b="1" i="0" u="none" strike="noStrike" cap="none" normalizeH="0" baseline="0" dirty="0">
                        <a:ln>
                          <a:noFill/>
                        </a:ln>
                        <a:solidFill>
                          <a:srgbClr val="000000"/>
                        </a:solidFill>
                        <a:effectLst/>
                        <a:latin typeface="+mj-lt"/>
                        <a:cs typeface="Trebuchet MS"/>
                      </a:endParaRPr>
                    </a:p>
                  </a:txBody>
                  <a:tcPr marL="0" marR="228600" marT="0" marB="0" horzOverflow="overflow">
                    <a:lnL>
                      <a:noFill/>
                    </a:lnL>
                    <a:lnR cap="flat">
                      <a:noFill/>
                    </a:lnR>
                    <a:lnT>
                      <a:noFill/>
                    </a:lnT>
                    <a:lnB>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defRPr/>
                      </a:pPr>
                      <a:r>
                        <a:rPr kumimoji="0" lang="en-US" sz="2000" b="1" i="0" u="none" strike="noStrike" kern="1200" cap="none" normalizeH="0" baseline="0" dirty="0">
                          <a:ln>
                            <a:noFill/>
                          </a:ln>
                          <a:solidFill>
                            <a:schemeClr val="tx1"/>
                          </a:solidFill>
                          <a:effectLst/>
                          <a:latin typeface="+mn-lt"/>
                          <a:ea typeface="+mn-ea"/>
                          <a:cs typeface="Trebuchet MS"/>
                        </a:rPr>
                        <a:t>–6</a:t>
                      </a:r>
                      <a:endParaRPr kumimoji="0" lang="en-US" sz="2000" b="1" i="0" u="none" strike="noStrike" cap="none" normalizeH="0" baseline="0" dirty="0">
                        <a:ln>
                          <a:noFill/>
                        </a:ln>
                        <a:solidFill>
                          <a:schemeClr val="tx1"/>
                        </a:solidFill>
                        <a:effectLst/>
                        <a:latin typeface="+mj-lt"/>
                        <a:cs typeface="Trebuchet MS"/>
                      </a:endParaRPr>
                    </a:p>
                  </a:txBody>
                  <a:tcPr marL="0" marR="228600" marT="0" marB="0" horzOverflow="overflow">
                    <a:lnL>
                      <a:noFill/>
                    </a:lnL>
                    <a:lnR cap="flat">
                      <a:noFill/>
                    </a:lnR>
                    <a:lnT>
                      <a:noFill/>
                    </a:lnT>
                    <a:lnB>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defRPr/>
                      </a:pPr>
                      <a:r>
                        <a:rPr kumimoji="0" lang="en-US" sz="2000" b="1" i="0" u="none" strike="noStrike" kern="1200" cap="none" normalizeH="0" baseline="0" dirty="0">
                          <a:ln>
                            <a:noFill/>
                          </a:ln>
                          <a:solidFill>
                            <a:srgbClr val="BA0000"/>
                          </a:solidFill>
                          <a:effectLst/>
                          <a:latin typeface="+mn-lt"/>
                          <a:ea typeface="+mn-ea"/>
                          <a:cs typeface="Trebuchet MS"/>
                        </a:rPr>
                        <a:t>–5</a:t>
                      </a:r>
                      <a:endParaRPr kumimoji="0" lang="en-US" sz="2000" b="1" i="0" u="none" strike="noStrike" cap="none" normalizeH="0" baseline="0" dirty="0">
                        <a:ln>
                          <a:noFill/>
                        </a:ln>
                        <a:solidFill>
                          <a:srgbClr val="BA0000"/>
                        </a:solidFill>
                        <a:effectLst/>
                        <a:latin typeface="+mj-lt"/>
                        <a:cs typeface="Trebuchet MS"/>
                      </a:endParaRPr>
                    </a:p>
                  </a:txBody>
                  <a:tcPr marL="0" marR="228600" marT="0" marB="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9"/>
                  </a:ext>
                </a:extLst>
              </a:tr>
              <a:tr h="286167">
                <a:tc>
                  <a:txBody>
                    <a:bodyPr/>
                    <a:lstStyle/>
                    <a:p>
                      <a:pPr marL="0" marR="0" lvl="0" indent="0" algn="l"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DPR</a:t>
                      </a:r>
                    </a:p>
                  </a:txBody>
                  <a:tcPr marL="0" marR="0" marT="0" marB="0"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a:t>
                      </a:r>
                    </a:p>
                  </a:txBody>
                  <a:tcPr marL="0" marR="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a:t>
                      </a:r>
                    </a:p>
                  </a:txBody>
                  <a:tcPr marL="0" marR="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a:t>
                      </a:r>
                    </a:p>
                  </a:txBody>
                  <a:tcPr marL="0" marR="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a:t>
                      </a:r>
                    </a:p>
                  </a:txBody>
                  <a:tcPr marL="0" marR="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a:t>
                      </a:r>
                    </a:p>
                  </a:txBody>
                  <a:tcPr marL="0" marR="0" marT="0" marB="0"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7</a:t>
                      </a:r>
                    </a:p>
                  </a:txBody>
                  <a:tcPr marL="0" marR="228600" marT="0" marB="0"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9</a:t>
                      </a:r>
                    </a:p>
                  </a:txBody>
                  <a:tcPr marL="0" marR="228600" marT="0" marB="0" horzOverflow="overflow">
                    <a:lnL>
                      <a:noFill/>
                    </a:lnL>
                    <a:lnR cap="flat">
                      <a:noFill/>
                    </a:lnR>
                    <a:lnT>
                      <a:noFill/>
                    </a:lnT>
                    <a:lnB>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11</a:t>
                      </a:r>
                    </a:p>
                  </a:txBody>
                  <a:tcPr marL="0" marR="228600" marT="0" marB="0" horzOverflow="overflow">
                    <a:lnL>
                      <a:noFill/>
                    </a:lnL>
                    <a:lnR cap="flat">
                      <a:noFill/>
                    </a:lnR>
                    <a:lnT>
                      <a:noFill/>
                    </a:lnT>
                    <a:lnB>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7</a:t>
                      </a:r>
                    </a:p>
                  </a:txBody>
                  <a:tcPr marL="0" marR="228600" marT="0" marB="0" horzOverflow="overflow">
                    <a:lnL>
                      <a:noFill/>
                    </a:lnL>
                    <a:lnR cap="flat">
                      <a:noFill/>
                    </a:lnR>
                    <a:lnT>
                      <a:noFill/>
                    </a:lnT>
                    <a:lnB>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chemeClr val="tx1"/>
                          </a:solidFill>
                          <a:effectLst/>
                          <a:latin typeface="+mj-lt"/>
                          <a:cs typeface="Trebuchet MS"/>
                        </a:rPr>
                        <a:t>7</a:t>
                      </a:r>
                    </a:p>
                  </a:txBody>
                  <a:tcPr marL="0" marR="228600" marT="0" marB="0" horzOverflow="overflow">
                    <a:lnL>
                      <a:noFill/>
                    </a:lnL>
                    <a:lnR cap="flat">
                      <a:noFill/>
                    </a:lnR>
                    <a:lnT>
                      <a:noFill/>
                    </a:lnT>
                    <a:lnB>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BA0000"/>
                          </a:solidFill>
                          <a:effectLst/>
                          <a:latin typeface="+mj-lt"/>
                          <a:cs typeface="Trebuchet MS"/>
                        </a:rPr>
                        <a:t>7</a:t>
                      </a:r>
                    </a:p>
                  </a:txBody>
                  <a:tcPr marL="0" marR="228600" marT="0" marB="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10"/>
                  </a:ext>
                </a:extLst>
              </a:tr>
              <a:tr h="286167">
                <a:tc>
                  <a:txBody>
                    <a:bodyPr/>
                    <a:lstStyle/>
                    <a:p>
                      <a:pPr marL="0" marR="0" lvl="0" indent="0" algn="l"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SCE</a:t>
                      </a:r>
                    </a:p>
                  </a:txBody>
                  <a:tcPr marL="0" marR="0" marT="0" marB="0"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a:t>
                      </a:r>
                    </a:p>
                  </a:txBody>
                  <a:tcPr marL="0" marR="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a:t>
                      </a:r>
                    </a:p>
                  </a:txBody>
                  <a:tcPr marL="0" marR="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a:t>
                      </a:r>
                    </a:p>
                  </a:txBody>
                  <a:tcPr marL="0" marR="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a:t>
                      </a:r>
                    </a:p>
                  </a:txBody>
                  <a:tcPr marL="0" marR="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a:t>
                      </a:r>
                    </a:p>
                  </a:txBody>
                  <a:tcPr marL="0" marR="0" marT="0" marB="0"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defRPr/>
                      </a:pPr>
                      <a:r>
                        <a:rPr kumimoji="0" lang="en-US" sz="2000" b="1" i="0" u="none" strike="noStrike" kern="1200" cap="none" normalizeH="0" baseline="0" dirty="0">
                          <a:ln>
                            <a:noFill/>
                          </a:ln>
                          <a:solidFill>
                            <a:srgbClr val="000000"/>
                          </a:solidFill>
                          <a:effectLst/>
                          <a:latin typeface="+mn-lt"/>
                          <a:ea typeface="+mn-ea"/>
                          <a:cs typeface="Trebuchet MS"/>
                        </a:rPr>
                        <a:t>–2</a:t>
                      </a:r>
                      <a:endParaRPr kumimoji="0" lang="en-US" sz="2000" b="1" i="0" u="none" strike="noStrike" cap="none" normalizeH="0" baseline="0" dirty="0">
                        <a:ln>
                          <a:noFill/>
                        </a:ln>
                        <a:solidFill>
                          <a:srgbClr val="000000"/>
                        </a:solidFill>
                        <a:effectLst/>
                        <a:latin typeface="+mj-lt"/>
                        <a:cs typeface="Trebuchet MS"/>
                      </a:endParaRPr>
                    </a:p>
                  </a:txBody>
                  <a:tcPr marL="0" marR="22860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a:t>
                      </a:r>
                    </a:p>
                  </a:txBody>
                  <a:tcPr marL="0" marR="0" marT="0" marB="0" horzOverflow="overflow">
                    <a:lnL>
                      <a:noFill/>
                    </a:lnL>
                    <a:lnR cap="flat">
                      <a:noFill/>
                    </a:lnR>
                    <a:lnT>
                      <a:noFill/>
                    </a:lnT>
                    <a:lnB>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defRPr/>
                      </a:pPr>
                      <a:r>
                        <a:rPr kumimoji="0" lang="en-US" sz="2000" b="1" i="0" u="none" strike="noStrike" cap="none" normalizeH="0" baseline="0" dirty="0">
                          <a:ln>
                            <a:noFill/>
                          </a:ln>
                          <a:solidFill>
                            <a:srgbClr val="000000"/>
                          </a:solidFill>
                          <a:effectLst/>
                          <a:latin typeface="+mj-lt"/>
                          <a:cs typeface="Trebuchet MS"/>
                        </a:rPr>
                        <a:t>…</a:t>
                      </a:r>
                    </a:p>
                  </a:txBody>
                  <a:tcPr marL="0" marR="0" marT="0" marB="0" horzOverflow="overflow">
                    <a:lnL>
                      <a:noFill/>
                    </a:lnL>
                    <a:lnR cap="flat">
                      <a:noFill/>
                    </a:lnR>
                    <a:lnT>
                      <a:noFill/>
                    </a:lnT>
                    <a:lnB>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defRPr/>
                      </a:pPr>
                      <a:r>
                        <a:rPr kumimoji="0" lang="en-US" sz="2000" b="1" i="0" u="none" strike="noStrike" kern="1200" cap="none" normalizeH="0" baseline="0" dirty="0">
                          <a:ln>
                            <a:noFill/>
                          </a:ln>
                          <a:solidFill>
                            <a:srgbClr val="000000"/>
                          </a:solidFill>
                          <a:effectLst/>
                          <a:latin typeface="+mn-lt"/>
                          <a:ea typeface="+mn-ea"/>
                          <a:cs typeface="Trebuchet MS"/>
                        </a:rPr>
                        <a:t>…</a:t>
                      </a:r>
                      <a:endParaRPr kumimoji="0" lang="en-US" sz="2000" b="1" i="0" u="none" strike="noStrike" cap="none" normalizeH="0" baseline="0" dirty="0">
                        <a:ln>
                          <a:noFill/>
                        </a:ln>
                        <a:solidFill>
                          <a:srgbClr val="000000"/>
                        </a:solidFill>
                        <a:effectLst/>
                        <a:latin typeface="+mj-lt"/>
                        <a:cs typeface="Trebuchet MS"/>
                      </a:endParaRPr>
                    </a:p>
                  </a:txBody>
                  <a:tcPr marL="0" marR="0" marT="0" marB="0" horzOverflow="overflow">
                    <a:lnL>
                      <a:noFill/>
                    </a:lnL>
                    <a:lnR cap="flat">
                      <a:noFill/>
                    </a:lnR>
                    <a:lnT>
                      <a:noFill/>
                    </a:lnT>
                    <a:lnB>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defRPr/>
                      </a:pPr>
                      <a:r>
                        <a:rPr kumimoji="0" lang="en-US" sz="2000" b="1" i="0" u="none" strike="noStrike" kern="1200" cap="none" normalizeH="0" baseline="0" dirty="0">
                          <a:ln>
                            <a:noFill/>
                          </a:ln>
                          <a:solidFill>
                            <a:schemeClr val="tx1"/>
                          </a:solidFill>
                          <a:effectLst/>
                          <a:latin typeface="+mn-lt"/>
                          <a:ea typeface="+mn-ea"/>
                          <a:cs typeface="Trebuchet MS"/>
                        </a:rPr>
                        <a:t>…</a:t>
                      </a:r>
                      <a:endParaRPr kumimoji="0" lang="en-US" sz="2000" b="1" i="0" u="none" strike="noStrike" cap="none" normalizeH="0" baseline="0" dirty="0">
                        <a:ln>
                          <a:noFill/>
                        </a:ln>
                        <a:solidFill>
                          <a:schemeClr val="tx1"/>
                        </a:solidFill>
                        <a:effectLst/>
                        <a:latin typeface="+mj-lt"/>
                        <a:cs typeface="Trebuchet MS"/>
                      </a:endParaRPr>
                    </a:p>
                  </a:txBody>
                  <a:tcPr marL="0" marR="0" marT="0" marB="0" horzOverflow="overflow">
                    <a:lnL>
                      <a:noFill/>
                    </a:lnL>
                    <a:lnR cap="flat">
                      <a:noFill/>
                    </a:lnR>
                    <a:lnT>
                      <a:noFill/>
                    </a:lnT>
                    <a:lnB>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defRPr/>
                      </a:pPr>
                      <a:r>
                        <a:rPr kumimoji="0" lang="en-US" sz="2000" b="1" i="0" u="none" strike="noStrike" kern="1200" cap="none" normalizeH="0" baseline="0" dirty="0">
                          <a:ln>
                            <a:noFill/>
                          </a:ln>
                          <a:solidFill>
                            <a:srgbClr val="BA0000"/>
                          </a:solidFill>
                          <a:effectLst/>
                          <a:latin typeface="+mn-lt"/>
                          <a:ea typeface="+mn-ea"/>
                          <a:cs typeface="Trebuchet MS"/>
                        </a:rPr>
                        <a:t>…</a:t>
                      </a:r>
                      <a:endParaRPr kumimoji="0" lang="en-US" sz="2000" b="1" i="0" u="none" strike="noStrike" cap="none" normalizeH="0" baseline="0" dirty="0">
                        <a:ln>
                          <a:noFill/>
                        </a:ln>
                        <a:solidFill>
                          <a:srgbClr val="BA0000"/>
                        </a:solidFill>
                        <a:effectLst/>
                        <a:latin typeface="+mj-lt"/>
                        <a:cs typeface="Trebuchet MS"/>
                      </a:endParaRPr>
                    </a:p>
                  </a:txBody>
                  <a:tcPr marL="0" marR="0" marT="0" marB="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11"/>
                  </a:ext>
                </a:extLst>
              </a:tr>
              <a:tr h="286167">
                <a:tc>
                  <a:txBody>
                    <a:bodyPr/>
                    <a:lstStyle/>
                    <a:p>
                      <a:pPr marL="0" marR="0" lvl="0" indent="0" algn="l"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DCE</a:t>
                      </a:r>
                    </a:p>
                  </a:txBody>
                  <a:tcPr marL="0" marR="0" marT="0" marB="0"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a:t>
                      </a:r>
                    </a:p>
                  </a:txBody>
                  <a:tcPr marL="0" marR="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a:t>
                      </a:r>
                    </a:p>
                  </a:txBody>
                  <a:tcPr marL="0" marR="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a:t>
                      </a:r>
                    </a:p>
                  </a:txBody>
                  <a:tcPr marL="0" marR="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a:t>
                      </a:r>
                    </a:p>
                  </a:txBody>
                  <a:tcPr marL="0" marR="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a:t>
                      </a:r>
                    </a:p>
                  </a:txBody>
                  <a:tcPr marL="0" marR="0" marT="0" marB="0"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defRPr/>
                      </a:pPr>
                      <a:r>
                        <a:rPr kumimoji="0" lang="en-US" sz="2000" b="1" i="0" u="none" strike="noStrike" kern="1200" cap="none" normalizeH="0" baseline="0" dirty="0">
                          <a:ln>
                            <a:noFill/>
                          </a:ln>
                          <a:solidFill>
                            <a:srgbClr val="000000"/>
                          </a:solidFill>
                          <a:effectLst/>
                          <a:latin typeface="+mn-lt"/>
                          <a:ea typeface="+mn-ea"/>
                          <a:cs typeface="Trebuchet MS"/>
                        </a:rPr>
                        <a:t>–2</a:t>
                      </a:r>
                      <a:endParaRPr kumimoji="0" lang="en-US" sz="2000" b="1" i="0" u="none" strike="noStrike" cap="none" normalizeH="0" baseline="0" dirty="0">
                        <a:ln>
                          <a:noFill/>
                        </a:ln>
                        <a:solidFill>
                          <a:srgbClr val="000000"/>
                        </a:solidFill>
                        <a:effectLst/>
                        <a:latin typeface="+mj-lt"/>
                        <a:cs typeface="Trebuchet MS"/>
                      </a:endParaRPr>
                    </a:p>
                  </a:txBody>
                  <a:tcPr marL="0" marR="22860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a:t>
                      </a:r>
                    </a:p>
                  </a:txBody>
                  <a:tcPr marL="0" marR="0" marT="0" marB="0" horzOverflow="overflow">
                    <a:lnL>
                      <a:noFill/>
                    </a:lnL>
                    <a:lnR cap="flat">
                      <a:noFill/>
                    </a:lnR>
                    <a:lnT>
                      <a:noFill/>
                    </a:lnT>
                    <a:lnB>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defRPr/>
                      </a:pPr>
                      <a:r>
                        <a:rPr kumimoji="0" lang="en-US" sz="2000" b="1" i="0" u="none" strike="noStrike" cap="none" normalizeH="0" baseline="0" dirty="0">
                          <a:ln>
                            <a:noFill/>
                          </a:ln>
                          <a:solidFill>
                            <a:srgbClr val="000000"/>
                          </a:solidFill>
                          <a:effectLst/>
                          <a:latin typeface="+mj-lt"/>
                          <a:cs typeface="Trebuchet MS"/>
                        </a:rPr>
                        <a:t>…</a:t>
                      </a:r>
                    </a:p>
                  </a:txBody>
                  <a:tcPr marL="0" marR="0" marT="0" marB="0" horzOverflow="overflow">
                    <a:lnL>
                      <a:noFill/>
                    </a:lnL>
                    <a:lnR cap="flat">
                      <a:noFill/>
                    </a:lnR>
                    <a:lnT>
                      <a:noFill/>
                    </a:lnT>
                    <a:lnB>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defRPr/>
                      </a:pPr>
                      <a:r>
                        <a:rPr kumimoji="0" lang="en-US" sz="2000" b="1" i="0" u="none" strike="noStrike" kern="1200" cap="none" normalizeH="0" baseline="0" dirty="0">
                          <a:ln>
                            <a:noFill/>
                          </a:ln>
                          <a:solidFill>
                            <a:srgbClr val="000000"/>
                          </a:solidFill>
                          <a:effectLst/>
                          <a:latin typeface="+mn-lt"/>
                          <a:ea typeface="+mn-ea"/>
                          <a:cs typeface="Trebuchet MS"/>
                        </a:rPr>
                        <a:t>…</a:t>
                      </a:r>
                      <a:endParaRPr kumimoji="0" lang="en-US" sz="2000" b="1" i="0" u="none" strike="noStrike" cap="none" normalizeH="0" baseline="0" dirty="0">
                        <a:ln>
                          <a:noFill/>
                        </a:ln>
                        <a:solidFill>
                          <a:srgbClr val="000000"/>
                        </a:solidFill>
                        <a:effectLst/>
                        <a:latin typeface="+mj-lt"/>
                        <a:cs typeface="Trebuchet MS"/>
                      </a:endParaRPr>
                    </a:p>
                  </a:txBody>
                  <a:tcPr marL="0" marR="0" marT="0" marB="0" horzOverflow="overflow">
                    <a:lnL>
                      <a:noFill/>
                    </a:lnL>
                    <a:lnR cap="flat">
                      <a:noFill/>
                    </a:lnR>
                    <a:lnT>
                      <a:noFill/>
                    </a:lnT>
                    <a:lnB>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defRPr/>
                      </a:pPr>
                      <a:r>
                        <a:rPr kumimoji="0" lang="en-US" sz="2000" b="1" i="0" u="none" strike="noStrike" kern="1200" cap="none" normalizeH="0" baseline="0" dirty="0">
                          <a:ln>
                            <a:noFill/>
                          </a:ln>
                          <a:solidFill>
                            <a:schemeClr val="tx1"/>
                          </a:solidFill>
                          <a:effectLst/>
                          <a:latin typeface="+mn-lt"/>
                          <a:ea typeface="+mn-ea"/>
                          <a:cs typeface="Trebuchet MS"/>
                        </a:rPr>
                        <a:t>…</a:t>
                      </a:r>
                      <a:endParaRPr kumimoji="0" lang="en-US" sz="2000" b="1" i="0" u="none" strike="noStrike" cap="none" normalizeH="0" baseline="0" dirty="0">
                        <a:ln>
                          <a:noFill/>
                        </a:ln>
                        <a:solidFill>
                          <a:schemeClr val="tx1"/>
                        </a:solidFill>
                        <a:effectLst/>
                        <a:latin typeface="+mj-lt"/>
                        <a:cs typeface="Trebuchet MS"/>
                      </a:endParaRPr>
                    </a:p>
                  </a:txBody>
                  <a:tcPr marL="0" marR="0" marT="0" marB="0" horzOverflow="overflow">
                    <a:lnL>
                      <a:noFill/>
                    </a:lnL>
                    <a:lnR cap="flat">
                      <a:noFill/>
                    </a:lnR>
                    <a:lnT>
                      <a:noFill/>
                    </a:lnT>
                    <a:lnB>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defRPr/>
                      </a:pPr>
                      <a:r>
                        <a:rPr kumimoji="0" lang="en-US" sz="2000" b="1" i="0" u="none" strike="noStrike" kern="1200" cap="none" normalizeH="0" baseline="0" dirty="0">
                          <a:ln>
                            <a:noFill/>
                          </a:ln>
                          <a:solidFill>
                            <a:srgbClr val="BA0000"/>
                          </a:solidFill>
                          <a:effectLst/>
                          <a:latin typeface="+mn-lt"/>
                          <a:ea typeface="+mn-ea"/>
                          <a:cs typeface="Trebuchet MS"/>
                        </a:rPr>
                        <a:t>…</a:t>
                      </a:r>
                      <a:endParaRPr kumimoji="0" lang="en-US" sz="2000" b="1" i="0" u="none" strike="noStrike" cap="none" normalizeH="0" baseline="0" dirty="0">
                        <a:ln>
                          <a:noFill/>
                        </a:ln>
                        <a:solidFill>
                          <a:srgbClr val="BA0000"/>
                        </a:solidFill>
                        <a:effectLst/>
                        <a:latin typeface="+mj-lt"/>
                        <a:cs typeface="Trebuchet MS"/>
                      </a:endParaRPr>
                    </a:p>
                  </a:txBody>
                  <a:tcPr marL="0" marR="0" marT="0" marB="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12"/>
                  </a:ext>
                </a:extLst>
              </a:tr>
              <a:tr h="286167">
                <a:tc>
                  <a:txBody>
                    <a:bodyPr/>
                    <a:lstStyle/>
                    <a:p>
                      <a:pPr marL="0" marR="0" lvl="0" indent="0" algn="l"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CA$</a:t>
                      </a:r>
                    </a:p>
                  </a:txBody>
                  <a:tcPr marL="0" marR="0" marT="0" marB="0" horzOverflow="overflow">
                    <a:lnL cap="flat">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a:t>
                      </a:r>
                    </a:p>
                  </a:txBody>
                  <a:tcPr marL="0" marR="0" marT="0" marB="0" horzOverflow="overflow">
                    <a:lnL>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a:t>
                      </a:r>
                    </a:p>
                  </a:txBody>
                  <a:tcPr marL="0" marR="0" marT="0" marB="0" horzOverflow="overflow">
                    <a:lnL>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a:t>
                      </a:r>
                    </a:p>
                  </a:txBody>
                  <a:tcPr marL="0" marR="0" marT="0" marB="0" horzOverflow="overflow">
                    <a:lnL>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a:t>
                      </a:r>
                    </a:p>
                  </a:txBody>
                  <a:tcPr marL="0" marR="0" marT="0" marB="0" horzOverflow="overflow">
                    <a:lnL>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a:t>
                      </a:r>
                    </a:p>
                  </a:txBody>
                  <a:tcPr marL="0" marR="0" marT="0" marB="0" horzOverflow="overflow">
                    <a:lnL>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a:t>
                      </a:r>
                    </a:p>
                  </a:txBody>
                  <a:tcPr marL="0" marR="0" marT="0" marB="0" horzOverflow="overflow">
                    <a:lnL>
                      <a:noFill/>
                    </a:lnL>
                    <a:lnR>
                      <a:noFill/>
                    </a:lnR>
                    <a:lnT>
                      <a:noFill/>
                    </a:lnT>
                    <a:lnB cap="flat">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6</a:t>
                      </a:r>
                    </a:p>
                  </a:txBody>
                  <a:tcPr marL="0" marR="228600" marT="0" marB="0" horzOverflow="overflow">
                    <a:lnL>
                      <a:noFill/>
                    </a:lnL>
                    <a:lnR cap="flat">
                      <a:noFill/>
                    </a:lnR>
                    <a:lnT>
                      <a:noFill/>
                    </a:lnT>
                    <a:lnB cap="flat">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defRPr/>
                      </a:pPr>
                      <a:r>
                        <a:rPr kumimoji="0" lang="en-US" sz="2000" b="1" i="0" u="none" strike="noStrike" cap="none" normalizeH="0" baseline="0" dirty="0">
                          <a:ln>
                            <a:noFill/>
                          </a:ln>
                          <a:solidFill>
                            <a:srgbClr val="000000"/>
                          </a:solidFill>
                          <a:effectLst/>
                          <a:latin typeface="+mj-lt"/>
                          <a:cs typeface="Trebuchet MS"/>
                        </a:rPr>
                        <a:t>5</a:t>
                      </a:r>
                    </a:p>
                  </a:txBody>
                  <a:tcPr marL="0" marR="228600" marT="0" marB="0" horzOverflow="overflow">
                    <a:lnL>
                      <a:noFill/>
                    </a:lnL>
                    <a:lnR cap="flat">
                      <a:noFill/>
                    </a:lnR>
                    <a:lnT>
                      <a:noFill/>
                    </a:lnT>
                    <a:lnB cap="flat">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defRPr/>
                      </a:pPr>
                      <a:r>
                        <a:rPr kumimoji="0" lang="en-US" sz="2000" b="1" i="0" u="none" strike="noStrike" cap="none" normalizeH="0" baseline="0" dirty="0">
                          <a:ln>
                            <a:noFill/>
                          </a:ln>
                          <a:solidFill>
                            <a:srgbClr val="000000"/>
                          </a:solidFill>
                          <a:effectLst/>
                          <a:latin typeface="+mj-lt"/>
                          <a:cs typeface="Trebuchet MS"/>
                        </a:rPr>
                        <a:t>5</a:t>
                      </a:r>
                    </a:p>
                  </a:txBody>
                  <a:tcPr marL="0" marR="228600" marT="0" marB="0" horzOverflow="overflow">
                    <a:lnL>
                      <a:noFill/>
                    </a:lnL>
                    <a:lnR cap="flat">
                      <a:noFill/>
                    </a:lnR>
                    <a:lnT>
                      <a:noFill/>
                    </a:lnT>
                    <a:lnB cap="flat">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defRPr/>
                      </a:pPr>
                      <a:r>
                        <a:rPr kumimoji="0" lang="en-US" sz="2000" b="1" i="0" u="none" strike="noStrike" cap="none" normalizeH="0" baseline="0" dirty="0">
                          <a:ln>
                            <a:noFill/>
                          </a:ln>
                          <a:solidFill>
                            <a:schemeClr val="tx1"/>
                          </a:solidFill>
                          <a:effectLst/>
                          <a:latin typeface="+mj-lt"/>
                          <a:cs typeface="Trebuchet MS"/>
                        </a:rPr>
                        <a:t>5</a:t>
                      </a:r>
                    </a:p>
                  </a:txBody>
                  <a:tcPr marL="0" marR="228600" marT="0" marB="0" horzOverflow="overflow">
                    <a:lnL>
                      <a:noFill/>
                    </a:lnL>
                    <a:lnR cap="flat">
                      <a:noFill/>
                    </a:lnR>
                    <a:lnT>
                      <a:noFill/>
                    </a:lnT>
                    <a:lnB cap="flat">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defRPr/>
                      </a:pPr>
                      <a:r>
                        <a:rPr kumimoji="0" lang="en-US" sz="2000" b="1" i="0" u="none" strike="noStrike" cap="none" normalizeH="0" baseline="0" dirty="0">
                          <a:ln>
                            <a:noFill/>
                          </a:ln>
                          <a:solidFill>
                            <a:srgbClr val="BA0000"/>
                          </a:solidFill>
                          <a:effectLst/>
                          <a:latin typeface="+mj-lt"/>
                          <a:cs typeface="Trebuchet MS"/>
                        </a:rPr>
                        <a:t>5</a:t>
                      </a:r>
                    </a:p>
                  </a:txBody>
                  <a:tcPr marL="0" marR="228600" marT="0" marB="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13"/>
                  </a:ext>
                </a:extLst>
              </a:tr>
              <a:tr h="286167">
                <a:tc>
                  <a:txBody>
                    <a:bodyPr/>
                    <a:lstStyle/>
                    <a:p>
                      <a:pPr marL="0" marR="0" lvl="0" indent="0" algn="l"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HCR</a:t>
                      </a:r>
                    </a:p>
                  </a:txBody>
                  <a:tcPr marL="0" marR="0" marT="0" marB="0" horzOverflow="overflow">
                    <a:lnL cap="flat">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a:t>
                      </a:r>
                    </a:p>
                  </a:txBody>
                  <a:tcPr marL="0" marR="0" marT="0" marB="0" horzOverflow="overflow">
                    <a:lnL>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a:t>
                      </a:r>
                    </a:p>
                  </a:txBody>
                  <a:tcPr marL="0" marR="0" marT="0" marB="0" horzOverflow="overflow">
                    <a:lnL>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a:t>
                      </a:r>
                    </a:p>
                  </a:txBody>
                  <a:tcPr marL="0" marR="0" marT="0" marB="0" horzOverflow="overflow">
                    <a:lnL>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a:t>
                      </a:r>
                    </a:p>
                  </a:txBody>
                  <a:tcPr marL="0" marR="0" marT="0" marB="0" horzOverflow="overflow">
                    <a:lnL>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a:t>
                      </a:r>
                    </a:p>
                  </a:txBody>
                  <a:tcPr marL="0" marR="0" marT="0" marB="0" horzOverflow="overflow">
                    <a:lnL>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a:t>
                      </a:r>
                    </a:p>
                  </a:txBody>
                  <a:tcPr marL="0" marR="0" marT="0" marB="0" horzOverflow="overflow">
                    <a:lnL>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a:t>
                      </a:r>
                    </a:p>
                  </a:txBody>
                  <a:tcPr marL="0" marR="0" marT="0" marB="0" horzOverflow="overflow">
                    <a:lnL>
                      <a:noFill/>
                    </a:lnL>
                    <a:lnR cap="flat">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a:t>
                      </a:r>
                    </a:p>
                  </a:txBody>
                  <a:tcPr marL="0" marR="0" marT="0" marB="0" horzOverflow="overflow">
                    <a:lnL>
                      <a:noFill/>
                    </a:lnL>
                    <a:lnR cap="flat">
                      <a:noFill/>
                    </a:lnR>
                    <a:lnT>
                      <a:noFill/>
                    </a:lnT>
                    <a:lnB cap="flat">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defRPr/>
                      </a:pPr>
                      <a:r>
                        <a:rPr kumimoji="0" lang="en-US" sz="2000" b="1" i="0" u="none" strike="noStrike" cap="none" normalizeH="0" baseline="0" dirty="0">
                          <a:ln>
                            <a:noFill/>
                          </a:ln>
                          <a:solidFill>
                            <a:srgbClr val="000000"/>
                          </a:solidFill>
                          <a:effectLst/>
                          <a:latin typeface="+mj-lt"/>
                          <a:cs typeface="Trebuchet MS"/>
                        </a:rPr>
                        <a:t>1</a:t>
                      </a:r>
                    </a:p>
                  </a:txBody>
                  <a:tcPr marL="0" marR="228600" marT="0" marB="0" horzOverflow="overflow">
                    <a:lnL>
                      <a:noFill/>
                    </a:lnL>
                    <a:lnR cap="flat">
                      <a:noFill/>
                    </a:lnR>
                    <a:lnT>
                      <a:noFill/>
                    </a:lnT>
                    <a:lnB cap="flat">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defRPr/>
                      </a:pPr>
                      <a:r>
                        <a:rPr kumimoji="0" lang="en-US" sz="2000" b="1" i="0" u="none" strike="noStrike" cap="none" normalizeH="0" baseline="0" dirty="0">
                          <a:ln>
                            <a:noFill/>
                          </a:ln>
                          <a:solidFill>
                            <a:schemeClr val="tx1"/>
                          </a:solidFill>
                          <a:effectLst/>
                          <a:latin typeface="+mj-lt"/>
                          <a:cs typeface="Trebuchet MS"/>
                        </a:rPr>
                        <a:t>1</a:t>
                      </a:r>
                    </a:p>
                  </a:txBody>
                  <a:tcPr marL="0" marR="228600" marT="0" marB="0" horzOverflow="overflow">
                    <a:lnL>
                      <a:noFill/>
                    </a:lnL>
                    <a:lnR cap="flat">
                      <a:noFill/>
                    </a:lnR>
                    <a:lnT>
                      <a:noFill/>
                    </a:lnT>
                    <a:lnB cap="flat">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defRPr/>
                      </a:pPr>
                      <a:r>
                        <a:rPr kumimoji="0" lang="en-US" sz="2000" b="1" i="0" u="none" strike="noStrike" cap="none" normalizeH="0" baseline="0" dirty="0">
                          <a:ln>
                            <a:noFill/>
                          </a:ln>
                          <a:solidFill>
                            <a:srgbClr val="BA0000"/>
                          </a:solidFill>
                          <a:effectLst/>
                          <a:latin typeface="+mj-lt"/>
                          <a:cs typeface="Trebuchet MS"/>
                        </a:rPr>
                        <a:t>1</a:t>
                      </a:r>
                    </a:p>
                  </a:txBody>
                  <a:tcPr marL="0" marR="228600" marT="0" marB="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14"/>
                  </a:ext>
                </a:extLst>
              </a:tr>
              <a:tr h="286167">
                <a:tc>
                  <a:txBody>
                    <a:bodyPr/>
                    <a:lstStyle/>
                    <a:p>
                      <a:pPr marL="0" marR="0" lvl="0" indent="0" algn="l"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CCR</a:t>
                      </a:r>
                    </a:p>
                  </a:txBody>
                  <a:tcPr marL="0" marR="0" marT="0" marB="0" horzOverflow="overflow">
                    <a:lnL cap="flat">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a:t>
                      </a:r>
                    </a:p>
                  </a:txBody>
                  <a:tcPr marL="0" marR="0" marT="0" marB="0" horzOverflow="overflow">
                    <a:lnL>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a:t>
                      </a:r>
                    </a:p>
                  </a:txBody>
                  <a:tcPr marL="0" marR="0" marT="0" marB="0" horzOverflow="overflow">
                    <a:lnL>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a:t>
                      </a:r>
                    </a:p>
                  </a:txBody>
                  <a:tcPr marL="0" marR="0" marT="0" marB="0" horzOverflow="overflow">
                    <a:lnL>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a:t>
                      </a:r>
                    </a:p>
                  </a:txBody>
                  <a:tcPr marL="0" marR="0" marT="0" marB="0" horzOverflow="overflow">
                    <a:lnL>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a:t>
                      </a:r>
                    </a:p>
                  </a:txBody>
                  <a:tcPr marL="0" marR="0" marT="0" marB="0" horzOverflow="overflow">
                    <a:lnL>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a:t>
                      </a:r>
                    </a:p>
                  </a:txBody>
                  <a:tcPr marL="0" marR="0" marT="0" marB="0" horzOverflow="overflow">
                    <a:lnL>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a:t>
                      </a:r>
                    </a:p>
                  </a:txBody>
                  <a:tcPr marL="0" marR="0" marT="0" marB="0" horzOverflow="overflow">
                    <a:lnL>
                      <a:noFill/>
                    </a:lnL>
                    <a:lnR cap="flat">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a:t>
                      </a:r>
                    </a:p>
                  </a:txBody>
                  <a:tcPr marL="0" marR="0" marT="0" marB="0" horzOverflow="overflow">
                    <a:lnL>
                      <a:noFill/>
                    </a:lnL>
                    <a:lnR cap="flat">
                      <a:noFill/>
                    </a:lnR>
                    <a:lnT>
                      <a:noFill/>
                    </a:lnT>
                    <a:lnB cap="flat">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defRPr/>
                      </a:pPr>
                      <a:r>
                        <a:rPr kumimoji="0" lang="en-US" sz="2000" b="1" i="0" u="none" strike="noStrike" cap="none" normalizeH="0" baseline="0" dirty="0">
                          <a:ln>
                            <a:noFill/>
                          </a:ln>
                          <a:solidFill>
                            <a:srgbClr val="000000"/>
                          </a:solidFill>
                          <a:effectLst/>
                          <a:latin typeface="+mj-lt"/>
                          <a:cs typeface="Trebuchet MS"/>
                        </a:rPr>
                        <a:t>2</a:t>
                      </a:r>
                    </a:p>
                  </a:txBody>
                  <a:tcPr marL="0" marR="228600" marT="0" marB="0" horzOverflow="overflow">
                    <a:lnL>
                      <a:noFill/>
                    </a:lnL>
                    <a:lnR cap="flat">
                      <a:noFill/>
                    </a:lnR>
                    <a:lnT>
                      <a:noFill/>
                    </a:lnT>
                    <a:lnB cap="flat">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defRPr/>
                      </a:pPr>
                      <a:r>
                        <a:rPr kumimoji="0" lang="en-US" sz="2000" b="1" i="0" u="none" strike="noStrike" cap="none" normalizeH="0" baseline="0" dirty="0">
                          <a:ln>
                            <a:noFill/>
                          </a:ln>
                          <a:solidFill>
                            <a:schemeClr val="tx1"/>
                          </a:solidFill>
                          <a:effectLst/>
                          <a:latin typeface="+mj-lt"/>
                          <a:cs typeface="Trebuchet MS"/>
                        </a:rPr>
                        <a:t>2</a:t>
                      </a:r>
                    </a:p>
                  </a:txBody>
                  <a:tcPr marL="0" marR="228600" marT="0" marB="0" horzOverflow="overflow">
                    <a:lnL>
                      <a:noFill/>
                    </a:lnL>
                    <a:lnR cap="flat">
                      <a:noFill/>
                    </a:lnR>
                    <a:lnT>
                      <a:noFill/>
                    </a:lnT>
                    <a:lnB cap="flat">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defRPr/>
                      </a:pPr>
                      <a:r>
                        <a:rPr kumimoji="0" lang="en-US" sz="2000" b="1" i="0" u="none" strike="noStrike" cap="none" normalizeH="0" baseline="0" dirty="0">
                          <a:ln>
                            <a:noFill/>
                          </a:ln>
                          <a:solidFill>
                            <a:srgbClr val="BA0000"/>
                          </a:solidFill>
                          <a:effectLst/>
                          <a:latin typeface="+mj-lt"/>
                          <a:cs typeface="Trebuchet MS"/>
                        </a:rPr>
                        <a:t>2</a:t>
                      </a:r>
                    </a:p>
                  </a:txBody>
                  <a:tcPr marL="0" marR="228600" marT="0" marB="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15"/>
                  </a:ext>
                </a:extLst>
              </a:tr>
              <a:tr h="286167">
                <a:tc>
                  <a:txBody>
                    <a:bodyPr/>
                    <a:lstStyle/>
                    <a:p>
                      <a:pPr marL="0" marR="0" lvl="0" indent="0" algn="l"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LIV</a:t>
                      </a:r>
                    </a:p>
                  </a:txBody>
                  <a:tcPr marL="0" marR="0" marT="0" marB="0" horzOverflow="overflow">
                    <a:lnL cap="flat">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a:t>
                      </a:r>
                    </a:p>
                  </a:txBody>
                  <a:tcPr marL="0" marR="0" marT="0" marB="0" horzOverflow="overflow">
                    <a:lnL>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a:t>
                      </a:r>
                    </a:p>
                  </a:txBody>
                  <a:tcPr marL="0" marR="0" marT="0" marB="0" horzOverflow="overflow">
                    <a:lnL>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a:t>
                      </a:r>
                    </a:p>
                  </a:txBody>
                  <a:tcPr marL="0" marR="0" marT="0" marB="0" horzOverflow="overflow">
                    <a:lnL>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a:t>
                      </a:r>
                    </a:p>
                  </a:txBody>
                  <a:tcPr marL="0" marR="0" marT="0" marB="0" horzOverflow="overflow">
                    <a:lnL>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a:t>
                      </a:r>
                    </a:p>
                  </a:txBody>
                  <a:tcPr marL="0" marR="0" marT="0" marB="0" horzOverflow="overflow">
                    <a:lnL>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a:t>
                      </a:r>
                    </a:p>
                  </a:txBody>
                  <a:tcPr marL="0" marR="0" marT="0" marB="0" horzOverflow="overflow">
                    <a:lnL>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a:t>
                      </a:r>
                    </a:p>
                  </a:txBody>
                  <a:tcPr marL="0" marR="0" marT="0" marB="0" horzOverflow="overflow">
                    <a:lnL>
                      <a:noFill/>
                    </a:lnL>
                    <a:lnR cap="flat">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a:t>
                      </a:r>
                    </a:p>
                  </a:txBody>
                  <a:tcPr marL="0" marR="0" marT="0" marB="0" horzOverflow="overflow">
                    <a:lnL>
                      <a:noFill/>
                    </a:lnL>
                    <a:lnR cap="flat">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defRPr/>
                      </a:pPr>
                      <a:r>
                        <a:rPr kumimoji="0" lang="en-US" sz="2000" b="1" i="0" u="none" strike="noStrike" kern="1200" cap="none" normalizeH="0" baseline="0" dirty="0">
                          <a:ln>
                            <a:noFill/>
                          </a:ln>
                          <a:solidFill>
                            <a:srgbClr val="000000"/>
                          </a:solidFill>
                          <a:effectLst/>
                          <a:latin typeface="+mn-lt"/>
                          <a:ea typeface="+mn-ea"/>
                          <a:cs typeface="Trebuchet MS"/>
                        </a:rPr>
                        <a:t>…</a:t>
                      </a:r>
                      <a:endParaRPr kumimoji="0" lang="en-US" sz="2000" b="1" i="0" u="none" strike="noStrike" cap="none" normalizeH="0" baseline="0" dirty="0">
                        <a:ln>
                          <a:noFill/>
                        </a:ln>
                        <a:solidFill>
                          <a:srgbClr val="000000"/>
                        </a:solidFill>
                        <a:effectLst/>
                        <a:latin typeface="+mj-lt"/>
                        <a:cs typeface="Trebuchet MS"/>
                      </a:endParaRPr>
                    </a:p>
                  </a:txBody>
                  <a:tcPr marL="0" marR="0" marT="0" marB="0" horzOverflow="overflow">
                    <a:lnL>
                      <a:noFill/>
                    </a:lnL>
                    <a:lnR cap="flat">
                      <a:noFill/>
                    </a:lnR>
                    <a:lnT>
                      <a:noFill/>
                    </a:lnT>
                    <a:lnB cap="flat">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defRPr/>
                      </a:pPr>
                      <a:r>
                        <a:rPr kumimoji="0" lang="en-US" sz="2000" b="1" i="0" u="none" strike="noStrike" cap="none" normalizeH="0" baseline="0" dirty="0">
                          <a:ln>
                            <a:noFill/>
                          </a:ln>
                          <a:solidFill>
                            <a:schemeClr val="tx1"/>
                          </a:solidFill>
                          <a:effectLst/>
                          <a:latin typeface="+mj-lt"/>
                          <a:cs typeface="Trebuchet MS"/>
                        </a:rPr>
                        <a:t>7</a:t>
                      </a:r>
                    </a:p>
                  </a:txBody>
                  <a:tcPr marL="0" marR="228600" marT="0" marB="0" horzOverflow="overflow">
                    <a:lnL>
                      <a:noFill/>
                    </a:lnL>
                    <a:lnR cap="flat">
                      <a:noFill/>
                    </a:lnR>
                    <a:lnT>
                      <a:noFill/>
                    </a:lnT>
                    <a:lnB cap="flat">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defRPr/>
                      </a:pPr>
                      <a:r>
                        <a:rPr kumimoji="0" lang="en-US" sz="2000" b="1" i="0" u="none" strike="noStrike" cap="none" normalizeH="0" baseline="0" dirty="0">
                          <a:ln>
                            <a:noFill/>
                          </a:ln>
                          <a:solidFill>
                            <a:srgbClr val="BA0000"/>
                          </a:solidFill>
                          <a:effectLst/>
                          <a:latin typeface="+mj-lt"/>
                          <a:cs typeface="Trebuchet MS"/>
                        </a:rPr>
                        <a:t>7</a:t>
                      </a:r>
                    </a:p>
                  </a:txBody>
                  <a:tcPr marL="0" marR="228600" marT="0" marB="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16"/>
                  </a:ext>
                </a:extLst>
              </a:tr>
              <a:tr h="286167">
                <a:tc>
                  <a:txBody>
                    <a:bodyPr/>
                    <a:lstStyle/>
                    <a:p>
                      <a:pPr marL="0" marR="0" lvl="0" indent="0" algn="l" defTabSz="914400" rtl="0" eaLnBrk="1" fontAlgn="base" latinLnBrk="0" hangingPunct="1">
                        <a:lnSpc>
                          <a:spcPts val="1500"/>
                        </a:lnSpc>
                        <a:spcBef>
                          <a:spcPct val="0"/>
                        </a:spcBef>
                        <a:spcAft>
                          <a:spcPts val="0"/>
                        </a:spcAft>
                        <a:buClr>
                          <a:srgbClr val="009900"/>
                        </a:buClr>
                        <a:buSzPct val="67000"/>
                        <a:buFont typeface="Monotype Sorts" pitchFamily="2" charset="2"/>
                        <a:buNone/>
                        <a:tabLst/>
                      </a:pPr>
                      <a:r>
                        <a:rPr kumimoji="0" lang="en-US" sz="2000" b="1" i="0" u="none" strike="noStrike" cap="none" normalizeH="0" baseline="0" dirty="0">
                          <a:ln>
                            <a:noFill/>
                          </a:ln>
                          <a:solidFill>
                            <a:srgbClr val="000000"/>
                          </a:solidFill>
                          <a:effectLst/>
                          <a:latin typeface="+mj-lt"/>
                          <a:cs typeface="Trebuchet MS"/>
                        </a:rPr>
                        <a:t>HTH$</a:t>
                      </a:r>
                    </a:p>
                  </a:txBody>
                  <a:tcPr marL="0" marR="0" marT="0" marB="0" horzOverflow="overflow">
                    <a:lnL cap="flat">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defRPr/>
                      </a:pPr>
                      <a:r>
                        <a:rPr kumimoji="0" lang="en-US" sz="2000" b="1" i="0" u="none" strike="noStrike" kern="1200" cap="none" spc="0" normalizeH="0" baseline="0" noProof="0">
                          <a:ln>
                            <a:noFill/>
                          </a:ln>
                          <a:solidFill>
                            <a:srgbClr val="000000"/>
                          </a:solidFill>
                          <a:effectLst/>
                          <a:uLnTx/>
                          <a:uFillTx/>
                          <a:latin typeface="Calibri"/>
                          <a:ea typeface="+mn-ea"/>
                          <a:cs typeface="Trebuchet MS"/>
                        </a:rPr>
                        <a:t>…</a:t>
                      </a:r>
                      <a:endParaRPr kumimoji="0" lang="en-US" sz="2000" b="1" i="0" u="none" strike="noStrike" kern="1200" cap="none" spc="0" normalizeH="0" baseline="0" noProof="0" dirty="0">
                        <a:ln>
                          <a:noFill/>
                        </a:ln>
                        <a:solidFill>
                          <a:srgbClr val="000000"/>
                        </a:solidFill>
                        <a:effectLst/>
                        <a:uLnTx/>
                        <a:uFillTx/>
                        <a:latin typeface="Calibri"/>
                        <a:ea typeface="+mn-ea"/>
                        <a:cs typeface="Trebuchet MS"/>
                      </a:endParaRPr>
                    </a:p>
                  </a:txBody>
                  <a:tcPr marL="0" marR="0" marT="0" marB="0" horzOverflow="overflow">
                    <a:lnL>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defRPr/>
                      </a:pPr>
                      <a:r>
                        <a:rPr kumimoji="0" lang="en-US" sz="2000" b="1" i="0" u="none" strike="noStrike" kern="1200" cap="none" spc="0" normalizeH="0" baseline="0" noProof="0">
                          <a:ln>
                            <a:noFill/>
                          </a:ln>
                          <a:solidFill>
                            <a:srgbClr val="000000"/>
                          </a:solidFill>
                          <a:effectLst/>
                          <a:uLnTx/>
                          <a:uFillTx/>
                          <a:latin typeface="Calibri"/>
                          <a:ea typeface="+mn-ea"/>
                          <a:cs typeface="Trebuchet MS"/>
                        </a:rPr>
                        <a:t>…</a:t>
                      </a:r>
                      <a:endParaRPr kumimoji="0" lang="en-US" sz="2000" b="1" i="0" u="none" strike="noStrike" kern="1200" cap="none" spc="0" normalizeH="0" baseline="0" noProof="0" dirty="0">
                        <a:ln>
                          <a:noFill/>
                        </a:ln>
                        <a:solidFill>
                          <a:srgbClr val="000000"/>
                        </a:solidFill>
                        <a:effectLst/>
                        <a:uLnTx/>
                        <a:uFillTx/>
                        <a:latin typeface="Calibri"/>
                        <a:ea typeface="+mn-ea"/>
                        <a:cs typeface="Trebuchet MS"/>
                      </a:endParaRPr>
                    </a:p>
                  </a:txBody>
                  <a:tcPr marL="0" marR="0" marT="0" marB="0" horzOverflow="overflow">
                    <a:lnL>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defRPr/>
                      </a:pPr>
                      <a:r>
                        <a:rPr kumimoji="0" lang="en-US" sz="2000" b="1" i="0" u="none" strike="noStrike" kern="1200" cap="none" spc="0" normalizeH="0" baseline="0" noProof="0">
                          <a:ln>
                            <a:noFill/>
                          </a:ln>
                          <a:solidFill>
                            <a:srgbClr val="000000"/>
                          </a:solidFill>
                          <a:effectLst/>
                          <a:uLnTx/>
                          <a:uFillTx/>
                          <a:latin typeface="Calibri"/>
                          <a:ea typeface="+mn-ea"/>
                          <a:cs typeface="Trebuchet MS"/>
                        </a:rPr>
                        <a:t>…</a:t>
                      </a:r>
                      <a:endParaRPr kumimoji="0" lang="en-US" sz="2000" b="1" i="0" u="none" strike="noStrike" kern="1200" cap="none" spc="0" normalizeH="0" baseline="0" noProof="0" dirty="0">
                        <a:ln>
                          <a:noFill/>
                        </a:ln>
                        <a:solidFill>
                          <a:srgbClr val="000000"/>
                        </a:solidFill>
                        <a:effectLst/>
                        <a:uLnTx/>
                        <a:uFillTx/>
                        <a:latin typeface="Calibri"/>
                        <a:ea typeface="+mn-ea"/>
                        <a:cs typeface="Trebuchet MS"/>
                      </a:endParaRPr>
                    </a:p>
                  </a:txBody>
                  <a:tcPr marL="0" marR="0" marT="0" marB="0" horzOverflow="overflow">
                    <a:lnL>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defRPr/>
                      </a:pPr>
                      <a:r>
                        <a:rPr kumimoji="0" lang="en-US" sz="2000" b="1" i="0" u="none" strike="noStrike" kern="1200" cap="none" spc="0" normalizeH="0" baseline="0" noProof="0">
                          <a:ln>
                            <a:noFill/>
                          </a:ln>
                          <a:solidFill>
                            <a:srgbClr val="000000"/>
                          </a:solidFill>
                          <a:effectLst/>
                          <a:uLnTx/>
                          <a:uFillTx/>
                          <a:latin typeface="Calibri"/>
                          <a:ea typeface="+mn-ea"/>
                          <a:cs typeface="Trebuchet MS"/>
                        </a:rPr>
                        <a:t>…</a:t>
                      </a:r>
                      <a:endParaRPr kumimoji="0" lang="en-US" sz="2000" b="1" i="0" u="none" strike="noStrike" kern="1200" cap="none" spc="0" normalizeH="0" baseline="0" noProof="0" dirty="0">
                        <a:ln>
                          <a:noFill/>
                        </a:ln>
                        <a:solidFill>
                          <a:srgbClr val="000000"/>
                        </a:solidFill>
                        <a:effectLst/>
                        <a:uLnTx/>
                        <a:uFillTx/>
                        <a:latin typeface="Calibri"/>
                        <a:ea typeface="+mn-ea"/>
                        <a:cs typeface="Trebuchet MS"/>
                      </a:endParaRPr>
                    </a:p>
                  </a:txBody>
                  <a:tcPr marL="0" marR="0" marT="0" marB="0" horzOverflow="overflow">
                    <a:lnL>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defRPr/>
                      </a:pPr>
                      <a:r>
                        <a:rPr kumimoji="0" lang="en-US" sz="2000" b="1" i="0" u="none" strike="noStrike" kern="1200" cap="none" spc="0" normalizeH="0" baseline="0" noProof="0">
                          <a:ln>
                            <a:noFill/>
                          </a:ln>
                          <a:solidFill>
                            <a:srgbClr val="000000"/>
                          </a:solidFill>
                          <a:effectLst/>
                          <a:uLnTx/>
                          <a:uFillTx/>
                          <a:latin typeface="Calibri"/>
                          <a:ea typeface="+mn-ea"/>
                          <a:cs typeface="Trebuchet MS"/>
                        </a:rPr>
                        <a:t>…</a:t>
                      </a:r>
                      <a:endParaRPr kumimoji="0" lang="en-US" sz="2000" b="1" i="0" u="none" strike="noStrike" kern="1200" cap="none" spc="0" normalizeH="0" baseline="0" noProof="0" dirty="0">
                        <a:ln>
                          <a:noFill/>
                        </a:ln>
                        <a:solidFill>
                          <a:srgbClr val="000000"/>
                        </a:solidFill>
                        <a:effectLst/>
                        <a:uLnTx/>
                        <a:uFillTx/>
                        <a:latin typeface="Calibri"/>
                        <a:ea typeface="+mn-ea"/>
                        <a:cs typeface="Trebuchet MS"/>
                      </a:endParaRPr>
                    </a:p>
                  </a:txBody>
                  <a:tcPr marL="0" marR="0" marT="0" marB="0" horzOverflow="overflow">
                    <a:lnL>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defRPr/>
                      </a:pPr>
                      <a:r>
                        <a:rPr kumimoji="0" lang="en-US" sz="2000" b="1" i="0" u="none" strike="noStrike" kern="1200" cap="none" spc="0" normalizeH="0" baseline="0" noProof="0">
                          <a:ln>
                            <a:noFill/>
                          </a:ln>
                          <a:solidFill>
                            <a:srgbClr val="000000"/>
                          </a:solidFill>
                          <a:effectLst/>
                          <a:uLnTx/>
                          <a:uFillTx/>
                          <a:latin typeface="Calibri"/>
                          <a:ea typeface="+mn-ea"/>
                          <a:cs typeface="Trebuchet MS"/>
                        </a:rPr>
                        <a:t>…</a:t>
                      </a:r>
                      <a:endParaRPr kumimoji="0" lang="en-US" sz="2000" b="1" i="0" u="none" strike="noStrike" kern="1200" cap="none" spc="0" normalizeH="0" baseline="0" noProof="0" dirty="0">
                        <a:ln>
                          <a:noFill/>
                        </a:ln>
                        <a:solidFill>
                          <a:srgbClr val="000000"/>
                        </a:solidFill>
                        <a:effectLst/>
                        <a:uLnTx/>
                        <a:uFillTx/>
                        <a:latin typeface="Calibri"/>
                        <a:ea typeface="+mn-ea"/>
                        <a:cs typeface="Trebuchet MS"/>
                      </a:endParaRPr>
                    </a:p>
                  </a:txBody>
                  <a:tcPr marL="0" marR="0" marT="0" marB="0" horzOverflow="overflow">
                    <a:lnL>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defRPr/>
                      </a:pPr>
                      <a:r>
                        <a:rPr kumimoji="0" lang="en-US" sz="2000" b="1" i="0" u="none" strike="noStrike" kern="1200" cap="none" spc="0" normalizeH="0" baseline="0" noProof="0" dirty="0">
                          <a:ln>
                            <a:noFill/>
                          </a:ln>
                          <a:solidFill>
                            <a:srgbClr val="000000"/>
                          </a:solidFill>
                          <a:effectLst/>
                          <a:uLnTx/>
                          <a:uFillTx/>
                          <a:latin typeface="Calibri"/>
                          <a:ea typeface="+mn-ea"/>
                          <a:cs typeface="Trebuchet MS"/>
                        </a:rPr>
                        <a:t>…</a:t>
                      </a:r>
                    </a:p>
                  </a:txBody>
                  <a:tcPr marL="0" marR="0" marT="0" marB="0" horzOverflow="overflow">
                    <a:lnL>
                      <a:noFill/>
                    </a:lnL>
                    <a:lnR cap="flat">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defRPr/>
                      </a:pPr>
                      <a:r>
                        <a:rPr kumimoji="0" lang="en-US" sz="2000" b="1" i="0" u="none" strike="noStrike" kern="1200" cap="none" spc="0" normalizeH="0" baseline="0" noProof="0">
                          <a:ln>
                            <a:noFill/>
                          </a:ln>
                          <a:solidFill>
                            <a:srgbClr val="000000"/>
                          </a:solidFill>
                          <a:effectLst/>
                          <a:uLnTx/>
                          <a:uFillTx/>
                          <a:latin typeface="Calibri"/>
                          <a:ea typeface="+mn-ea"/>
                          <a:cs typeface="Trebuchet MS"/>
                        </a:rPr>
                        <a:t>…</a:t>
                      </a:r>
                      <a:endParaRPr kumimoji="0" lang="en-US" sz="2000" b="1" i="0" u="none" strike="noStrike" kern="1200" cap="none" spc="0" normalizeH="0" baseline="0" noProof="0" dirty="0">
                        <a:ln>
                          <a:noFill/>
                        </a:ln>
                        <a:solidFill>
                          <a:srgbClr val="000000"/>
                        </a:solidFill>
                        <a:effectLst/>
                        <a:uLnTx/>
                        <a:uFillTx/>
                        <a:latin typeface="Calibri"/>
                        <a:ea typeface="+mn-ea"/>
                        <a:cs typeface="Trebuchet MS"/>
                      </a:endParaRPr>
                    </a:p>
                  </a:txBody>
                  <a:tcPr marL="0" marR="0" marT="0" marB="0" horzOverflow="overflow">
                    <a:lnL>
                      <a:noFill/>
                    </a:lnL>
                    <a:lnR cap="flat">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defRPr/>
                      </a:pPr>
                      <a:r>
                        <a:rPr kumimoji="0" lang="en-US" sz="2000" b="1" i="0" u="none" strike="noStrike" kern="1200" cap="none" spc="0" normalizeH="0" baseline="0" noProof="0">
                          <a:ln>
                            <a:noFill/>
                          </a:ln>
                          <a:solidFill>
                            <a:srgbClr val="000000"/>
                          </a:solidFill>
                          <a:effectLst/>
                          <a:uLnTx/>
                          <a:uFillTx/>
                          <a:latin typeface="Calibri"/>
                          <a:ea typeface="+mn-ea"/>
                          <a:cs typeface="Trebuchet MS"/>
                        </a:rPr>
                        <a:t>…</a:t>
                      </a:r>
                      <a:endParaRPr kumimoji="0" lang="en-US" sz="2000" b="1" i="0" u="none" strike="noStrike" kern="1200" cap="none" spc="0" normalizeH="0" baseline="0" noProof="0" dirty="0">
                        <a:ln>
                          <a:noFill/>
                        </a:ln>
                        <a:solidFill>
                          <a:srgbClr val="000000"/>
                        </a:solidFill>
                        <a:effectLst/>
                        <a:uLnTx/>
                        <a:uFillTx/>
                        <a:latin typeface="Calibri"/>
                        <a:ea typeface="+mn-ea"/>
                        <a:cs typeface="Trebuchet MS"/>
                      </a:endParaRPr>
                    </a:p>
                  </a:txBody>
                  <a:tcPr marL="0" marR="0" marT="0" marB="0" horzOverflow="overflow">
                    <a:lnL>
                      <a:noFill/>
                    </a:lnL>
                    <a:lnR cap="flat">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ts val="1500"/>
                        </a:lnSpc>
                        <a:spcBef>
                          <a:spcPct val="0"/>
                        </a:spcBef>
                        <a:spcAft>
                          <a:spcPts val="0"/>
                        </a:spcAft>
                        <a:buClr>
                          <a:srgbClr val="009900"/>
                        </a:buClr>
                        <a:buSzPct val="67000"/>
                        <a:buFont typeface="Monotype Sorts" pitchFamily="2" charset="2"/>
                        <a:buNone/>
                        <a:tabLst/>
                        <a:defRPr/>
                      </a:pPr>
                      <a:r>
                        <a:rPr kumimoji="0" lang="en-US" sz="2000" b="1" i="0" u="none" strike="noStrike" kern="1200" cap="none" spc="0" normalizeH="0" baseline="0" noProof="0" dirty="0">
                          <a:ln>
                            <a:noFill/>
                          </a:ln>
                          <a:solidFill>
                            <a:srgbClr val="000000"/>
                          </a:solidFill>
                          <a:effectLst/>
                          <a:uLnTx/>
                          <a:uFillTx/>
                          <a:latin typeface="Calibri"/>
                          <a:ea typeface="+mn-ea"/>
                          <a:cs typeface="Trebuchet MS"/>
                        </a:rPr>
                        <a:t>…</a:t>
                      </a:r>
                    </a:p>
                  </a:txBody>
                  <a:tcPr marL="0" marR="228600" marT="0" marB="0" horzOverflow="overflow">
                    <a:lnL>
                      <a:noFill/>
                    </a:lnL>
                    <a:lnR cap="flat">
                      <a:noFill/>
                    </a:lnR>
                    <a:lnT>
                      <a:noFill/>
                    </a:lnT>
                    <a:lnB cap="flat">
                      <a:noFill/>
                    </a:lnB>
                    <a:lnTlToBr>
                      <a:noFill/>
                    </a:lnTlToBr>
                    <a:lnBlToTr>
                      <a:noFill/>
                    </a:lnBlToTr>
                    <a:noFill/>
                  </a:tcPr>
                </a:tc>
                <a:tc>
                  <a:txBody>
                    <a:bodyPr/>
                    <a:lstStyle/>
                    <a:p>
                      <a:pPr marL="0" marR="0" lvl="0" indent="0" algn="r" defTabSz="914400" rtl="0" eaLnBrk="1" fontAlgn="base" latinLnBrk="0" hangingPunct="1">
                        <a:lnSpc>
                          <a:spcPts val="1500"/>
                        </a:lnSpc>
                        <a:spcBef>
                          <a:spcPct val="0"/>
                        </a:spcBef>
                        <a:spcAft>
                          <a:spcPts val="0"/>
                        </a:spcAft>
                        <a:buClr>
                          <a:srgbClr val="009900"/>
                        </a:buClr>
                        <a:buSzPct val="67000"/>
                        <a:buFont typeface="Monotype Sorts" pitchFamily="2" charset="2"/>
                        <a:buNone/>
                        <a:tabLst/>
                        <a:defRPr/>
                      </a:pPr>
                      <a:r>
                        <a:rPr kumimoji="0" lang="en-US" sz="2000" b="1" i="0" u="none" strike="noStrike" cap="none" normalizeH="0" baseline="0" dirty="0">
                          <a:ln>
                            <a:noFill/>
                          </a:ln>
                          <a:solidFill>
                            <a:srgbClr val="BA0000"/>
                          </a:solidFill>
                          <a:effectLst/>
                          <a:latin typeface="+mj-lt"/>
                          <a:cs typeface="Trebuchet MS"/>
                        </a:rPr>
                        <a:t>2</a:t>
                      </a:r>
                    </a:p>
                  </a:txBody>
                  <a:tcPr marL="0" marR="228600" marT="0" marB="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149378716"/>
                  </a:ext>
                </a:extLst>
              </a:tr>
            </a:tbl>
          </a:graphicData>
        </a:graphic>
      </p:graphicFrame>
      <p:sp>
        <p:nvSpPr>
          <p:cNvPr id="4" name="Rectangle 3">
            <a:extLst>
              <a:ext uri="{FF2B5EF4-FFF2-40B4-BE49-F238E27FC236}">
                <a16:creationId xmlns:a16="http://schemas.microsoft.com/office/drawing/2014/main" id="{939832F8-40E3-BD49-91F6-1B6586276B85}"/>
              </a:ext>
            </a:extLst>
          </p:cNvPr>
          <p:cNvSpPr/>
          <p:nvPr/>
        </p:nvSpPr>
        <p:spPr>
          <a:xfrm rot="5400000">
            <a:off x="9253770" y="4670879"/>
            <a:ext cx="5208879" cy="276999"/>
          </a:xfrm>
          <a:prstGeom prst="rect">
            <a:avLst/>
          </a:prstGeom>
        </p:spPr>
        <p:txBody>
          <a:bodyPr wrap="square">
            <a:spAutoFit/>
          </a:bodyPr>
          <a:lstStyle/>
          <a:p>
            <a:r>
              <a:rPr lang="en-US" sz="1200" b="1" i="1" dirty="0">
                <a:solidFill>
                  <a:srgbClr val="00563F"/>
                </a:solidFill>
              </a:rPr>
              <a:t>Source: </a:t>
            </a:r>
            <a:r>
              <a:rPr lang="en-US" sz="1200" b="1" dirty="0">
                <a:solidFill>
                  <a:srgbClr val="244270"/>
                </a:solidFill>
              </a:rPr>
              <a:t>https://</a:t>
            </a:r>
            <a:r>
              <a:rPr lang="en-US" sz="1200" b="1" dirty="0" err="1">
                <a:solidFill>
                  <a:srgbClr val="244270"/>
                </a:solidFill>
              </a:rPr>
              <a:t>aipl.arsusda.gov</a:t>
            </a:r>
            <a:r>
              <a:rPr lang="en-US" sz="1200" b="1" dirty="0">
                <a:solidFill>
                  <a:srgbClr val="244270"/>
                </a:solidFill>
              </a:rPr>
              <a:t>/reference/nmcalc-2018.htm</a:t>
            </a:r>
          </a:p>
        </p:txBody>
      </p:sp>
    </p:spTree>
    <p:extLst>
      <p:ext uri="{BB962C8B-B14F-4D97-AF65-F5344CB8AC3E}">
        <p14:creationId xmlns:p14="http://schemas.microsoft.com/office/powerpoint/2010/main" val="14694475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Traits routinely evaluated in the US</a:t>
            </a:r>
          </a:p>
        </p:txBody>
      </p:sp>
      <p:graphicFrame>
        <p:nvGraphicFramePr>
          <p:cNvPr id="7" name="Table Placeholder 6"/>
          <p:cNvGraphicFramePr>
            <a:graphicFrameLocks noGrp="1"/>
          </p:cNvGraphicFramePr>
          <p:nvPr>
            <p:ph type="tbl" idx="1"/>
            <p:extLst>
              <p:ext uri="{D42A27DB-BD31-4B8C-83A1-F6EECF244321}">
                <p14:modId xmlns:p14="http://schemas.microsoft.com/office/powerpoint/2010/main" val="1349065056"/>
              </p:ext>
            </p:extLst>
          </p:nvPr>
        </p:nvGraphicFramePr>
        <p:xfrm>
          <a:off x="401936" y="960531"/>
          <a:ext cx="11321142" cy="4698111"/>
        </p:xfrm>
        <a:graphic>
          <a:graphicData uri="http://schemas.openxmlformats.org/drawingml/2006/table">
            <a:tbl>
              <a:tblPr firstRow="1" bandRow="1">
                <a:tableStyleId>{5C22544A-7EE6-4342-B048-85BDC9FD1C3A}</a:tableStyleId>
              </a:tblPr>
              <a:tblGrid>
                <a:gridCol w="1000764">
                  <a:extLst>
                    <a:ext uri="{9D8B030D-6E8A-4147-A177-3AD203B41FA5}">
                      <a16:colId xmlns:a16="http://schemas.microsoft.com/office/drawing/2014/main" val="20000"/>
                    </a:ext>
                  </a:extLst>
                </a:gridCol>
                <a:gridCol w="4253247">
                  <a:extLst>
                    <a:ext uri="{9D8B030D-6E8A-4147-A177-3AD203B41FA5}">
                      <a16:colId xmlns:a16="http://schemas.microsoft.com/office/drawing/2014/main" val="20001"/>
                    </a:ext>
                  </a:extLst>
                </a:gridCol>
                <a:gridCol w="1000764">
                  <a:extLst>
                    <a:ext uri="{9D8B030D-6E8A-4147-A177-3AD203B41FA5}">
                      <a16:colId xmlns:a16="http://schemas.microsoft.com/office/drawing/2014/main" val="20002"/>
                    </a:ext>
                  </a:extLst>
                </a:gridCol>
                <a:gridCol w="5066367">
                  <a:extLst>
                    <a:ext uri="{9D8B030D-6E8A-4147-A177-3AD203B41FA5}">
                      <a16:colId xmlns:a16="http://schemas.microsoft.com/office/drawing/2014/main" val="20003"/>
                    </a:ext>
                  </a:extLst>
                </a:gridCol>
              </a:tblGrid>
              <a:tr h="497840">
                <a:tc>
                  <a:txBody>
                    <a:bodyPr/>
                    <a:lstStyle/>
                    <a:p>
                      <a:pPr>
                        <a:lnSpc>
                          <a:spcPts val="2400"/>
                        </a:lnSpc>
                      </a:pPr>
                      <a:r>
                        <a:rPr lang="en-US" sz="2700" b="1" dirty="0">
                          <a:solidFill>
                            <a:schemeClr val="tx1"/>
                          </a:solidFill>
                        </a:rPr>
                        <a:t>Year</a:t>
                      </a:r>
                    </a:p>
                  </a:txBody>
                  <a:tcPr>
                    <a:solidFill>
                      <a:schemeClr val="bg1"/>
                    </a:solidFill>
                  </a:tcPr>
                </a:tc>
                <a:tc>
                  <a:txBody>
                    <a:bodyPr/>
                    <a:lstStyle/>
                    <a:p>
                      <a:pPr>
                        <a:lnSpc>
                          <a:spcPts val="2400"/>
                        </a:lnSpc>
                      </a:pPr>
                      <a:r>
                        <a:rPr lang="en-US" sz="2700" b="1" dirty="0">
                          <a:solidFill>
                            <a:schemeClr val="tx1"/>
                          </a:solidFill>
                        </a:rPr>
                        <a:t>Trait</a:t>
                      </a:r>
                    </a:p>
                  </a:txBody>
                  <a:tcPr>
                    <a:solidFill>
                      <a:schemeClr val="bg1"/>
                    </a:solidFill>
                  </a:tcPr>
                </a:tc>
                <a:tc>
                  <a:txBody>
                    <a:bodyPr/>
                    <a:lstStyle/>
                    <a:p>
                      <a:pPr>
                        <a:lnSpc>
                          <a:spcPts val="2400"/>
                        </a:lnSpc>
                      </a:pPr>
                      <a:r>
                        <a:rPr lang="en-US" sz="2700" b="1" dirty="0">
                          <a:solidFill>
                            <a:schemeClr val="tx1"/>
                          </a:solidFill>
                        </a:rPr>
                        <a:t>Year</a:t>
                      </a:r>
                    </a:p>
                  </a:txBody>
                  <a:tcPr>
                    <a:solidFill>
                      <a:schemeClr val="bg1"/>
                    </a:solidFill>
                  </a:tcPr>
                </a:tc>
                <a:tc>
                  <a:txBody>
                    <a:bodyPr/>
                    <a:lstStyle/>
                    <a:p>
                      <a:pPr>
                        <a:lnSpc>
                          <a:spcPts val="2400"/>
                        </a:lnSpc>
                      </a:pPr>
                      <a:r>
                        <a:rPr lang="en-US" sz="2700" b="1" dirty="0">
                          <a:solidFill>
                            <a:schemeClr val="tx1"/>
                          </a:solidFill>
                        </a:rPr>
                        <a:t>Trait</a:t>
                      </a:r>
                    </a:p>
                  </a:txBody>
                  <a:tcPr>
                    <a:solidFill>
                      <a:schemeClr val="bg1"/>
                    </a:solidFill>
                  </a:tcPr>
                </a:tc>
                <a:extLst>
                  <a:ext uri="{0D108BD9-81ED-4DB2-BD59-A6C34878D82A}">
                    <a16:rowId xmlns:a16="http://schemas.microsoft.com/office/drawing/2014/main" val="10000"/>
                  </a:ext>
                </a:extLst>
              </a:tr>
              <a:tr h="497840">
                <a:tc>
                  <a:txBody>
                    <a:bodyPr/>
                    <a:lstStyle/>
                    <a:p>
                      <a:pPr>
                        <a:lnSpc>
                          <a:spcPts val="2400"/>
                        </a:lnSpc>
                      </a:pPr>
                      <a:r>
                        <a:rPr lang="en-US" sz="2700" b="1" dirty="0">
                          <a:solidFill>
                            <a:srgbClr val="00523C"/>
                          </a:solidFill>
                        </a:rPr>
                        <a:t>1926</a:t>
                      </a:r>
                    </a:p>
                  </a:txBody>
                  <a:tcPr>
                    <a:solidFill>
                      <a:schemeClr val="bg1"/>
                    </a:solidFill>
                  </a:tcPr>
                </a:tc>
                <a:tc>
                  <a:txBody>
                    <a:bodyPr/>
                    <a:lstStyle/>
                    <a:p>
                      <a:pPr>
                        <a:lnSpc>
                          <a:spcPts val="2400"/>
                        </a:lnSpc>
                      </a:pPr>
                      <a:r>
                        <a:rPr lang="en-US" sz="2700" b="1" dirty="0">
                          <a:solidFill>
                            <a:srgbClr val="00337F"/>
                          </a:solidFill>
                        </a:rPr>
                        <a:t>Milk &amp; fat yields</a:t>
                      </a:r>
                    </a:p>
                  </a:txBody>
                  <a:tcPr>
                    <a:solidFill>
                      <a:schemeClr val="bg1"/>
                    </a:solidFill>
                  </a:tcPr>
                </a:tc>
                <a:tc>
                  <a:txBody>
                    <a:bodyPr/>
                    <a:lstStyle/>
                    <a:p>
                      <a:pPr>
                        <a:lnSpc>
                          <a:spcPts val="2400"/>
                        </a:lnSpc>
                      </a:pPr>
                      <a:r>
                        <a:rPr lang="en-US" sz="2700" b="1" dirty="0">
                          <a:solidFill>
                            <a:srgbClr val="00523C"/>
                          </a:solidFill>
                        </a:rPr>
                        <a:t>2006</a:t>
                      </a:r>
                    </a:p>
                  </a:txBody>
                  <a:tcPr>
                    <a:solidFill>
                      <a:schemeClr val="bg1"/>
                    </a:solidFill>
                  </a:tcPr>
                </a:tc>
                <a:tc>
                  <a:txBody>
                    <a:bodyPr/>
                    <a:lstStyle/>
                    <a:p>
                      <a:pPr>
                        <a:lnSpc>
                          <a:spcPts val="2400"/>
                        </a:lnSpc>
                      </a:pPr>
                      <a:r>
                        <a:rPr lang="en-US" sz="2700" b="1" dirty="0">
                          <a:solidFill>
                            <a:srgbClr val="00337F"/>
                          </a:solidFill>
                        </a:rPr>
                        <a:t>Bull conception rate</a:t>
                      </a:r>
                      <a:r>
                        <a:rPr lang="en-US" sz="2700" b="1" baseline="30000" dirty="0">
                          <a:solidFill>
                            <a:srgbClr val="00337F"/>
                          </a:solidFill>
                        </a:rPr>
                        <a:t>2</a:t>
                      </a:r>
                    </a:p>
                  </a:txBody>
                  <a:tcPr>
                    <a:solidFill>
                      <a:schemeClr val="bg1"/>
                    </a:solidFill>
                  </a:tcPr>
                </a:tc>
                <a:extLst>
                  <a:ext uri="{0D108BD9-81ED-4DB2-BD59-A6C34878D82A}">
                    <a16:rowId xmlns:a16="http://schemas.microsoft.com/office/drawing/2014/main" val="10001"/>
                  </a:ext>
                </a:extLst>
              </a:tr>
              <a:tr h="497840">
                <a:tc>
                  <a:txBody>
                    <a:bodyPr/>
                    <a:lstStyle/>
                    <a:p>
                      <a:pPr>
                        <a:lnSpc>
                          <a:spcPts val="2400"/>
                        </a:lnSpc>
                      </a:pPr>
                      <a:r>
                        <a:rPr lang="en-US" sz="2700" b="1" dirty="0">
                          <a:solidFill>
                            <a:srgbClr val="00523C"/>
                          </a:solidFill>
                        </a:rPr>
                        <a:t>1978</a:t>
                      </a:r>
                    </a:p>
                  </a:txBody>
                  <a:tcPr>
                    <a:solidFill>
                      <a:schemeClr val="bg1"/>
                    </a:solidFill>
                  </a:tcPr>
                </a:tc>
                <a:tc>
                  <a:txBody>
                    <a:bodyPr/>
                    <a:lstStyle/>
                    <a:p>
                      <a:pPr>
                        <a:lnSpc>
                          <a:spcPts val="2400"/>
                        </a:lnSpc>
                      </a:pPr>
                      <a:r>
                        <a:rPr lang="en-US" sz="2700" b="1" dirty="0">
                          <a:solidFill>
                            <a:srgbClr val="00337F"/>
                          </a:solidFill>
                        </a:rPr>
                        <a:t>Conformation</a:t>
                      </a:r>
                      <a:r>
                        <a:rPr lang="en-US" sz="2700" b="1" baseline="0" dirty="0">
                          <a:solidFill>
                            <a:srgbClr val="00337F"/>
                          </a:solidFill>
                        </a:rPr>
                        <a:t> (type)</a:t>
                      </a:r>
                      <a:endParaRPr lang="en-US" sz="2700" b="1" dirty="0">
                        <a:solidFill>
                          <a:srgbClr val="00337F"/>
                        </a:solidFill>
                      </a:endParaRPr>
                    </a:p>
                  </a:txBody>
                  <a:tcPr>
                    <a:solidFill>
                      <a:schemeClr val="bg1"/>
                    </a:solidFill>
                  </a:tcPr>
                </a:tc>
                <a:tc>
                  <a:txBody>
                    <a:bodyPr/>
                    <a:lstStyle/>
                    <a:p>
                      <a:pPr>
                        <a:lnSpc>
                          <a:spcPts val="2400"/>
                        </a:lnSpc>
                      </a:pPr>
                      <a:r>
                        <a:rPr lang="en-US" sz="2700" b="1" dirty="0">
                          <a:solidFill>
                            <a:srgbClr val="00523C"/>
                          </a:solidFill>
                        </a:rPr>
                        <a:t>2009</a:t>
                      </a:r>
                    </a:p>
                  </a:txBody>
                  <a:tcPr>
                    <a:solidFill>
                      <a:schemeClr val="bg1"/>
                    </a:solidFill>
                  </a:tcPr>
                </a:tc>
                <a:tc>
                  <a:txBody>
                    <a:bodyPr/>
                    <a:lstStyle/>
                    <a:p>
                      <a:pPr>
                        <a:lnSpc>
                          <a:spcPts val="2400"/>
                        </a:lnSpc>
                      </a:pPr>
                      <a:r>
                        <a:rPr lang="en-US" sz="2700" b="1" dirty="0">
                          <a:solidFill>
                            <a:srgbClr val="00337F"/>
                          </a:solidFill>
                        </a:rPr>
                        <a:t>Cow &amp;</a:t>
                      </a:r>
                      <a:r>
                        <a:rPr lang="en-US" sz="2700" b="1" baseline="0" dirty="0">
                          <a:solidFill>
                            <a:srgbClr val="00337F"/>
                          </a:solidFill>
                        </a:rPr>
                        <a:t> heifer conception rates</a:t>
                      </a:r>
                      <a:endParaRPr lang="en-US" sz="2700" b="1" dirty="0">
                        <a:solidFill>
                          <a:srgbClr val="00337F"/>
                        </a:solidFill>
                      </a:endParaRPr>
                    </a:p>
                  </a:txBody>
                  <a:tcPr>
                    <a:solidFill>
                      <a:schemeClr val="bg1"/>
                    </a:solidFill>
                  </a:tcPr>
                </a:tc>
                <a:extLst>
                  <a:ext uri="{0D108BD9-81ED-4DB2-BD59-A6C34878D82A}">
                    <a16:rowId xmlns:a16="http://schemas.microsoft.com/office/drawing/2014/main" val="10002"/>
                  </a:ext>
                </a:extLst>
              </a:tr>
              <a:tr h="497840">
                <a:tc>
                  <a:txBody>
                    <a:bodyPr/>
                    <a:lstStyle/>
                    <a:p>
                      <a:pPr>
                        <a:lnSpc>
                          <a:spcPts val="2400"/>
                        </a:lnSpc>
                      </a:pPr>
                      <a:r>
                        <a:rPr lang="en-US" sz="2700" b="1" dirty="0">
                          <a:solidFill>
                            <a:srgbClr val="00523C"/>
                          </a:solidFill>
                        </a:rPr>
                        <a:t>1978</a:t>
                      </a:r>
                    </a:p>
                  </a:txBody>
                  <a:tcPr>
                    <a:solidFill>
                      <a:schemeClr val="bg1"/>
                    </a:solidFill>
                  </a:tcPr>
                </a:tc>
                <a:tc>
                  <a:txBody>
                    <a:bodyPr/>
                    <a:lstStyle/>
                    <a:p>
                      <a:pPr>
                        <a:lnSpc>
                          <a:spcPts val="2400"/>
                        </a:lnSpc>
                      </a:pPr>
                      <a:r>
                        <a:rPr lang="en-US" sz="2700" b="1" dirty="0">
                          <a:solidFill>
                            <a:srgbClr val="00337F"/>
                          </a:solidFill>
                        </a:rPr>
                        <a:t>Protein yield</a:t>
                      </a:r>
                    </a:p>
                  </a:txBody>
                  <a:tcPr>
                    <a:solidFill>
                      <a:schemeClr val="bg1"/>
                    </a:solidFill>
                  </a:tcPr>
                </a:tc>
                <a:tc>
                  <a:txBody>
                    <a:bodyPr/>
                    <a:lstStyle/>
                    <a:p>
                      <a:pPr>
                        <a:lnSpc>
                          <a:spcPts val="2400"/>
                        </a:lnSpc>
                      </a:pPr>
                      <a:r>
                        <a:rPr lang="en-US" sz="2700" b="1" dirty="0">
                          <a:solidFill>
                            <a:srgbClr val="00523C"/>
                          </a:solidFill>
                        </a:rPr>
                        <a:t>2016</a:t>
                      </a:r>
                    </a:p>
                  </a:txBody>
                  <a:tcPr>
                    <a:solidFill>
                      <a:schemeClr val="bg1"/>
                    </a:solidFill>
                  </a:tcPr>
                </a:tc>
                <a:tc>
                  <a:txBody>
                    <a:bodyPr/>
                    <a:lstStyle/>
                    <a:p>
                      <a:pPr>
                        <a:lnSpc>
                          <a:spcPts val="2400"/>
                        </a:lnSpc>
                      </a:pPr>
                      <a:r>
                        <a:rPr lang="en-US" sz="2700" b="1" dirty="0">
                          <a:solidFill>
                            <a:srgbClr val="00337F"/>
                          </a:solidFill>
                        </a:rPr>
                        <a:t>Cow livability</a:t>
                      </a:r>
                    </a:p>
                  </a:txBody>
                  <a:tcPr>
                    <a:solidFill>
                      <a:schemeClr val="bg1"/>
                    </a:solidFill>
                  </a:tcPr>
                </a:tc>
                <a:extLst>
                  <a:ext uri="{0D108BD9-81ED-4DB2-BD59-A6C34878D82A}">
                    <a16:rowId xmlns:a16="http://schemas.microsoft.com/office/drawing/2014/main" val="10003"/>
                  </a:ext>
                </a:extLst>
              </a:tr>
              <a:tr h="497840">
                <a:tc>
                  <a:txBody>
                    <a:bodyPr/>
                    <a:lstStyle/>
                    <a:p>
                      <a:pPr>
                        <a:lnSpc>
                          <a:spcPts val="2400"/>
                        </a:lnSpc>
                      </a:pPr>
                      <a:r>
                        <a:rPr lang="en-US" sz="2700" b="1" dirty="0">
                          <a:solidFill>
                            <a:srgbClr val="00523C"/>
                          </a:solidFill>
                        </a:rPr>
                        <a:t>1994</a:t>
                      </a:r>
                    </a:p>
                  </a:txBody>
                  <a:tcPr>
                    <a:solidFill>
                      <a:schemeClr val="bg1"/>
                    </a:solidFill>
                  </a:tcPr>
                </a:tc>
                <a:tc>
                  <a:txBody>
                    <a:bodyPr/>
                    <a:lstStyle/>
                    <a:p>
                      <a:pPr>
                        <a:lnSpc>
                          <a:spcPts val="2400"/>
                        </a:lnSpc>
                      </a:pPr>
                      <a:r>
                        <a:rPr lang="en-US" sz="2700" b="1" dirty="0">
                          <a:solidFill>
                            <a:srgbClr val="00337F"/>
                          </a:solidFill>
                        </a:rPr>
                        <a:t>Productive life</a:t>
                      </a:r>
                    </a:p>
                  </a:txBody>
                  <a:tcPr>
                    <a:solidFill>
                      <a:schemeClr val="bg1"/>
                    </a:solidFill>
                  </a:tcPr>
                </a:tc>
                <a:tc>
                  <a:txBody>
                    <a:bodyPr/>
                    <a:lstStyle/>
                    <a:p>
                      <a:pPr>
                        <a:lnSpc>
                          <a:spcPts val="2400"/>
                        </a:lnSpc>
                      </a:pPr>
                      <a:r>
                        <a:rPr lang="en-US" sz="2700" b="1" dirty="0">
                          <a:solidFill>
                            <a:srgbClr val="00523C"/>
                          </a:solidFill>
                        </a:rPr>
                        <a:t>2017</a:t>
                      </a:r>
                    </a:p>
                  </a:txBody>
                  <a:tcPr>
                    <a:solidFill>
                      <a:schemeClr val="bg1"/>
                    </a:solidFill>
                  </a:tcPr>
                </a:tc>
                <a:tc>
                  <a:txBody>
                    <a:bodyPr/>
                    <a:lstStyle/>
                    <a:p>
                      <a:pPr>
                        <a:lnSpc>
                          <a:spcPts val="2400"/>
                        </a:lnSpc>
                      </a:pPr>
                      <a:r>
                        <a:rPr lang="en-US" sz="2700" b="1" dirty="0">
                          <a:solidFill>
                            <a:srgbClr val="00337F"/>
                          </a:solidFill>
                        </a:rPr>
                        <a:t>Gestation length</a:t>
                      </a:r>
                      <a:endParaRPr lang="en-US" sz="2700" b="1" baseline="30000" dirty="0">
                        <a:solidFill>
                          <a:srgbClr val="00337F"/>
                        </a:solidFill>
                      </a:endParaRPr>
                    </a:p>
                  </a:txBody>
                  <a:tcPr>
                    <a:solidFill>
                      <a:schemeClr val="bg1"/>
                    </a:solidFill>
                  </a:tcPr>
                </a:tc>
                <a:extLst>
                  <a:ext uri="{0D108BD9-81ED-4DB2-BD59-A6C34878D82A}">
                    <a16:rowId xmlns:a16="http://schemas.microsoft.com/office/drawing/2014/main" val="10004"/>
                  </a:ext>
                </a:extLst>
              </a:tr>
              <a:tr h="497840">
                <a:tc>
                  <a:txBody>
                    <a:bodyPr/>
                    <a:lstStyle/>
                    <a:p>
                      <a:pPr>
                        <a:lnSpc>
                          <a:spcPts val="2400"/>
                        </a:lnSpc>
                      </a:pPr>
                      <a:r>
                        <a:rPr lang="en-US" sz="2700" b="1" dirty="0">
                          <a:solidFill>
                            <a:srgbClr val="00523C"/>
                          </a:solidFill>
                        </a:rPr>
                        <a:t>1994</a:t>
                      </a:r>
                    </a:p>
                  </a:txBody>
                  <a:tcPr>
                    <a:solidFill>
                      <a:schemeClr val="bg1"/>
                    </a:solidFill>
                  </a:tcPr>
                </a:tc>
                <a:tc>
                  <a:txBody>
                    <a:bodyPr/>
                    <a:lstStyle/>
                    <a:p>
                      <a:pPr>
                        <a:lnSpc>
                          <a:spcPts val="2400"/>
                        </a:lnSpc>
                      </a:pPr>
                      <a:r>
                        <a:rPr lang="en-US" sz="2700" b="1" dirty="0">
                          <a:solidFill>
                            <a:srgbClr val="00337F"/>
                          </a:solidFill>
                        </a:rPr>
                        <a:t>SCS (udder health)</a:t>
                      </a:r>
                    </a:p>
                  </a:txBody>
                  <a:tcPr>
                    <a:solidFill>
                      <a:schemeClr val="bg1"/>
                    </a:solidFill>
                  </a:tcPr>
                </a:tc>
                <a:tc>
                  <a:txBody>
                    <a:bodyPr/>
                    <a:lstStyle/>
                    <a:p>
                      <a:pPr marL="0" marR="0" indent="0" algn="l" defTabSz="914400" rtl="0" eaLnBrk="1" fontAlgn="auto" latinLnBrk="0" hangingPunct="1">
                        <a:lnSpc>
                          <a:spcPts val="2400"/>
                        </a:lnSpc>
                        <a:spcBef>
                          <a:spcPts val="0"/>
                        </a:spcBef>
                        <a:spcAft>
                          <a:spcPts val="0"/>
                        </a:spcAft>
                        <a:buClrTx/>
                        <a:buSzTx/>
                        <a:buFontTx/>
                        <a:buNone/>
                        <a:tabLst/>
                        <a:defRPr/>
                      </a:pPr>
                      <a:r>
                        <a:rPr lang="en-US" sz="2700" b="1" dirty="0">
                          <a:solidFill>
                            <a:srgbClr val="BA0000"/>
                          </a:solidFill>
                        </a:rPr>
                        <a:t>2017</a:t>
                      </a:r>
                    </a:p>
                  </a:txBody>
                  <a:tcPr>
                    <a:solidFill>
                      <a:schemeClr val="bg1"/>
                    </a:solidFill>
                  </a:tcPr>
                </a:tc>
                <a:tc>
                  <a:txBody>
                    <a:bodyPr/>
                    <a:lstStyle/>
                    <a:p>
                      <a:pPr>
                        <a:lnSpc>
                          <a:spcPts val="2400"/>
                        </a:lnSpc>
                      </a:pPr>
                      <a:r>
                        <a:rPr lang="en-US" sz="2700" b="1" dirty="0">
                          <a:solidFill>
                            <a:srgbClr val="00337F"/>
                          </a:solidFill>
                        </a:rPr>
                        <a:t>Residual feed intake</a:t>
                      </a:r>
                      <a:r>
                        <a:rPr lang="en-US" sz="2700" b="1" dirty="0"/>
                        <a:t> </a:t>
                      </a:r>
                      <a:r>
                        <a:rPr lang="en-US" sz="2700" b="1" dirty="0">
                          <a:solidFill>
                            <a:srgbClr val="C00000"/>
                          </a:solidFill>
                        </a:rPr>
                        <a:t>(research)</a:t>
                      </a:r>
                      <a:r>
                        <a:rPr lang="en-US" sz="2700" b="1" baseline="30000" dirty="0">
                          <a:solidFill>
                            <a:srgbClr val="00337F"/>
                          </a:solidFill>
                        </a:rPr>
                        <a:t>3</a:t>
                      </a:r>
                      <a:endParaRPr lang="en-US" sz="2700" b="1" dirty="0">
                        <a:solidFill>
                          <a:srgbClr val="00337F"/>
                        </a:solidFill>
                      </a:endParaRPr>
                    </a:p>
                  </a:txBody>
                  <a:tcPr>
                    <a:solidFill>
                      <a:schemeClr val="bg1"/>
                    </a:solidFill>
                  </a:tcPr>
                </a:tc>
                <a:extLst>
                  <a:ext uri="{0D108BD9-81ED-4DB2-BD59-A6C34878D82A}">
                    <a16:rowId xmlns:a16="http://schemas.microsoft.com/office/drawing/2014/main" val="10005"/>
                  </a:ext>
                </a:extLst>
              </a:tr>
              <a:tr h="497840">
                <a:tc>
                  <a:txBody>
                    <a:bodyPr/>
                    <a:lstStyle/>
                    <a:p>
                      <a:pPr>
                        <a:lnSpc>
                          <a:spcPts val="2400"/>
                        </a:lnSpc>
                      </a:pPr>
                      <a:r>
                        <a:rPr lang="en-US" sz="2700" b="1" dirty="0">
                          <a:solidFill>
                            <a:srgbClr val="00523C"/>
                          </a:solidFill>
                        </a:rPr>
                        <a:t>2000</a:t>
                      </a:r>
                    </a:p>
                  </a:txBody>
                  <a:tcPr>
                    <a:solidFill>
                      <a:schemeClr val="bg1"/>
                    </a:solidFill>
                  </a:tcPr>
                </a:tc>
                <a:tc>
                  <a:txBody>
                    <a:bodyPr/>
                    <a:lstStyle/>
                    <a:p>
                      <a:pPr>
                        <a:lnSpc>
                          <a:spcPts val="2400"/>
                        </a:lnSpc>
                      </a:pPr>
                      <a:r>
                        <a:rPr lang="en-US" sz="2700" b="1" dirty="0">
                          <a:solidFill>
                            <a:srgbClr val="00337F"/>
                          </a:solidFill>
                        </a:rPr>
                        <a:t>Calving ease</a:t>
                      </a:r>
                      <a:r>
                        <a:rPr lang="en-US" sz="2700" b="1" baseline="0" dirty="0">
                          <a:solidFill>
                            <a:srgbClr val="00337F"/>
                          </a:solidFill>
                        </a:rPr>
                        <a:t> (dystocia)</a:t>
                      </a:r>
                      <a:r>
                        <a:rPr lang="en-US" sz="2700" b="1" baseline="30000" dirty="0">
                          <a:solidFill>
                            <a:srgbClr val="00337F"/>
                          </a:solidFill>
                        </a:rPr>
                        <a:t>1</a:t>
                      </a:r>
                    </a:p>
                  </a:txBody>
                  <a:tcPr>
                    <a:solidFill>
                      <a:schemeClr val="bg1"/>
                    </a:solidFill>
                  </a:tcPr>
                </a:tc>
                <a:tc>
                  <a:txBody>
                    <a:bodyPr/>
                    <a:lstStyle/>
                    <a:p>
                      <a:pPr marL="0" marR="0" indent="0" algn="l" defTabSz="914400" rtl="0" eaLnBrk="1" fontAlgn="auto" latinLnBrk="0" hangingPunct="1">
                        <a:lnSpc>
                          <a:spcPts val="2400"/>
                        </a:lnSpc>
                        <a:spcBef>
                          <a:spcPts val="0"/>
                        </a:spcBef>
                        <a:spcAft>
                          <a:spcPts val="0"/>
                        </a:spcAft>
                        <a:buClrTx/>
                        <a:buSzTx/>
                        <a:buFontTx/>
                        <a:buNone/>
                        <a:tabLst/>
                        <a:defRPr/>
                      </a:pPr>
                      <a:r>
                        <a:rPr lang="en-US" sz="2700" b="1" dirty="0">
                          <a:solidFill>
                            <a:srgbClr val="00523C"/>
                          </a:solidFill>
                        </a:rPr>
                        <a:t>2018</a:t>
                      </a:r>
                    </a:p>
                  </a:txBody>
                  <a:tcPr>
                    <a:solidFill>
                      <a:schemeClr val="bg1"/>
                    </a:solidFill>
                  </a:tcPr>
                </a:tc>
                <a:tc>
                  <a:txBody>
                    <a:bodyPr/>
                    <a:lstStyle/>
                    <a:p>
                      <a:pPr marL="0" marR="0" lvl="0" indent="0" algn="l" defTabSz="914400" rtl="0" eaLnBrk="1" fontAlgn="auto" latinLnBrk="0" hangingPunct="1">
                        <a:lnSpc>
                          <a:spcPts val="2400"/>
                        </a:lnSpc>
                        <a:spcBef>
                          <a:spcPts val="0"/>
                        </a:spcBef>
                        <a:spcAft>
                          <a:spcPts val="0"/>
                        </a:spcAft>
                        <a:buClrTx/>
                        <a:buSzTx/>
                        <a:buFontTx/>
                        <a:buNone/>
                        <a:tabLst/>
                        <a:defRPr/>
                      </a:pPr>
                      <a:r>
                        <a:rPr lang="en-US" sz="2700" b="1" dirty="0">
                          <a:solidFill>
                            <a:srgbClr val="00337F"/>
                          </a:solidFill>
                        </a:rPr>
                        <a:t>Cow health</a:t>
                      </a:r>
                      <a:endParaRPr lang="en-US" sz="2700" b="1" baseline="30000" dirty="0">
                        <a:solidFill>
                          <a:srgbClr val="00337F"/>
                        </a:solidFill>
                      </a:endParaRPr>
                    </a:p>
                  </a:txBody>
                  <a:tcPr>
                    <a:solidFill>
                      <a:schemeClr val="bg1"/>
                    </a:solidFill>
                  </a:tcPr>
                </a:tc>
                <a:extLst>
                  <a:ext uri="{0D108BD9-81ED-4DB2-BD59-A6C34878D82A}">
                    <a16:rowId xmlns:a16="http://schemas.microsoft.com/office/drawing/2014/main" val="10006"/>
                  </a:ext>
                </a:extLst>
              </a:tr>
              <a:tr h="497840">
                <a:tc>
                  <a:txBody>
                    <a:bodyPr/>
                    <a:lstStyle/>
                    <a:p>
                      <a:pPr>
                        <a:lnSpc>
                          <a:spcPts val="2400"/>
                        </a:lnSpc>
                      </a:pPr>
                      <a:r>
                        <a:rPr lang="en-US" sz="2700" b="1" dirty="0">
                          <a:solidFill>
                            <a:srgbClr val="00523C"/>
                          </a:solidFill>
                        </a:rPr>
                        <a:t>2003</a:t>
                      </a:r>
                    </a:p>
                  </a:txBody>
                  <a:tcPr>
                    <a:solidFill>
                      <a:schemeClr val="bg1"/>
                    </a:solidFill>
                  </a:tcPr>
                </a:tc>
                <a:tc>
                  <a:txBody>
                    <a:bodyPr/>
                    <a:lstStyle/>
                    <a:p>
                      <a:pPr>
                        <a:lnSpc>
                          <a:spcPts val="2400"/>
                        </a:lnSpc>
                      </a:pPr>
                      <a:r>
                        <a:rPr lang="en-US" sz="2700" b="1" dirty="0">
                          <a:solidFill>
                            <a:srgbClr val="00337F"/>
                          </a:solidFill>
                        </a:rPr>
                        <a:t>Daughter</a:t>
                      </a:r>
                      <a:r>
                        <a:rPr lang="en-US" sz="2700" b="1" baseline="0" dirty="0">
                          <a:solidFill>
                            <a:srgbClr val="00337F"/>
                          </a:solidFill>
                        </a:rPr>
                        <a:t> pregnancy rate</a:t>
                      </a:r>
                      <a:endParaRPr lang="en-US" sz="2700" b="1" dirty="0">
                        <a:solidFill>
                          <a:srgbClr val="00337F"/>
                        </a:solidFill>
                      </a:endParaRPr>
                    </a:p>
                  </a:txBody>
                  <a:tcPr>
                    <a:solidFill>
                      <a:schemeClr val="bg1"/>
                    </a:solidFill>
                  </a:tcPr>
                </a:tc>
                <a:tc>
                  <a:txBody>
                    <a:bodyPr/>
                    <a:lstStyle/>
                    <a:p>
                      <a:pPr marL="0" marR="0" indent="0" algn="l" defTabSz="914400" rtl="0" eaLnBrk="1" fontAlgn="auto" latinLnBrk="0" hangingPunct="1">
                        <a:lnSpc>
                          <a:spcPts val="2400"/>
                        </a:lnSpc>
                        <a:spcBef>
                          <a:spcPts val="0"/>
                        </a:spcBef>
                        <a:spcAft>
                          <a:spcPts val="0"/>
                        </a:spcAft>
                        <a:buClrTx/>
                        <a:buSzTx/>
                        <a:buFontTx/>
                        <a:buNone/>
                        <a:tabLst/>
                        <a:defRPr/>
                      </a:pPr>
                      <a:r>
                        <a:rPr lang="en-US" sz="2700" b="1" dirty="0">
                          <a:solidFill>
                            <a:srgbClr val="00523C"/>
                          </a:solidFill>
                        </a:rPr>
                        <a:t>2019</a:t>
                      </a:r>
                    </a:p>
                  </a:txBody>
                  <a:tcPr>
                    <a:solidFill>
                      <a:schemeClr val="bg1"/>
                    </a:solidFill>
                  </a:tcPr>
                </a:tc>
                <a:tc>
                  <a:txBody>
                    <a:bodyPr/>
                    <a:lstStyle/>
                    <a:p>
                      <a:pPr marL="0" marR="0" lvl="0" indent="0" algn="l" defTabSz="914400" rtl="0" eaLnBrk="1" fontAlgn="auto" latinLnBrk="0" hangingPunct="1">
                        <a:lnSpc>
                          <a:spcPts val="2400"/>
                        </a:lnSpc>
                        <a:spcBef>
                          <a:spcPts val="0"/>
                        </a:spcBef>
                        <a:spcAft>
                          <a:spcPts val="0"/>
                        </a:spcAft>
                        <a:buClrTx/>
                        <a:buSzTx/>
                        <a:buFontTx/>
                        <a:buNone/>
                        <a:tabLst/>
                        <a:defRPr/>
                      </a:pPr>
                      <a:r>
                        <a:rPr lang="en-US" sz="2700" b="1" dirty="0">
                          <a:solidFill>
                            <a:srgbClr val="00337F"/>
                          </a:solidFill>
                        </a:rPr>
                        <a:t>Age at first calving (early first pregnancy)</a:t>
                      </a:r>
                      <a:endParaRPr lang="en-US" sz="2700" b="1" baseline="30000" dirty="0">
                        <a:solidFill>
                          <a:srgbClr val="00337F"/>
                        </a:solidFill>
                      </a:endParaRPr>
                    </a:p>
                  </a:txBody>
                  <a:tcPr>
                    <a:solidFill>
                      <a:schemeClr val="bg1"/>
                    </a:solidFill>
                  </a:tcPr>
                </a:tc>
                <a:extLst>
                  <a:ext uri="{0D108BD9-81ED-4DB2-BD59-A6C34878D82A}">
                    <a16:rowId xmlns:a16="http://schemas.microsoft.com/office/drawing/2014/main" val="10007"/>
                  </a:ext>
                </a:extLst>
              </a:tr>
              <a:tr h="497840">
                <a:tc>
                  <a:txBody>
                    <a:bodyPr/>
                    <a:lstStyle/>
                    <a:p>
                      <a:pPr>
                        <a:lnSpc>
                          <a:spcPts val="2400"/>
                        </a:lnSpc>
                      </a:pPr>
                      <a:r>
                        <a:rPr lang="en-US" sz="2700" b="1" dirty="0">
                          <a:solidFill>
                            <a:srgbClr val="00523C"/>
                          </a:solidFill>
                        </a:rPr>
                        <a:t>2006</a:t>
                      </a:r>
                    </a:p>
                  </a:txBody>
                  <a:tcPr>
                    <a:solidFill>
                      <a:schemeClr val="bg1"/>
                    </a:solidFill>
                  </a:tcPr>
                </a:tc>
                <a:tc>
                  <a:txBody>
                    <a:bodyPr/>
                    <a:lstStyle/>
                    <a:p>
                      <a:pPr>
                        <a:lnSpc>
                          <a:spcPts val="2400"/>
                        </a:lnSpc>
                      </a:pPr>
                      <a:r>
                        <a:rPr lang="en-US" sz="2700" b="1" dirty="0">
                          <a:solidFill>
                            <a:srgbClr val="00337F"/>
                          </a:solidFill>
                        </a:rPr>
                        <a:t>Stillbirth rate</a:t>
                      </a:r>
                    </a:p>
                  </a:txBody>
                  <a:tcPr>
                    <a:solidFill>
                      <a:schemeClr val="bg1"/>
                    </a:solidFill>
                  </a:tcPr>
                </a:tc>
                <a:tc>
                  <a:txBody>
                    <a:bodyPr/>
                    <a:lstStyle/>
                    <a:p>
                      <a:pPr marL="0" marR="0" indent="0" algn="l" defTabSz="914400" rtl="0" eaLnBrk="1" fontAlgn="auto" latinLnBrk="0" hangingPunct="1">
                        <a:lnSpc>
                          <a:spcPts val="2400"/>
                        </a:lnSpc>
                        <a:spcBef>
                          <a:spcPts val="0"/>
                        </a:spcBef>
                        <a:spcAft>
                          <a:spcPts val="0"/>
                        </a:spcAft>
                        <a:buClrTx/>
                        <a:buSzTx/>
                        <a:buFontTx/>
                        <a:buNone/>
                        <a:tabLst/>
                        <a:defRPr/>
                      </a:pPr>
                      <a:endParaRPr lang="en-US" sz="2700" b="1" dirty="0">
                        <a:solidFill>
                          <a:srgbClr val="00523C"/>
                        </a:solidFill>
                      </a:endParaRPr>
                    </a:p>
                  </a:txBody>
                  <a:tcPr>
                    <a:solidFill>
                      <a:schemeClr val="bg1"/>
                    </a:solidFill>
                  </a:tcPr>
                </a:tc>
                <a:tc>
                  <a:txBody>
                    <a:bodyPr/>
                    <a:lstStyle/>
                    <a:p>
                      <a:pPr marL="0" marR="0" lvl="0" indent="0" algn="l" defTabSz="914400" rtl="0" eaLnBrk="1" fontAlgn="auto" latinLnBrk="0" hangingPunct="1">
                        <a:lnSpc>
                          <a:spcPts val="2400"/>
                        </a:lnSpc>
                        <a:spcBef>
                          <a:spcPts val="0"/>
                        </a:spcBef>
                        <a:spcAft>
                          <a:spcPts val="0"/>
                        </a:spcAft>
                        <a:buClrTx/>
                        <a:buSzTx/>
                        <a:buFontTx/>
                        <a:buNone/>
                        <a:tabLst/>
                        <a:defRPr/>
                      </a:pPr>
                      <a:endParaRPr lang="en-US" sz="2700" b="1" baseline="30000" dirty="0">
                        <a:solidFill>
                          <a:srgbClr val="00337F"/>
                        </a:solidFill>
                      </a:endParaRPr>
                    </a:p>
                  </a:txBody>
                  <a:tcPr>
                    <a:solidFill>
                      <a:schemeClr val="bg1"/>
                    </a:solidFill>
                  </a:tcPr>
                </a:tc>
                <a:extLst>
                  <a:ext uri="{0D108BD9-81ED-4DB2-BD59-A6C34878D82A}">
                    <a16:rowId xmlns:a16="http://schemas.microsoft.com/office/drawing/2014/main" val="2763938439"/>
                  </a:ext>
                </a:extLst>
              </a:tr>
            </a:tbl>
          </a:graphicData>
        </a:graphic>
      </p:graphicFrame>
      <p:sp>
        <p:nvSpPr>
          <p:cNvPr id="6" name="Text Box 47"/>
          <p:cNvSpPr txBox="1">
            <a:spLocks noChangeArrowheads="1"/>
          </p:cNvSpPr>
          <p:nvPr/>
        </p:nvSpPr>
        <p:spPr bwMode="auto">
          <a:xfrm>
            <a:off x="348741" y="5545791"/>
            <a:ext cx="10249319" cy="1077218"/>
          </a:xfrm>
          <a:prstGeom prst="rect">
            <a:avLst/>
          </a:prstGeom>
          <a:noFill/>
          <a:ln w="9525">
            <a:noFill/>
            <a:miter lim="800000"/>
            <a:headEnd/>
            <a:tailEnd/>
          </a:ln>
        </p:spPr>
        <p:txBody>
          <a:bodyPr wrap="square">
            <a:spAutoFit/>
          </a:bodyPr>
          <a:lstStyle/>
          <a:p>
            <a:pPr>
              <a:spcAft>
                <a:spcPts val="600"/>
              </a:spcAft>
            </a:pPr>
            <a:r>
              <a:rPr lang="en-US" b="1" baseline="30000" dirty="0">
                <a:latin typeface="Calibri" pitchFamily="34" charset="0"/>
                <a:cs typeface="Calibri" pitchFamily="34" charset="0"/>
              </a:rPr>
              <a:t>1</a:t>
            </a:r>
            <a:r>
              <a:rPr lang="en-US" b="1" dirty="0">
                <a:latin typeface="Calibri" pitchFamily="34" charset="0"/>
                <a:cs typeface="Calibri" pitchFamily="34" charset="0"/>
              </a:rPr>
              <a:t>Sire calving ease evaluated by Iowa State University</a:t>
            </a:r>
            <a:r>
              <a:rPr lang="en-US" b="1" dirty="0">
                <a:solidFill>
                  <a:srgbClr val="00563F"/>
                </a:solidFill>
                <a:latin typeface="Calibri" pitchFamily="34" charset="0"/>
                <a:cs typeface="Calibri" pitchFamily="34" charset="0"/>
              </a:rPr>
              <a:t> </a:t>
            </a:r>
            <a:r>
              <a:rPr lang="en-US" b="1" dirty="0">
                <a:solidFill>
                  <a:srgbClr val="00523C"/>
                </a:solidFill>
                <a:latin typeface="Calibri" pitchFamily="34" charset="0"/>
                <a:cs typeface="Calibri" pitchFamily="34" charset="0"/>
              </a:rPr>
              <a:t>(1978–99)</a:t>
            </a:r>
          </a:p>
          <a:p>
            <a:pPr>
              <a:spcAft>
                <a:spcPts val="600"/>
              </a:spcAft>
            </a:pPr>
            <a:r>
              <a:rPr lang="en-US" b="1" baseline="30000" dirty="0">
                <a:latin typeface="Calibri" pitchFamily="34" charset="0"/>
                <a:cs typeface="Calibri" pitchFamily="34" charset="0"/>
              </a:rPr>
              <a:t>2</a:t>
            </a:r>
            <a:r>
              <a:rPr lang="en-US" b="1" dirty="0">
                <a:latin typeface="Calibri" pitchFamily="34" charset="0"/>
                <a:cs typeface="Calibri" pitchFamily="34" charset="0"/>
              </a:rPr>
              <a:t>Estimated relative conception rate evaluated by DRMS in Raleigh, NC </a:t>
            </a:r>
            <a:r>
              <a:rPr lang="en-US" b="1" dirty="0">
                <a:solidFill>
                  <a:srgbClr val="00523C"/>
                </a:solidFill>
                <a:latin typeface="Calibri" pitchFamily="34" charset="0"/>
                <a:cs typeface="Calibri" pitchFamily="34" charset="0"/>
              </a:rPr>
              <a:t>(1986–2005</a:t>
            </a:r>
            <a:r>
              <a:rPr lang="en-US" dirty="0">
                <a:solidFill>
                  <a:srgbClr val="00523C"/>
                </a:solidFill>
                <a:latin typeface="Calibri" pitchFamily="34" charset="0"/>
                <a:cs typeface="Calibri" pitchFamily="34" charset="0"/>
              </a:rPr>
              <a:t>)</a:t>
            </a:r>
          </a:p>
          <a:p>
            <a:pPr>
              <a:spcAft>
                <a:spcPts val="600"/>
              </a:spcAft>
            </a:pPr>
            <a:r>
              <a:rPr lang="en-US" b="1" baseline="30000" dirty="0">
                <a:latin typeface="Calibri" pitchFamily="34" charset="0"/>
                <a:cs typeface="Calibri" pitchFamily="34" charset="0"/>
              </a:rPr>
              <a:t>3</a:t>
            </a:r>
            <a:r>
              <a:rPr lang="en-US" b="1" dirty="0">
                <a:latin typeface="Calibri" pitchFamily="34" charset="0"/>
                <a:cs typeface="Calibri" pitchFamily="34" charset="0"/>
              </a:rPr>
              <a:t>Research trait … no official evaluations yet</a:t>
            </a:r>
          </a:p>
        </p:txBody>
      </p:sp>
    </p:spTree>
    <p:extLst>
      <p:ext uri="{BB962C8B-B14F-4D97-AF65-F5344CB8AC3E}">
        <p14:creationId xmlns:p14="http://schemas.microsoft.com/office/powerpoint/2010/main" val="37282644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Topics for discussion</a:t>
            </a:r>
          </a:p>
        </p:txBody>
      </p:sp>
      <p:sp>
        <p:nvSpPr>
          <p:cNvPr id="3" name="Content Placeholder 2"/>
          <p:cNvSpPr>
            <a:spLocks noGrp="1"/>
          </p:cNvSpPr>
          <p:nvPr>
            <p:ph sz="half" idx="1"/>
          </p:nvPr>
        </p:nvSpPr>
        <p:spPr/>
        <p:txBody>
          <a:bodyPr/>
          <a:lstStyle/>
          <a:p>
            <a:pPr marL="284156" indent="-284156">
              <a:lnSpc>
                <a:spcPts val="3200"/>
              </a:lnSpc>
              <a:spcAft>
                <a:spcPts val="1333"/>
              </a:spcAft>
            </a:pPr>
            <a:r>
              <a:rPr lang="en-US" dirty="0"/>
              <a:t>Where have we been?</a:t>
            </a:r>
          </a:p>
          <a:p>
            <a:pPr marL="745577" lvl="1" indent="-284156">
              <a:lnSpc>
                <a:spcPts val="3200"/>
              </a:lnSpc>
              <a:spcAft>
                <a:spcPts val="1333"/>
              </a:spcAft>
            </a:pPr>
            <a:r>
              <a:rPr lang="en-US" dirty="0"/>
              <a:t>Genetic selection has provided high benefits at low prices</a:t>
            </a:r>
          </a:p>
          <a:p>
            <a:pPr marL="284156" indent="-284156">
              <a:lnSpc>
                <a:spcPts val="3200"/>
              </a:lnSpc>
              <a:spcAft>
                <a:spcPts val="1333"/>
              </a:spcAft>
            </a:pPr>
            <a:r>
              <a:rPr lang="en-US" dirty="0"/>
              <a:t>Where are we today?</a:t>
            </a:r>
          </a:p>
          <a:p>
            <a:pPr marL="745577" lvl="1" indent="-284156">
              <a:lnSpc>
                <a:spcPts val="3200"/>
              </a:lnSpc>
              <a:spcAft>
                <a:spcPts val="1333"/>
              </a:spcAft>
            </a:pPr>
            <a:r>
              <a:rPr lang="en-US" dirty="0"/>
              <a:t>Genomics a big success</a:t>
            </a:r>
          </a:p>
          <a:p>
            <a:pPr marL="745577" lvl="1" indent="-284156">
              <a:lnSpc>
                <a:spcPts val="3200"/>
              </a:lnSpc>
              <a:spcAft>
                <a:spcPts val="1333"/>
              </a:spcAft>
            </a:pPr>
            <a:r>
              <a:rPr lang="en-US" dirty="0"/>
              <a:t>Challenging business climate</a:t>
            </a:r>
          </a:p>
          <a:p>
            <a:pPr marL="284156" indent="-284156">
              <a:lnSpc>
                <a:spcPts val="3200"/>
              </a:lnSpc>
              <a:spcAft>
                <a:spcPts val="1333"/>
              </a:spcAft>
            </a:pPr>
            <a:r>
              <a:rPr lang="en-US" dirty="0"/>
              <a:t>Where are we going tomorrow?</a:t>
            </a:r>
          </a:p>
          <a:p>
            <a:pPr marL="745577" lvl="1" indent="-284156">
              <a:lnSpc>
                <a:spcPts val="3200"/>
              </a:lnSpc>
              <a:spcAft>
                <a:spcPts val="1333"/>
              </a:spcAft>
            </a:pPr>
            <a:r>
              <a:rPr lang="en-US" dirty="0"/>
              <a:t>Data</a:t>
            </a:r>
          </a:p>
          <a:p>
            <a:pPr marL="745577" lvl="1" indent="-284156">
              <a:lnSpc>
                <a:spcPts val="3200"/>
              </a:lnSpc>
              <a:spcAft>
                <a:spcPts val="1333"/>
              </a:spcAft>
            </a:pPr>
            <a:r>
              <a:rPr lang="en-US" dirty="0"/>
              <a:t>Decisions</a:t>
            </a:r>
          </a:p>
          <a:p>
            <a:pPr marL="745577" lvl="1" indent="-284156">
              <a:lnSpc>
                <a:spcPts val="3200"/>
              </a:lnSpc>
              <a:spcAft>
                <a:spcPts val="1333"/>
              </a:spcAft>
            </a:pPr>
            <a:r>
              <a:rPr lang="en-US" dirty="0"/>
              <a:t>Diversity</a:t>
            </a:r>
          </a:p>
        </p:txBody>
      </p:sp>
      <p:pic>
        <p:nvPicPr>
          <p:cNvPr id="5" name="Picture 4">
            <a:extLst>
              <a:ext uri="{FF2B5EF4-FFF2-40B4-BE49-F238E27FC236}">
                <a16:creationId xmlns:a16="http://schemas.microsoft.com/office/drawing/2014/main" id="{10260CB0-CC8E-6C44-B39A-F0AFFBA31BDB}"/>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6607616" y="1219200"/>
            <a:ext cx="5096704" cy="5120640"/>
          </a:xfrm>
          <a:prstGeom prst="rect">
            <a:avLst/>
          </a:prstGeom>
        </p:spPr>
      </p:pic>
    </p:spTree>
    <p:extLst>
      <p:ext uri="{BB962C8B-B14F-4D97-AF65-F5344CB8AC3E}">
        <p14:creationId xmlns:p14="http://schemas.microsoft.com/office/powerpoint/2010/main" val="13014510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Examples of other traits</a:t>
            </a:r>
          </a:p>
        </p:txBody>
      </p:sp>
      <p:sp>
        <p:nvSpPr>
          <p:cNvPr id="4" name="Content Placeholder 3"/>
          <p:cNvSpPr>
            <a:spLocks noGrp="1"/>
          </p:cNvSpPr>
          <p:nvPr>
            <p:ph sz="half" idx="1"/>
          </p:nvPr>
        </p:nvSpPr>
        <p:spPr>
          <a:xfrm>
            <a:off x="502920" y="1083213"/>
            <a:ext cx="5364480" cy="5120640"/>
          </a:xfrm>
        </p:spPr>
        <p:txBody>
          <a:bodyPr/>
          <a:lstStyle/>
          <a:p>
            <a:pPr marL="228600" indent="-228600">
              <a:lnSpc>
                <a:spcPct val="100000"/>
              </a:lnSpc>
              <a:spcAft>
                <a:spcPts val="300"/>
              </a:spcAft>
            </a:pPr>
            <a:r>
              <a:rPr lang="en-US" sz="2000" dirty="0"/>
              <a:t>Claw health</a:t>
            </a:r>
          </a:p>
          <a:p>
            <a:pPr marL="228600" indent="-228600">
              <a:lnSpc>
                <a:spcPct val="100000"/>
              </a:lnSpc>
              <a:spcAft>
                <a:spcPts val="300"/>
              </a:spcAft>
              <a:buNone/>
            </a:pPr>
            <a:r>
              <a:rPr lang="en-US" sz="2000" dirty="0"/>
              <a:t>	</a:t>
            </a:r>
            <a:r>
              <a:rPr lang="en-US" sz="2000" dirty="0">
                <a:solidFill>
                  <a:srgbClr val="00523C"/>
                </a:solidFill>
              </a:rPr>
              <a:t>(Van </a:t>
            </a:r>
            <a:r>
              <a:rPr lang="en-US" sz="2000" dirty="0" err="1">
                <a:solidFill>
                  <a:srgbClr val="00523C"/>
                </a:solidFill>
              </a:rPr>
              <a:t>der</a:t>
            </a:r>
            <a:r>
              <a:rPr lang="en-US" sz="2000" dirty="0">
                <a:solidFill>
                  <a:srgbClr val="00523C"/>
                </a:solidFill>
              </a:rPr>
              <a:t> </a:t>
            </a:r>
            <a:r>
              <a:rPr lang="en-US" sz="2000" dirty="0" err="1">
                <a:solidFill>
                  <a:srgbClr val="00523C"/>
                </a:solidFill>
              </a:rPr>
              <a:t>Linde</a:t>
            </a:r>
            <a:r>
              <a:rPr lang="en-US" sz="2000" dirty="0">
                <a:solidFill>
                  <a:srgbClr val="00523C"/>
                </a:solidFill>
              </a:rPr>
              <a:t> et al., 2010)</a:t>
            </a:r>
          </a:p>
          <a:p>
            <a:pPr marL="228600" indent="-228600">
              <a:lnSpc>
                <a:spcPct val="100000"/>
              </a:lnSpc>
              <a:spcAft>
                <a:spcPts val="300"/>
              </a:spcAft>
            </a:pPr>
            <a:r>
              <a:rPr lang="en-US" sz="2000" dirty="0"/>
              <a:t>Cow health</a:t>
            </a:r>
          </a:p>
          <a:p>
            <a:pPr marL="228600" indent="-228600">
              <a:lnSpc>
                <a:spcPct val="100000"/>
              </a:lnSpc>
              <a:spcAft>
                <a:spcPts val="300"/>
              </a:spcAft>
              <a:buNone/>
            </a:pPr>
            <a:r>
              <a:rPr lang="en-US" sz="2000" dirty="0">
                <a:solidFill>
                  <a:srgbClr val="00563F"/>
                </a:solidFill>
              </a:rPr>
              <a:t>	</a:t>
            </a:r>
            <a:r>
              <a:rPr lang="en-US" sz="2000" dirty="0">
                <a:solidFill>
                  <a:srgbClr val="00523C"/>
                </a:solidFill>
              </a:rPr>
              <a:t>(Parker Gaddis et al., 2013)</a:t>
            </a:r>
          </a:p>
          <a:p>
            <a:pPr marL="228600" indent="-228600">
              <a:lnSpc>
                <a:spcPct val="100000"/>
              </a:lnSpc>
              <a:spcAft>
                <a:spcPts val="300"/>
              </a:spcAft>
            </a:pPr>
            <a:r>
              <a:rPr lang="en-US" sz="2000" dirty="0"/>
              <a:t>Embryonic development</a:t>
            </a:r>
          </a:p>
          <a:p>
            <a:pPr marL="228600" indent="-228600">
              <a:lnSpc>
                <a:spcPct val="100000"/>
              </a:lnSpc>
              <a:spcAft>
                <a:spcPts val="300"/>
              </a:spcAft>
              <a:buNone/>
            </a:pPr>
            <a:r>
              <a:rPr lang="en-US" sz="2000" dirty="0">
                <a:solidFill>
                  <a:srgbClr val="00563F"/>
                </a:solidFill>
              </a:rPr>
              <a:t>	</a:t>
            </a:r>
            <a:r>
              <a:rPr lang="en-US" sz="2000" dirty="0">
                <a:solidFill>
                  <a:srgbClr val="00523C"/>
                </a:solidFill>
              </a:rPr>
              <a:t>(Cochran et al., 2013)</a:t>
            </a:r>
          </a:p>
          <a:p>
            <a:pPr marL="228600" indent="-228600">
              <a:lnSpc>
                <a:spcPct val="100000"/>
              </a:lnSpc>
              <a:spcAft>
                <a:spcPts val="300"/>
              </a:spcAft>
            </a:pPr>
            <a:r>
              <a:rPr lang="en-US" sz="2000" dirty="0"/>
              <a:t>Immune response</a:t>
            </a:r>
          </a:p>
          <a:p>
            <a:pPr marL="228600" indent="-228600">
              <a:lnSpc>
                <a:spcPct val="100000"/>
              </a:lnSpc>
              <a:spcAft>
                <a:spcPts val="300"/>
              </a:spcAft>
              <a:buNone/>
            </a:pPr>
            <a:r>
              <a:rPr lang="en-US" sz="2000" dirty="0"/>
              <a:t>	</a:t>
            </a:r>
            <a:r>
              <a:rPr lang="en-US" sz="2000" dirty="0">
                <a:solidFill>
                  <a:srgbClr val="00523C"/>
                </a:solidFill>
              </a:rPr>
              <a:t>(Thompson-Crispi et al., 2013)</a:t>
            </a:r>
          </a:p>
          <a:p>
            <a:pPr marL="228600" indent="-228600">
              <a:lnSpc>
                <a:spcPct val="100000"/>
              </a:lnSpc>
              <a:spcAft>
                <a:spcPts val="300"/>
              </a:spcAft>
            </a:pPr>
            <a:r>
              <a:rPr lang="en-US" sz="2000" dirty="0"/>
              <a:t>Methane production</a:t>
            </a:r>
          </a:p>
          <a:p>
            <a:pPr marL="228600" indent="-228600">
              <a:lnSpc>
                <a:spcPct val="100000"/>
              </a:lnSpc>
              <a:spcAft>
                <a:spcPts val="300"/>
              </a:spcAft>
              <a:buNone/>
            </a:pPr>
            <a:r>
              <a:rPr lang="en-US" sz="2000" dirty="0"/>
              <a:t>	</a:t>
            </a:r>
            <a:r>
              <a:rPr lang="en-US" sz="2000" dirty="0">
                <a:solidFill>
                  <a:srgbClr val="00523C"/>
                </a:solidFill>
              </a:rPr>
              <a:t>(de Haas et al., 2011)</a:t>
            </a:r>
          </a:p>
          <a:p>
            <a:pPr marL="228600" indent="-228600">
              <a:lnSpc>
                <a:spcPct val="100000"/>
              </a:lnSpc>
              <a:spcAft>
                <a:spcPts val="300"/>
              </a:spcAft>
            </a:pPr>
            <a:r>
              <a:rPr lang="en-US" sz="2000" dirty="0"/>
              <a:t>Milk fatty acid composition </a:t>
            </a:r>
            <a:r>
              <a:rPr lang="en-US" sz="2000" dirty="0">
                <a:solidFill>
                  <a:srgbClr val="00523C"/>
                </a:solidFill>
              </a:rPr>
              <a:t>(</a:t>
            </a:r>
            <a:r>
              <a:rPr lang="en-US" sz="2000" dirty="0" err="1">
                <a:solidFill>
                  <a:srgbClr val="00523C"/>
                </a:solidFill>
              </a:rPr>
              <a:t>Soyeurt</a:t>
            </a:r>
            <a:r>
              <a:rPr lang="en-US" sz="2000" dirty="0">
                <a:solidFill>
                  <a:srgbClr val="00523C"/>
                </a:solidFill>
              </a:rPr>
              <a:t> et al., 2011)</a:t>
            </a:r>
          </a:p>
          <a:p>
            <a:pPr marL="228600" indent="-228600">
              <a:lnSpc>
                <a:spcPct val="100000"/>
              </a:lnSpc>
              <a:spcAft>
                <a:spcPts val="300"/>
              </a:spcAft>
            </a:pPr>
            <a:r>
              <a:rPr lang="en-US" sz="2000" dirty="0"/>
              <a:t>Persistency of lactation</a:t>
            </a:r>
          </a:p>
          <a:p>
            <a:pPr marL="228600" indent="-228600">
              <a:lnSpc>
                <a:spcPct val="100000"/>
              </a:lnSpc>
              <a:spcAft>
                <a:spcPts val="300"/>
              </a:spcAft>
              <a:buNone/>
            </a:pPr>
            <a:r>
              <a:rPr lang="en-US" sz="2000" dirty="0">
                <a:solidFill>
                  <a:srgbClr val="00563F"/>
                </a:solidFill>
              </a:rPr>
              <a:t>	</a:t>
            </a:r>
            <a:r>
              <a:rPr lang="en-US" sz="2000" dirty="0">
                <a:solidFill>
                  <a:srgbClr val="00523C"/>
                </a:solidFill>
              </a:rPr>
              <a:t>(Cole et al., 2009)</a:t>
            </a:r>
          </a:p>
          <a:p>
            <a:pPr marL="228600" indent="-228600">
              <a:lnSpc>
                <a:spcPct val="100000"/>
              </a:lnSpc>
              <a:spcAft>
                <a:spcPts val="300"/>
              </a:spcAft>
            </a:pPr>
            <a:r>
              <a:rPr lang="en-US" sz="2000" dirty="0"/>
              <a:t>Thermoregulation </a:t>
            </a:r>
            <a:r>
              <a:rPr lang="en-US" sz="2000" dirty="0">
                <a:solidFill>
                  <a:srgbClr val="00523C"/>
                </a:solidFill>
              </a:rPr>
              <a:t>(</a:t>
            </a:r>
            <a:r>
              <a:rPr lang="en-US" sz="2000" dirty="0" err="1">
                <a:solidFill>
                  <a:srgbClr val="00523C"/>
                </a:solidFill>
              </a:rPr>
              <a:t>Dikmen</a:t>
            </a:r>
            <a:r>
              <a:rPr lang="en-US" sz="2000" dirty="0">
                <a:solidFill>
                  <a:srgbClr val="00523C"/>
                </a:solidFill>
              </a:rPr>
              <a:t> et al., 2013)</a:t>
            </a:r>
            <a:endParaRPr lang="en-US" sz="2000" dirty="0"/>
          </a:p>
          <a:p>
            <a:pPr marL="228600" indent="-228600">
              <a:lnSpc>
                <a:spcPct val="100000"/>
              </a:lnSpc>
              <a:spcAft>
                <a:spcPts val="300"/>
              </a:spcAft>
            </a:pPr>
            <a:r>
              <a:rPr lang="en-US" sz="2000" dirty="0"/>
              <a:t>Susceptibility to bovine respiratory disease</a:t>
            </a:r>
          </a:p>
          <a:p>
            <a:pPr marL="228600" indent="-228600">
              <a:lnSpc>
                <a:spcPct val="100000"/>
              </a:lnSpc>
              <a:spcAft>
                <a:spcPts val="300"/>
              </a:spcAft>
              <a:buNone/>
            </a:pPr>
            <a:r>
              <a:rPr lang="en-US" sz="2000" dirty="0">
                <a:solidFill>
                  <a:srgbClr val="00563F"/>
                </a:solidFill>
              </a:rPr>
              <a:t>	</a:t>
            </a:r>
            <a:r>
              <a:rPr lang="en-US" sz="2000" dirty="0">
                <a:solidFill>
                  <a:srgbClr val="00523C"/>
                </a:solidFill>
              </a:rPr>
              <a:t>(</a:t>
            </a:r>
            <a:r>
              <a:rPr lang="en-US" sz="2000" dirty="0" err="1">
                <a:solidFill>
                  <a:srgbClr val="00523C"/>
                </a:solidFill>
              </a:rPr>
              <a:t>Neibergs</a:t>
            </a:r>
            <a:r>
              <a:rPr lang="en-US" sz="2000" dirty="0">
                <a:solidFill>
                  <a:srgbClr val="00523C"/>
                </a:solidFill>
              </a:rPr>
              <a:t> et al., 2014)</a:t>
            </a:r>
          </a:p>
          <a:p>
            <a:pPr marL="228600" indent="-228600">
              <a:lnSpc>
                <a:spcPct val="100000"/>
              </a:lnSpc>
              <a:spcAft>
                <a:spcPts val="300"/>
              </a:spcAft>
            </a:pPr>
            <a:endParaRPr lang="en-US" sz="2000" dirty="0"/>
          </a:p>
        </p:txBody>
      </p:sp>
      <p:sp>
        <p:nvSpPr>
          <p:cNvPr id="8" name="Content Placeholder 7"/>
          <p:cNvSpPr>
            <a:spLocks noGrp="1"/>
          </p:cNvSpPr>
          <p:nvPr>
            <p:ph sz="half" idx="2"/>
          </p:nvPr>
        </p:nvSpPr>
        <p:spPr>
          <a:xfrm>
            <a:off x="6339840" y="1083213"/>
            <a:ext cx="5364480" cy="5120640"/>
          </a:xfrm>
        </p:spPr>
        <p:txBody>
          <a:bodyPr/>
          <a:lstStyle/>
          <a:p>
            <a:pPr marL="228600" indent="-228600">
              <a:lnSpc>
                <a:spcPct val="100000"/>
              </a:lnSpc>
              <a:spcAft>
                <a:spcPts val="300"/>
              </a:spcAft>
            </a:pPr>
            <a:r>
              <a:rPr lang="en-US" sz="1900" dirty="0"/>
              <a:t>Residual feed intake</a:t>
            </a:r>
          </a:p>
          <a:p>
            <a:pPr marL="228600" indent="-228600">
              <a:lnSpc>
                <a:spcPct val="100000"/>
              </a:lnSpc>
              <a:spcAft>
                <a:spcPts val="300"/>
              </a:spcAft>
              <a:buNone/>
            </a:pPr>
            <a:r>
              <a:rPr lang="en-US" sz="1900" dirty="0">
                <a:solidFill>
                  <a:srgbClr val="00563F"/>
                </a:solidFill>
              </a:rPr>
              <a:t>	</a:t>
            </a:r>
            <a:r>
              <a:rPr lang="en-US" sz="1900" dirty="0">
                <a:solidFill>
                  <a:srgbClr val="00523C"/>
                </a:solidFill>
              </a:rPr>
              <a:t>(Connor et al., 2013)</a:t>
            </a:r>
          </a:p>
          <a:p>
            <a:pPr marL="228600" indent="-228600">
              <a:lnSpc>
                <a:spcPct val="100000"/>
              </a:lnSpc>
              <a:spcAft>
                <a:spcPts val="300"/>
              </a:spcAft>
            </a:pPr>
            <a:r>
              <a:rPr lang="en-US" sz="1900" dirty="0" err="1"/>
              <a:t>Cheesemaking</a:t>
            </a:r>
            <a:r>
              <a:rPr lang="en-US" sz="1900" dirty="0"/>
              <a:t> properties</a:t>
            </a:r>
          </a:p>
          <a:p>
            <a:pPr marL="228600" indent="-228600">
              <a:lnSpc>
                <a:spcPct val="100000"/>
              </a:lnSpc>
              <a:spcAft>
                <a:spcPts val="300"/>
              </a:spcAft>
              <a:buNone/>
            </a:pPr>
            <a:r>
              <a:rPr lang="en-US" sz="1900" dirty="0">
                <a:solidFill>
                  <a:srgbClr val="00563F"/>
                </a:solidFill>
              </a:rPr>
              <a:t>	</a:t>
            </a:r>
            <a:r>
              <a:rPr lang="en-US" sz="1900" dirty="0">
                <a:solidFill>
                  <a:srgbClr val="00523C"/>
                </a:solidFill>
              </a:rPr>
              <a:t>(De </a:t>
            </a:r>
            <a:r>
              <a:rPr lang="en-US" sz="1900" dirty="0" err="1">
                <a:solidFill>
                  <a:srgbClr val="00523C"/>
                </a:solidFill>
              </a:rPr>
              <a:t>Marchi</a:t>
            </a:r>
            <a:r>
              <a:rPr lang="en-US" sz="1900" dirty="0">
                <a:solidFill>
                  <a:srgbClr val="00523C"/>
                </a:solidFill>
              </a:rPr>
              <a:t> et al., 2009)</a:t>
            </a:r>
          </a:p>
          <a:p>
            <a:pPr marL="228600" indent="-228600">
              <a:lnSpc>
                <a:spcPct val="100000"/>
              </a:lnSpc>
              <a:spcAft>
                <a:spcPts val="300"/>
              </a:spcAft>
            </a:pPr>
            <a:r>
              <a:rPr lang="en-US" sz="1900" dirty="0" err="1"/>
              <a:t>Superovulation</a:t>
            </a:r>
            <a:r>
              <a:rPr lang="en-US" sz="1900" dirty="0"/>
              <a:t> &amp; embryo transfer</a:t>
            </a:r>
          </a:p>
          <a:p>
            <a:pPr marL="228600" indent="-228600">
              <a:lnSpc>
                <a:spcPct val="100000"/>
              </a:lnSpc>
              <a:spcAft>
                <a:spcPts val="300"/>
              </a:spcAft>
              <a:buNone/>
            </a:pPr>
            <a:r>
              <a:rPr lang="en-US" sz="1900" dirty="0">
                <a:solidFill>
                  <a:srgbClr val="00563F"/>
                </a:solidFill>
              </a:rPr>
              <a:t>	</a:t>
            </a:r>
            <a:r>
              <a:rPr lang="en-US" sz="1900" dirty="0">
                <a:solidFill>
                  <a:srgbClr val="00523C"/>
                </a:solidFill>
              </a:rPr>
              <a:t>(Parker Gaddis et al., 2017)</a:t>
            </a:r>
          </a:p>
          <a:p>
            <a:pPr marL="228600" indent="-228600">
              <a:lnSpc>
                <a:spcPct val="100000"/>
              </a:lnSpc>
              <a:spcAft>
                <a:spcPts val="300"/>
              </a:spcAft>
            </a:pPr>
            <a:r>
              <a:rPr lang="en-US" sz="1900" dirty="0"/>
              <a:t>Adaptation to automated </a:t>
            </a:r>
            <a:r>
              <a:rPr lang="en-US" sz="1900" dirty="0">
                <a:solidFill>
                  <a:srgbClr val="244270"/>
                </a:solidFill>
              </a:rPr>
              <a:t>(robotic) </a:t>
            </a:r>
            <a:r>
              <a:rPr lang="en-US" sz="1900" dirty="0"/>
              <a:t>milking </a:t>
            </a:r>
            <a:r>
              <a:rPr lang="en-US" sz="1900" dirty="0">
                <a:solidFill>
                  <a:srgbClr val="00523C"/>
                </a:solidFill>
              </a:rPr>
              <a:t>(</a:t>
            </a:r>
            <a:r>
              <a:rPr lang="en-US" sz="1900" dirty="0" err="1">
                <a:solidFill>
                  <a:srgbClr val="00523C"/>
                </a:solidFill>
              </a:rPr>
              <a:t>Vosman</a:t>
            </a:r>
            <a:r>
              <a:rPr lang="en-US" sz="1900" dirty="0">
                <a:solidFill>
                  <a:srgbClr val="00523C"/>
                </a:solidFill>
              </a:rPr>
              <a:t> et al., 2014)</a:t>
            </a:r>
          </a:p>
          <a:p>
            <a:pPr marL="228600" indent="-228600">
              <a:lnSpc>
                <a:spcPct val="100000"/>
              </a:lnSpc>
              <a:spcAft>
                <a:spcPts val="300"/>
              </a:spcAft>
            </a:pPr>
            <a:r>
              <a:rPr lang="en-US" sz="1900" dirty="0"/>
              <a:t>Metabolic diseases </a:t>
            </a:r>
          </a:p>
          <a:p>
            <a:pPr marL="228600" indent="-228600">
              <a:lnSpc>
                <a:spcPct val="100000"/>
              </a:lnSpc>
              <a:spcAft>
                <a:spcPts val="300"/>
              </a:spcAft>
              <a:buNone/>
            </a:pPr>
            <a:r>
              <a:rPr lang="en-US" sz="1900" dirty="0">
                <a:solidFill>
                  <a:srgbClr val="00563F"/>
                </a:solidFill>
              </a:rPr>
              <a:t>	</a:t>
            </a:r>
            <a:r>
              <a:rPr lang="en-US" sz="1900" dirty="0">
                <a:solidFill>
                  <a:srgbClr val="00523C"/>
                </a:solidFill>
              </a:rPr>
              <a:t>(Pryce et al., 2016)</a:t>
            </a:r>
          </a:p>
          <a:p>
            <a:pPr marL="228600" indent="-228600">
              <a:lnSpc>
                <a:spcPct val="100000"/>
              </a:lnSpc>
              <a:spcAft>
                <a:spcPts val="300"/>
              </a:spcAft>
            </a:pPr>
            <a:r>
              <a:rPr lang="en-US" sz="1900" dirty="0"/>
              <a:t>Udder health</a:t>
            </a:r>
          </a:p>
          <a:p>
            <a:pPr marL="228600" indent="-228600">
              <a:lnSpc>
                <a:spcPct val="100000"/>
              </a:lnSpc>
              <a:spcAft>
                <a:spcPts val="300"/>
              </a:spcAft>
              <a:buNone/>
            </a:pPr>
            <a:r>
              <a:rPr lang="en-US" sz="1900" dirty="0">
                <a:solidFill>
                  <a:srgbClr val="00563F"/>
                </a:solidFill>
              </a:rPr>
              <a:t>	</a:t>
            </a:r>
            <a:r>
              <a:rPr lang="en-US" sz="1900" dirty="0">
                <a:solidFill>
                  <a:srgbClr val="00523C"/>
                </a:solidFill>
              </a:rPr>
              <a:t>(</a:t>
            </a:r>
            <a:r>
              <a:rPr lang="en-US" sz="1900" dirty="0" err="1">
                <a:solidFill>
                  <a:srgbClr val="00523C"/>
                </a:solidFill>
              </a:rPr>
              <a:t>Soyeurt</a:t>
            </a:r>
            <a:r>
              <a:rPr lang="en-US" sz="1900" dirty="0">
                <a:solidFill>
                  <a:srgbClr val="00523C"/>
                </a:solidFill>
              </a:rPr>
              <a:t> et al., 2012)</a:t>
            </a:r>
          </a:p>
          <a:p>
            <a:pPr marL="228600" indent="-228600">
              <a:lnSpc>
                <a:spcPct val="100000"/>
              </a:lnSpc>
              <a:spcAft>
                <a:spcPts val="300"/>
              </a:spcAft>
            </a:pPr>
            <a:r>
              <a:rPr lang="en-US" sz="1900" dirty="0"/>
              <a:t>Cow temperament</a:t>
            </a:r>
          </a:p>
          <a:p>
            <a:pPr marL="228600" indent="-228600">
              <a:lnSpc>
                <a:spcPct val="100000"/>
              </a:lnSpc>
              <a:spcAft>
                <a:spcPts val="300"/>
              </a:spcAft>
              <a:buNone/>
            </a:pPr>
            <a:r>
              <a:rPr lang="en-US" sz="1900" dirty="0">
                <a:solidFill>
                  <a:srgbClr val="00563F"/>
                </a:solidFill>
              </a:rPr>
              <a:t>	</a:t>
            </a:r>
            <a:r>
              <a:rPr lang="en-US" sz="1900" dirty="0">
                <a:solidFill>
                  <a:srgbClr val="00523C"/>
                </a:solidFill>
              </a:rPr>
              <a:t>(Kramer et al., 2013)</a:t>
            </a:r>
          </a:p>
          <a:p>
            <a:pPr marL="228600" indent="-228600">
              <a:lnSpc>
                <a:spcPct val="100000"/>
              </a:lnSpc>
              <a:spcAft>
                <a:spcPts val="300"/>
              </a:spcAft>
            </a:pPr>
            <a:r>
              <a:rPr lang="en-US" sz="1900" dirty="0"/>
              <a:t>Milking efficiency</a:t>
            </a:r>
          </a:p>
          <a:p>
            <a:pPr marL="228600" indent="-228600">
              <a:lnSpc>
                <a:spcPct val="100000"/>
              </a:lnSpc>
              <a:spcAft>
                <a:spcPts val="300"/>
              </a:spcAft>
              <a:buNone/>
            </a:pPr>
            <a:r>
              <a:rPr lang="en-US" sz="1900" dirty="0">
                <a:solidFill>
                  <a:srgbClr val="00563F"/>
                </a:solidFill>
              </a:rPr>
              <a:t>	</a:t>
            </a:r>
            <a:r>
              <a:rPr lang="en-US" sz="1900" dirty="0">
                <a:solidFill>
                  <a:srgbClr val="00523C"/>
                </a:solidFill>
              </a:rPr>
              <a:t>(</a:t>
            </a:r>
            <a:r>
              <a:rPr lang="en-US" sz="1900" dirty="0" err="1">
                <a:solidFill>
                  <a:srgbClr val="00523C"/>
                </a:solidFill>
              </a:rPr>
              <a:t>Lovendahl</a:t>
            </a:r>
            <a:r>
              <a:rPr lang="en-US" sz="1900" dirty="0">
                <a:solidFill>
                  <a:srgbClr val="00523C"/>
                </a:solidFill>
              </a:rPr>
              <a:t> et al., 2012)</a:t>
            </a:r>
          </a:p>
          <a:p>
            <a:pPr marL="228600" indent="-228600">
              <a:lnSpc>
                <a:spcPts val="1900"/>
              </a:lnSpc>
              <a:spcAft>
                <a:spcPts val="900"/>
              </a:spcAft>
            </a:pPr>
            <a:endParaRPr lang="en-US" sz="1900" dirty="0"/>
          </a:p>
        </p:txBody>
      </p:sp>
    </p:spTree>
    <p:extLst>
      <p:ext uri="{BB962C8B-B14F-4D97-AF65-F5344CB8AC3E}">
        <p14:creationId xmlns:p14="http://schemas.microsoft.com/office/powerpoint/2010/main" val="24784083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New traits should add more information</a:t>
            </a:r>
          </a:p>
        </p:txBody>
      </p:sp>
      <p:sp>
        <p:nvSpPr>
          <p:cNvPr id="6" name="TextBox 5"/>
          <p:cNvSpPr txBox="1"/>
          <p:nvPr/>
        </p:nvSpPr>
        <p:spPr>
          <a:xfrm>
            <a:off x="4564299" y="5323702"/>
            <a:ext cx="708271" cy="461665"/>
          </a:xfrm>
          <a:prstGeom prst="rect">
            <a:avLst/>
          </a:prstGeom>
          <a:noFill/>
        </p:spPr>
        <p:txBody>
          <a:bodyPr wrap="none" rtlCol="0">
            <a:spAutoFit/>
          </a:bodyPr>
          <a:lstStyle/>
          <a:p>
            <a:r>
              <a:rPr lang="en-US" sz="2400" b="1" dirty="0">
                <a:solidFill>
                  <a:srgbClr val="000000"/>
                </a:solidFill>
              </a:rPr>
              <a:t>Low</a:t>
            </a:r>
          </a:p>
        </p:txBody>
      </p:sp>
      <p:sp>
        <p:nvSpPr>
          <p:cNvPr id="7" name="TextBox 6"/>
          <p:cNvSpPr txBox="1"/>
          <p:nvPr/>
        </p:nvSpPr>
        <p:spPr>
          <a:xfrm>
            <a:off x="7828551" y="5323702"/>
            <a:ext cx="764953" cy="461665"/>
          </a:xfrm>
          <a:prstGeom prst="rect">
            <a:avLst/>
          </a:prstGeom>
          <a:noFill/>
        </p:spPr>
        <p:txBody>
          <a:bodyPr wrap="none" rtlCol="0">
            <a:spAutoFit/>
          </a:bodyPr>
          <a:lstStyle/>
          <a:p>
            <a:r>
              <a:rPr lang="en-US" sz="2400" b="1" dirty="0">
                <a:solidFill>
                  <a:srgbClr val="000000"/>
                </a:solidFill>
              </a:rPr>
              <a:t>High</a:t>
            </a:r>
          </a:p>
        </p:txBody>
      </p:sp>
      <p:sp>
        <p:nvSpPr>
          <p:cNvPr id="8" name="TextBox 7"/>
          <p:cNvSpPr txBox="1"/>
          <p:nvPr/>
        </p:nvSpPr>
        <p:spPr>
          <a:xfrm rot="16200000">
            <a:off x="2687516" y="4109212"/>
            <a:ext cx="708271" cy="461665"/>
          </a:xfrm>
          <a:prstGeom prst="rect">
            <a:avLst/>
          </a:prstGeom>
          <a:noFill/>
        </p:spPr>
        <p:txBody>
          <a:bodyPr wrap="none" rtlCol="0">
            <a:spAutoFit/>
          </a:bodyPr>
          <a:lstStyle/>
          <a:p>
            <a:r>
              <a:rPr lang="en-US" sz="2400" b="1" dirty="0">
                <a:solidFill>
                  <a:srgbClr val="000000"/>
                </a:solidFill>
              </a:rPr>
              <a:t>Low</a:t>
            </a:r>
          </a:p>
        </p:txBody>
      </p:sp>
      <p:sp>
        <p:nvSpPr>
          <p:cNvPr id="9" name="TextBox 8"/>
          <p:cNvSpPr txBox="1"/>
          <p:nvPr/>
        </p:nvSpPr>
        <p:spPr>
          <a:xfrm rot="16200000">
            <a:off x="2659175" y="2027417"/>
            <a:ext cx="764953" cy="461665"/>
          </a:xfrm>
          <a:prstGeom prst="rect">
            <a:avLst/>
          </a:prstGeom>
          <a:noFill/>
        </p:spPr>
        <p:txBody>
          <a:bodyPr wrap="none" rtlCol="0">
            <a:spAutoFit/>
          </a:bodyPr>
          <a:lstStyle/>
          <a:p>
            <a:r>
              <a:rPr lang="en-US" sz="2400" b="1" dirty="0">
                <a:solidFill>
                  <a:srgbClr val="000000"/>
                </a:solidFill>
              </a:rPr>
              <a:t>High</a:t>
            </a:r>
          </a:p>
        </p:txBody>
      </p:sp>
      <p:sp>
        <p:nvSpPr>
          <p:cNvPr id="10" name="TextBox 9"/>
          <p:cNvSpPr txBox="1"/>
          <p:nvPr/>
        </p:nvSpPr>
        <p:spPr>
          <a:xfrm rot="16200000">
            <a:off x="239413" y="2919582"/>
            <a:ext cx="4497865" cy="734625"/>
          </a:xfrm>
          <a:prstGeom prst="rect">
            <a:avLst/>
          </a:prstGeom>
          <a:noFill/>
        </p:spPr>
        <p:txBody>
          <a:bodyPr wrap="square" rtlCol="0">
            <a:spAutoFit/>
          </a:bodyPr>
          <a:lstStyle/>
          <a:p>
            <a:pPr algn="ctr">
              <a:lnSpc>
                <a:spcPts val="2500"/>
              </a:lnSpc>
            </a:pPr>
            <a:r>
              <a:rPr lang="en-US" sz="2400" b="1" dirty="0">
                <a:solidFill>
                  <a:srgbClr val="244270"/>
                </a:solidFill>
              </a:rPr>
              <a:t>Phenotypic correlation</a:t>
            </a:r>
          </a:p>
          <a:p>
            <a:pPr algn="ctr">
              <a:lnSpc>
                <a:spcPts val="2500"/>
              </a:lnSpc>
            </a:pPr>
            <a:r>
              <a:rPr lang="en-US" sz="2400" b="1" dirty="0">
                <a:solidFill>
                  <a:srgbClr val="244270"/>
                </a:solidFill>
              </a:rPr>
              <a:t>with existing traits</a:t>
            </a:r>
          </a:p>
        </p:txBody>
      </p:sp>
      <p:graphicFrame>
        <p:nvGraphicFramePr>
          <p:cNvPr id="11" name="Table 10"/>
          <p:cNvGraphicFramePr>
            <a:graphicFrameLocks noGrp="1"/>
          </p:cNvGraphicFramePr>
          <p:nvPr>
            <p:extLst/>
          </p:nvPr>
        </p:nvGraphicFramePr>
        <p:xfrm>
          <a:off x="3297198" y="1213021"/>
          <a:ext cx="6400800" cy="4114800"/>
        </p:xfrm>
        <a:graphic>
          <a:graphicData uri="http://schemas.openxmlformats.org/drawingml/2006/table">
            <a:tbl>
              <a:tblPr firstRow="1" bandRow="1">
                <a:tableStyleId>{5C22544A-7EE6-4342-B048-85BDC9FD1C3A}</a:tableStyleId>
              </a:tblPr>
              <a:tblGrid>
                <a:gridCol w="3200400">
                  <a:extLst>
                    <a:ext uri="{9D8B030D-6E8A-4147-A177-3AD203B41FA5}">
                      <a16:colId xmlns:a16="http://schemas.microsoft.com/office/drawing/2014/main" val="20000"/>
                    </a:ext>
                  </a:extLst>
                </a:gridCol>
                <a:gridCol w="3200400">
                  <a:extLst>
                    <a:ext uri="{9D8B030D-6E8A-4147-A177-3AD203B41FA5}">
                      <a16:colId xmlns:a16="http://schemas.microsoft.com/office/drawing/2014/main" val="20001"/>
                    </a:ext>
                  </a:extLst>
                </a:gridCol>
              </a:tblGrid>
              <a:tr h="2057400">
                <a:tc>
                  <a:txBody>
                    <a:bodyPr/>
                    <a:lstStyle/>
                    <a:p>
                      <a:pPr algn="ctr"/>
                      <a:r>
                        <a:rPr lang="en-US" sz="2400" b="1" dirty="0">
                          <a:solidFill>
                            <a:schemeClr val="bg1"/>
                          </a:solidFill>
                        </a:rPr>
                        <a:t>Novel phenotypes</a:t>
                      </a:r>
                    </a:p>
                    <a:p>
                      <a:pPr algn="ctr"/>
                      <a:r>
                        <a:rPr lang="en-US" sz="2400" b="1" dirty="0">
                          <a:solidFill>
                            <a:schemeClr val="bg1"/>
                          </a:solidFill>
                        </a:rPr>
                        <a:t>include some</a:t>
                      </a:r>
                    </a:p>
                    <a:p>
                      <a:pPr algn="ctr"/>
                      <a:r>
                        <a:rPr lang="en-US" sz="2400" b="1" dirty="0">
                          <a:solidFill>
                            <a:schemeClr val="bg1"/>
                          </a:solidFill>
                        </a:rPr>
                        <a:t>new information</a:t>
                      </a:r>
                      <a:endParaRPr lang="en-US" sz="2400" dirty="0"/>
                    </a:p>
                  </a:txBody>
                  <a:tcPr marL="0" marR="0" marT="0" marB="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44270"/>
                    </a:solidFill>
                  </a:tcPr>
                </a:tc>
                <a:tc>
                  <a:txBody>
                    <a:bodyPr/>
                    <a:lstStyle/>
                    <a:p>
                      <a:pPr algn="ctr"/>
                      <a:r>
                        <a:rPr lang="en-US" sz="2400" b="1" dirty="0">
                          <a:solidFill>
                            <a:schemeClr val="bg1"/>
                          </a:solidFill>
                          <a:latin typeface="+mn-lt"/>
                        </a:rPr>
                        <a:t>Novel phenotypes</a:t>
                      </a:r>
                    </a:p>
                    <a:p>
                      <a:pPr algn="ctr"/>
                      <a:r>
                        <a:rPr lang="en-US" sz="2400" b="1" dirty="0">
                          <a:solidFill>
                            <a:schemeClr val="bg1"/>
                          </a:solidFill>
                          <a:latin typeface="+mn-lt"/>
                        </a:rPr>
                        <a:t>contain little</a:t>
                      </a:r>
                    </a:p>
                    <a:p>
                      <a:pPr algn="ctr"/>
                      <a:r>
                        <a:rPr lang="en-US" sz="2400" b="1" dirty="0">
                          <a:solidFill>
                            <a:schemeClr val="bg1"/>
                          </a:solidFill>
                          <a:latin typeface="+mn-lt"/>
                        </a:rPr>
                        <a:t>new information</a:t>
                      </a:r>
                      <a:endParaRPr lang="en-US" sz="2400" dirty="0">
                        <a:solidFill>
                          <a:srgbClr val="B00000"/>
                        </a:solidFill>
                      </a:endParaRPr>
                    </a:p>
                  </a:txBody>
                  <a:tcPr marL="0" marR="0" marT="0" marB="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00000"/>
                    </a:solidFill>
                  </a:tcPr>
                </a:tc>
                <a:extLst>
                  <a:ext uri="{0D108BD9-81ED-4DB2-BD59-A6C34878D82A}">
                    <a16:rowId xmlns:a16="http://schemas.microsoft.com/office/drawing/2014/main" val="10000"/>
                  </a:ext>
                </a:extLst>
              </a:tr>
              <a:tr h="2057400">
                <a:tc>
                  <a:txBody>
                    <a:bodyPr/>
                    <a:lstStyle/>
                    <a:p>
                      <a:pPr algn="ctr"/>
                      <a:r>
                        <a:rPr lang="en-US" sz="2400" b="1" dirty="0">
                          <a:solidFill>
                            <a:schemeClr val="bg1"/>
                          </a:solidFill>
                          <a:latin typeface="+mn-lt"/>
                        </a:rPr>
                        <a:t>Novel phenotypes</a:t>
                      </a:r>
                    </a:p>
                    <a:p>
                      <a:pPr algn="ctr"/>
                      <a:r>
                        <a:rPr lang="en-US" sz="2400" b="1" dirty="0">
                          <a:solidFill>
                            <a:schemeClr val="bg1"/>
                          </a:solidFill>
                          <a:latin typeface="+mn-lt"/>
                        </a:rPr>
                        <a:t>include much</a:t>
                      </a:r>
                    </a:p>
                    <a:p>
                      <a:pPr algn="ctr"/>
                      <a:r>
                        <a:rPr lang="en-US" sz="2400" b="1" dirty="0">
                          <a:solidFill>
                            <a:schemeClr val="bg1"/>
                          </a:solidFill>
                          <a:latin typeface="+mn-lt"/>
                        </a:rPr>
                        <a:t>new information</a:t>
                      </a:r>
                      <a:endParaRPr lang="en-US" sz="2400" dirty="0">
                        <a:solidFill>
                          <a:srgbClr val="00523C"/>
                        </a:solidFill>
                      </a:endParaRPr>
                    </a:p>
                  </a:txBody>
                  <a:tcPr marL="0" marR="0" marT="0" marB="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523C"/>
                    </a:solidFill>
                  </a:tcPr>
                </a:tc>
                <a:tc>
                  <a:txBody>
                    <a:bodyPr/>
                    <a:lstStyle/>
                    <a:p>
                      <a:pPr algn="ctr"/>
                      <a:r>
                        <a:rPr lang="en-US" sz="2400" b="1" dirty="0">
                          <a:solidFill>
                            <a:schemeClr val="bg1"/>
                          </a:solidFill>
                        </a:rPr>
                        <a:t>Novel phenotypes</a:t>
                      </a:r>
                    </a:p>
                    <a:p>
                      <a:pPr algn="ctr"/>
                      <a:r>
                        <a:rPr lang="en-US" sz="2400" b="1" dirty="0">
                          <a:solidFill>
                            <a:schemeClr val="bg1"/>
                          </a:solidFill>
                        </a:rPr>
                        <a:t>include some</a:t>
                      </a:r>
                    </a:p>
                    <a:p>
                      <a:pPr algn="ctr"/>
                      <a:r>
                        <a:rPr lang="en-US" sz="2400" b="1" dirty="0">
                          <a:solidFill>
                            <a:schemeClr val="bg1"/>
                          </a:solidFill>
                        </a:rPr>
                        <a:t>new information</a:t>
                      </a:r>
                      <a:endParaRPr lang="en-US" sz="2400" dirty="0"/>
                    </a:p>
                  </a:txBody>
                  <a:tcPr marL="0" marR="0" marT="0" marB="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44270"/>
                    </a:solidFill>
                  </a:tcPr>
                </a:tc>
                <a:extLst>
                  <a:ext uri="{0D108BD9-81ED-4DB2-BD59-A6C34878D82A}">
                    <a16:rowId xmlns:a16="http://schemas.microsoft.com/office/drawing/2014/main" val="10001"/>
                  </a:ext>
                </a:extLst>
              </a:tr>
            </a:tbl>
          </a:graphicData>
        </a:graphic>
      </p:graphicFrame>
      <p:sp>
        <p:nvSpPr>
          <p:cNvPr id="16" name="TextBox 15"/>
          <p:cNvSpPr txBox="1"/>
          <p:nvPr/>
        </p:nvSpPr>
        <p:spPr>
          <a:xfrm>
            <a:off x="3488726" y="5717061"/>
            <a:ext cx="6042454" cy="461665"/>
          </a:xfrm>
          <a:prstGeom prst="rect">
            <a:avLst/>
          </a:prstGeom>
          <a:noFill/>
        </p:spPr>
        <p:txBody>
          <a:bodyPr wrap="square" rtlCol="0">
            <a:spAutoFit/>
          </a:bodyPr>
          <a:lstStyle/>
          <a:p>
            <a:pPr algn="ctr"/>
            <a:r>
              <a:rPr lang="en-US" sz="2400" b="1" dirty="0">
                <a:solidFill>
                  <a:srgbClr val="00523C"/>
                </a:solidFill>
              </a:rPr>
              <a:t>Genetic correlation with existing traits</a:t>
            </a:r>
          </a:p>
        </p:txBody>
      </p:sp>
    </p:spTree>
    <p:extLst>
      <p:ext uri="{BB962C8B-B14F-4D97-AF65-F5344CB8AC3E}">
        <p14:creationId xmlns:p14="http://schemas.microsoft.com/office/powerpoint/2010/main" val="26897600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New traits should have value to farmers</a:t>
            </a:r>
          </a:p>
        </p:txBody>
      </p:sp>
      <p:sp>
        <p:nvSpPr>
          <p:cNvPr id="6" name="TextBox 5"/>
          <p:cNvSpPr txBox="1"/>
          <p:nvPr/>
        </p:nvSpPr>
        <p:spPr>
          <a:xfrm>
            <a:off x="4502514" y="5323702"/>
            <a:ext cx="708271" cy="461665"/>
          </a:xfrm>
          <a:prstGeom prst="rect">
            <a:avLst/>
          </a:prstGeom>
          <a:noFill/>
        </p:spPr>
        <p:txBody>
          <a:bodyPr wrap="none" rtlCol="0">
            <a:spAutoFit/>
          </a:bodyPr>
          <a:lstStyle/>
          <a:p>
            <a:r>
              <a:rPr lang="en-US" sz="2400" b="1" dirty="0">
                <a:solidFill>
                  <a:srgbClr val="000000"/>
                </a:solidFill>
              </a:rPr>
              <a:t>Low</a:t>
            </a:r>
          </a:p>
        </p:txBody>
      </p:sp>
      <p:sp>
        <p:nvSpPr>
          <p:cNvPr id="7" name="TextBox 6"/>
          <p:cNvSpPr txBox="1"/>
          <p:nvPr/>
        </p:nvSpPr>
        <p:spPr>
          <a:xfrm>
            <a:off x="7766766" y="5323702"/>
            <a:ext cx="764953" cy="461665"/>
          </a:xfrm>
          <a:prstGeom prst="rect">
            <a:avLst/>
          </a:prstGeom>
          <a:noFill/>
        </p:spPr>
        <p:txBody>
          <a:bodyPr wrap="none" rtlCol="0">
            <a:spAutoFit/>
          </a:bodyPr>
          <a:lstStyle/>
          <a:p>
            <a:r>
              <a:rPr lang="en-US" sz="2400" b="1" dirty="0">
                <a:solidFill>
                  <a:srgbClr val="000000"/>
                </a:solidFill>
              </a:rPr>
              <a:t>High</a:t>
            </a:r>
          </a:p>
        </p:txBody>
      </p:sp>
      <p:sp>
        <p:nvSpPr>
          <p:cNvPr id="8" name="TextBox 7"/>
          <p:cNvSpPr txBox="1"/>
          <p:nvPr/>
        </p:nvSpPr>
        <p:spPr>
          <a:xfrm rot="16200000">
            <a:off x="2625731" y="4109212"/>
            <a:ext cx="708271" cy="461665"/>
          </a:xfrm>
          <a:prstGeom prst="rect">
            <a:avLst/>
          </a:prstGeom>
          <a:noFill/>
        </p:spPr>
        <p:txBody>
          <a:bodyPr wrap="none" rtlCol="0">
            <a:spAutoFit/>
          </a:bodyPr>
          <a:lstStyle/>
          <a:p>
            <a:r>
              <a:rPr lang="en-US" sz="2400" b="1" dirty="0">
                <a:solidFill>
                  <a:srgbClr val="000000"/>
                </a:solidFill>
              </a:rPr>
              <a:t>Low</a:t>
            </a:r>
          </a:p>
        </p:txBody>
      </p:sp>
      <p:sp>
        <p:nvSpPr>
          <p:cNvPr id="9" name="TextBox 8"/>
          <p:cNvSpPr txBox="1"/>
          <p:nvPr/>
        </p:nvSpPr>
        <p:spPr>
          <a:xfrm rot="16200000">
            <a:off x="2597390" y="2027417"/>
            <a:ext cx="764953" cy="461665"/>
          </a:xfrm>
          <a:prstGeom prst="rect">
            <a:avLst/>
          </a:prstGeom>
          <a:noFill/>
        </p:spPr>
        <p:txBody>
          <a:bodyPr wrap="none" rtlCol="0">
            <a:spAutoFit/>
          </a:bodyPr>
          <a:lstStyle/>
          <a:p>
            <a:r>
              <a:rPr lang="en-US" sz="2400" b="1" dirty="0">
                <a:solidFill>
                  <a:srgbClr val="000000"/>
                </a:solidFill>
              </a:rPr>
              <a:t>High</a:t>
            </a:r>
          </a:p>
        </p:txBody>
      </p:sp>
      <p:sp>
        <p:nvSpPr>
          <p:cNvPr id="10" name="TextBox 9"/>
          <p:cNvSpPr txBox="1"/>
          <p:nvPr/>
        </p:nvSpPr>
        <p:spPr>
          <a:xfrm rot="16200000">
            <a:off x="301198" y="3079881"/>
            <a:ext cx="4497865" cy="414024"/>
          </a:xfrm>
          <a:prstGeom prst="rect">
            <a:avLst/>
          </a:prstGeom>
          <a:noFill/>
        </p:spPr>
        <p:txBody>
          <a:bodyPr wrap="square" rtlCol="0">
            <a:spAutoFit/>
          </a:bodyPr>
          <a:lstStyle/>
          <a:p>
            <a:pPr algn="ctr">
              <a:lnSpc>
                <a:spcPts val="2500"/>
              </a:lnSpc>
            </a:pPr>
            <a:r>
              <a:rPr lang="en-US" sz="2400" b="1" dirty="0">
                <a:solidFill>
                  <a:srgbClr val="244270"/>
                </a:solidFill>
              </a:rPr>
              <a:t>Phenotype value</a:t>
            </a:r>
          </a:p>
        </p:txBody>
      </p:sp>
      <p:graphicFrame>
        <p:nvGraphicFramePr>
          <p:cNvPr id="11" name="Table 10"/>
          <p:cNvGraphicFramePr>
            <a:graphicFrameLocks noGrp="1"/>
          </p:cNvGraphicFramePr>
          <p:nvPr>
            <p:extLst/>
          </p:nvPr>
        </p:nvGraphicFramePr>
        <p:xfrm>
          <a:off x="3235413" y="1213021"/>
          <a:ext cx="6400800" cy="4114800"/>
        </p:xfrm>
        <a:graphic>
          <a:graphicData uri="http://schemas.openxmlformats.org/drawingml/2006/table">
            <a:tbl>
              <a:tblPr firstRow="1" bandRow="1">
                <a:tableStyleId>{5C22544A-7EE6-4342-B048-85BDC9FD1C3A}</a:tableStyleId>
              </a:tblPr>
              <a:tblGrid>
                <a:gridCol w="3200400">
                  <a:extLst>
                    <a:ext uri="{9D8B030D-6E8A-4147-A177-3AD203B41FA5}">
                      <a16:colId xmlns:a16="http://schemas.microsoft.com/office/drawing/2014/main" val="20000"/>
                    </a:ext>
                  </a:extLst>
                </a:gridCol>
                <a:gridCol w="3200400">
                  <a:extLst>
                    <a:ext uri="{9D8B030D-6E8A-4147-A177-3AD203B41FA5}">
                      <a16:colId xmlns:a16="http://schemas.microsoft.com/office/drawing/2014/main" val="20001"/>
                    </a:ext>
                  </a:extLst>
                </a:gridCol>
              </a:tblGrid>
              <a:tr h="2057400">
                <a:tc>
                  <a:txBody>
                    <a:bodyPr/>
                    <a:lstStyle/>
                    <a:p>
                      <a:pPr algn="ctr"/>
                      <a:r>
                        <a:rPr lang="en-US" sz="2400" b="1" dirty="0">
                          <a:solidFill>
                            <a:schemeClr val="bg1"/>
                          </a:solidFill>
                        </a:rPr>
                        <a:t>Milk yield</a:t>
                      </a:r>
                      <a:endParaRPr lang="en-US" sz="2400" dirty="0"/>
                    </a:p>
                  </a:txBody>
                  <a:tcPr marL="0" marR="0" marT="0" marB="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523C"/>
                    </a:solidFill>
                  </a:tcPr>
                </a:tc>
                <a:tc>
                  <a:txBody>
                    <a:bodyPr/>
                    <a:lstStyle/>
                    <a:p>
                      <a:pPr algn="ctr"/>
                      <a:r>
                        <a:rPr lang="en-US" sz="2400" b="1" dirty="0">
                          <a:solidFill>
                            <a:schemeClr val="bg1"/>
                          </a:solidFill>
                          <a:latin typeface="+mn-lt"/>
                        </a:rPr>
                        <a:t>Feed intake</a:t>
                      </a:r>
                      <a:endParaRPr lang="en-US" sz="2400" dirty="0">
                        <a:solidFill>
                          <a:srgbClr val="B00000"/>
                        </a:solidFill>
                      </a:endParaRPr>
                    </a:p>
                  </a:txBody>
                  <a:tcPr marL="0" marR="0" marT="0" marB="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44270"/>
                    </a:solidFill>
                  </a:tcPr>
                </a:tc>
                <a:extLst>
                  <a:ext uri="{0D108BD9-81ED-4DB2-BD59-A6C34878D82A}">
                    <a16:rowId xmlns:a16="http://schemas.microsoft.com/office/drawing/2014/main" val="10000"/>
                  </a:ext>
                </a:extLst>
              </a:tr>
              <a:tr h="2057400">
                <a:tc>
                  <a:txBody>
                    <a:bodyPr/>
                    <a:lstStyle/>
                    <a:p>
                      <a:pPr algn="ctr"/>
                      <a:r>
                        <a:rPr lang="en-US" sz="2400" b="1" dirty="0">
                          <a:solidFill>
                            <a:schemeClr val="bg1"/>
                          </a:solidFill>
                          <a:latin typeface="+mn-lt"/>
                        </a:rPr>
                        <a:t>Conformation</a:t>
                      </a:r>
                      <a:endParaRPr lang="en-US" sz="2400" dirty="0">
                        <a:solidFill>
                          <a:srgbClr val="00523C"/>
                        </a:solidFill>
                      </a:endParaRPr>
                    </a:p>
                  </a:txBody>
                  <a:tcPr marL="0" marR="0" marT="0" marB="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44270"/>
                    </a:solidFill>
                  </a:tcPr>
                </a:tc>
                <a:tc>
                  <a:txBody>
                    <a:bodyPr/>
                    <a:lstStyle/>
                    <a:p>
                      <a:pPr algn="ctr"/>
                      <a:r>
                        <a:rPr lang="en-US" sz="2400" b="1" dirty="0">
                          <a:solidFill>
                            <a:schemeClr val="bg1"/>
                          </a:solidFill>
                        </a:rPr>
                        <a:t>Greenhouse</a:t>
                      </a:r>
                      <a:r>
                        <a:rPr lang="en-US" sz="2400" b="1" baseline="0" dirty="0">
                          <a:solidFill>
                            <a:schemeClr val="bg1"/>
                          </a:solidFill>
                        </a:rPr>
                        <a:t> gas emissions</a:t>
                      </a:r>
                      <a:endParaRPr lang="en-US" sz="2400" dirty="0"/>
                    </a:p>
                  </a:txBody>
                  <a:tcPr marL="0" marR="0" marT="0" marB="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00000"/>
                    </a:solidFill>
                  </a:tcPr>
                </a:tc>
                <a:extLst>
                  <a:ext uri="{0D108BD9-81ED-4DB2-BD59-A6C34878D82A}">
                    <a16:rowId xmlns:a16="http://schemas.microsoft.com/office/drawing/2014/main" val="10001"/>
                  </a:ext>
                </a:extLst>
              </a:tr>
            </a:tbl>
          </a:graphicData>
        </a:graphic>
      </p:graphicFrame>
      <p:sp>
        <p:nvSpPr>
          <p:cNvPr id="16" name="TextBox 15"/>
          <p:cNvSpPr txBox="1"/>
          <p:nvPr/>
        </p:nvSpPr>
        <p:spPr>
          <a:xfrm>
            <a:off x="3426941" y="5717061"/>
            <a:ext cx="6042454" cy="461665"/>
          </a:xfrm>
          <a:prstGeom prst="rect">
            <a:avLst/>
          </a:prstGeom>
          <a:noFill/>
        </p:spPr>
        <p:txBody>
          <a:bodyPr wrap="square" rtlCol="0">
            <a:spAutoFit/>
          </a:bodyPr>
          <a:lstStyle/>
          <a:p>
            <a:pPr algn="ctr"/>
            <a:r>
              <a:rPr lang="en-US" sz="2400" b="1" dirty="0">
                <a:solidFill>
                  <a:srgbClr val="00523C"/>
                </a:solidFill>
              </a:rPr>
              <a:t>Measurement cost</a:t>
            </a:r>
          </a:p>
        </p:txBody>
      </p:sp>
    </p:spTree>
    <p:extLst>
      <p:ext uri="{BB962C8B-B14F-4D97-AF65-F5344CB8AC3E}">
        <p14:creationId xmlns:p14="http://schemas.microsoft.com/office/powerpoint/2010/main" val="19314772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8DE3A-97CD-214F-9DA1-5749DCF3B3C3}"/>
              </a:ext>
            </a:extLst>
          </p:cNvPr>
          <p:cNvSpPr>
            <a:spLocks noGrp="1"/>
          </p:cNvSpPr>
          <p:nvPr>
            <p:ph type="title"/>
          </p:nvPr>
        </p:nvSpPr>
        <p:spPr/>
        <p:txBody>
          <a:bodyPr/>
          <a:lstStyle/>
          <a:p>
            <a:r>
              <a:rPr lang="en-US" dirty="0"/>
              <a:t>High-throughput phenotyping</a:t>
            </a:r>
          </a:p>
        </p:txBody>
      </p:sp>
      <p:pic>
        <p:nvPicPr>
          <p:cNvPr id="9" name="Content Placeholder 8">
            <a:extLst>
              <a:ext uri="{FF2B5EF4-FFF2-40B4-BE49-F238E27FC236}">
                <a16:creationId xmlns:a16="http://schemas.microsoft.com/office/drawing/2014/main" id="{9D554662-AF50-2648-9112-4BCDB29A556C}"/>
              </a:ext>
            </a:extLst>
          </p:cNvPr>
          <p:cNvPicPr>
            <a:picLocks noGrp="1" noChangeAspect="1"/>
          </p:cNvPicPr>
          <p:nvPr>
            <p:ph sz="half" idx="1"/>
          </p:nvPr>
        </p:nvPicPr>
        <p:blipFill rotWithShape="1">
          <a:blip r:embed="rId2">
            <a:extLst>
              <a:ext uri="{28A0092B-C50C-407E-A947-70E740481C1C}">
                <a14:useLocalDpi xmlns:a14="http://schemas.microsoft.com/office/drawing/2010/main"/>
              </a:ext>
            </a:extLst>
          </a:blip>
          <a:srcRect/>
          <a:stretch/>
        </p:blipFill>
        <p:spPr>
          <a:xfrm>
            <a:off x="320197" y="873808"/>
            <a:ext cx="5738857" cy="5246249"/>
          </a:xfrm>
        </p:spPr>
      </p:pic>
      <p:pic>
        <p:nvPicPr>
          <p:cNvPr id="6" name="Content Placeholder 5">
            <a:extLst>
              <a:ext uri="{FF2B5EF4-FFF2-40B4-BE49-F238E27FC236}">
                <a16:creationId xmlns:a16="http://schemas.microsoft.com/office/drawing/2014/main" id="{334F9024-2F2E-284C-B4C6-01602E6DF0B8}"/>
              </a:ext>
            </a:extLst>
          </p:cNvPr>
          <p:cNvPicPr>
            <a:picLocks noGrp="1" noChangeAspect="1"/>
          </p:cNvPicPr>
          <p:nvPr>
            <p:ph sz="half" idx="2"/>
          </p:nvPr>
        </p:nvPicPr>
        <p:blipFill rotWithShape="1">
          <a:blip r:embed="rId3">
            <a:extLst>
              <a:ext uri="{28A0092B-C50C-407E-A947-70E740481C1C}">
                <a14:useLocalDpi xmlns:a14="http://schemas.microsoft.com/office/drawing/2010/main"/>
              </a:ext>
            </a:extLst>
          </a:blip>
          <a:srcRect/>
          <a:stretch/>
        </p:blipFill>
        <p:spPr>
          <a:xfrm>
            <a:off x="6203954" y="960587"/>
            <a:ext cx="5026721" cy="2746276"/>
          </a:xfrm>
        </p:spPr>
      </p:pic>
      <p:sp>
        <p:nvSpPr>
          <p:cNvPr id="10" name="TextBox 9">
            <a:extLst>
              <a:ext uri="{FF2B5EF4-FFF2-40B4-BE49-F238E27FC236}">
                <a16:creationId xmlns:a16="http://schemas.microsoft.com/office/drawing/2014/main" id="{F13E112E-4DF4-AF4E-BEEC-299D0356D061}"/>
              </a:ext>
            </a:extLst>
          </p:cNvPr>
          <p:cNvSpPr txBox="1"/>
          <p:nvPr/>
        </p:nvSpPr>
        <p:spPr>
          <a:xfrm>
            <a:off x="320197" y="5993495"/>
            <a:ext cx="5738857" cy="307777"/>
          </a:xfrm>
          <a:prstGeom prst="rect">
            <a:avLst/>
          </a:prstGeom>
          <a:noFill/>
        </p:spPr>
        <p:txBody>
          <a:bodyPr wrap="square" rtlCol="0">
            <a:spAutoFit/>
          </a:bodyPr>
          <a:lstStyle/>
          <a:p>
            <a:r>
              <a:rPr lang="en-US" sz="1400" b="1" dirty="0"/>
              <a:t>Source:</a:t>
            </a:r>
            <a:r>
              <a:rPr lang="en-US" sz="1400" dirty="0"/>
              <a:t> </a:t>
            </a:r>
            <a:r>
              <a:rPr lang="en-US" sz="1400" dirty="0" err="1"/>
              <a:t>Fahlgren</a:t>
            </a:r>
            <a:r>
              <a:rPr lang="en-US" sz="1400" dirty="0"/>
              <a:t> et al. (2015; https://</a:t>
            </a:r>
            <a:r>
              <a:rPr lang="en-US" sz="1400" dirty="0" err="1"/>
              <a:t>doi.org</a:t>
            </a:r>
            <a:r>
              <a:rPr lang="en-US" sz="1400" dirty="0"/>
              <a:t>/10.1016/j.pbi.2015.02.006).</a:t>
            </a:r>
          </a:p>
        </p:txBody>
      </p:sp>
      <p:pic>
        <p:nvPicPr>
          <p:cNvPr id="12" name="Picture 11">
            <a:extLst>
              <a:ext uri="{FF2B5EF4-FFF2-40B4-BE49-F238E27FC236}">
                <a16:creationId xmlns:a16="http://schemas.microsoft.com/office/drawing/2014/main" id="{A35A41F2-691F-A14F-A968-5B2279119E66}"/>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7415738" y="3202375"/>
            <a:ext cx="4051684" cy="3364880"/>
          </a:xfrm>
          <a:prstGeom prst="rect">
            <a:avLst/>
          </a:prstGeom>
        </p:spPr>
      </p:pic>
    </p:spTree>
    <p:extLst>
      <p:ext uri="{BB962C8B-B14F-4D97-AF65-F5344CB8AC3E}">
        <p14:creationId xmlns:p14="http://schemas.microsoft.com/office/powerpoint/2010/main" val="23493547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3270C-4681-0E49-BD4F-F884407646C7}"/>
              </a:ext>
            </a:extLst>
          </p:cNvPr>
          <p:cNvSpPr>
            <a:spLocks noGrp="1"/>
          </p:cNvSpPr>
          <p:nvPr>
            <p:ph type="title"/>
          </p:nvPr>
        </p:nvSpPr>
        <p:spPr/>
        <p:txBody>
          <a:bodyPr/>
          <a:lstStyle/>
          <a:p>
            <a:r>
              <a:rPr lang="en-US" dirty="0"/>
              <a:t>Machine learning and phenotypic prediction</a:t>
            </a:r>
          </a:p>
        </p:txBody>
      </p:sp>
      <p:sp>
        <p:nvSpPr>
          <p:cNvPr id="3" name="Content Placeholder 2">
            <a:extLst>
              <a:ext uri="{FF2B5EF4-FFF2-40B4-BE49-F238E27FC236}">
                <a16:creationId xmlns:a16="http://schemas.microsoft.com/office/drawing/2014/main" id="{6C804E97-5431-F948-BEE7-23FB0D1ACF5B}"/>
              </a:ext>
            </a:extLst>
          </p:cNvPr>
          <p:cNvSpPr>
            <a:spLocks noGrp="1"/>
          </p:cNvSpPr>
          <p:nvPr>
            <p:ph sz="half" idx="1"/>
          </p:nvPr>
        </p:nvSpPr>
        <p:spPr/>
        <p:txBody>
          <a:bodyPr/>
          <a:lstStyle/>
          <a:p>
            <a:pPr>
              <a:lnSpc>
                <a:spcPct val="100000"/>
              </a:lnSpc>
              <a:spcAft>
                <a:spcPts val="600"/>
              </a:spcAft>
            </a:pPr>
            <a:r>
              <a:rPr lang="en-US" sz="3200" dirty="0"/>
              <a:t>Many data now available to farmers</a:t>
            </a:r>
          </a:p>
          <a:p>
            <a:pPr>
              <a:lnSpc>
                <a:spcPct val="100000"/>
              </a:lnSpc>
              <a:spcAft>
                <a:spcPts val="600"/>
              </a:spcAft>
            </a:pPr>
            <a:r>
              <a:rPr lang="en-US" sz="3200" dirty="0"/>
              <a:t>Underutilized for predicting future performance</a:t>
            </a:r>
          </a:p>
          <a:p>
            <a:pPr>
              <a:lnSpc>
                <a:spcPct val="100000"/>
              </a:lnSpc>
              <a:spcAft>
                <a:spcPts val="600"/>
              </a:spcAft>
            </a:pPr>
            <a:r>
              <a:rPr lang="en-US" sz="3200" dirty="0"/>
              <a:t>Can also be used to assign animals to management groups or schedule treatments</a:t>
            </a:r>
          </a:p>
        </p:txBody>
      </p:sp>
      <p:pic>
        <p:nvPicPr>
          <p:cNvPr id="6" name="Content Placeholder 5">
            <a:extLst>
              <a:ext uri="{FF2B5EF4-FFF2-40B4-BE49-F238E27FC236}">
                <a16:creationId xmlns:a16="http://schemas.microsoft.com/office/drawing/2014/main" id="{0BC9C6A7-0245-0040-995D-16C7080324E0}"/>
              </a:ext>
            </a:extLst>
          </p:cNvPr>
          <p:cNvPicPr>
            <a:picLocks noGrp="1" noChangeAspect="1"/>
          </p:cNvPicPr>
          <p:nvPr>
            <p:ph sz="half" idx="2"/>
          </p:nvPr>
        </p:nvPicPr>
        <p:blipFill>
          <a:blip r:embed="rId2">
            <a:extLst>
              <a:ext uri="{28A0092B-C50C-407E-A947-70E740481C1C}">
                <a14:useLocalDpi xmlns:a14="http://schemas.microsoft.com/office/drawing/2010/main"/>
              </a:ext>
            </a:extLst>
          </a:blip>
          <a:stretch>
            <a:fillRect/>
          </a:stretch>
        </p:blipFill>
        <p:spPr>
          <a:xfrm>
            <a:off x="5760719" y="960572"/>
            <a:ext cx="6307861" cy="5367522"/>
          </a:xfrm>
        </p:spPr>
      </p:pic>
      <p:sp>
        <p:nvSpPr>
          <p:cNvPr id="5" name="Rectangle 4">
            <a:extLst>
              <a:ext uri="{FF2B5EF4-FFF2-40B4-BE49-F238E27FC236}">
                <a16:creationId xmlns:a16="http://schemas.microsoft.com/office/drawing/2014/main" id="{AFC4B2F4-4793-2943-ADB6-0079F11A1C21}"/>
              </a:ext>
            </a:extLst>
          </p:cNvPr>
          <p:cNvSpPr/>
          <p:nvPr/>
        </p:nvSpPr>
        <p:spPr>
          <a:xfrm>
            <a:off x="5760719" y="6328094"/>
            <a:ext cx="3217103" cy="318100"/>
          </a:xfrm>
          <a:prstGeom prst="rect">
            <a:avLst/>
          </a:prstGeom>
        </p:spPr>
        <p:txBody>
          <a:bodyPr wrap="square">
            <a:spAutoFit/>
          </a:bodyPr>
          <a:lstStyle/>
          <a:p>
            <a:r>
              <a:rPr lang="en-US" sz="1467" b="1" i="1" dirty="0">
                <a:solidFill>
                  <a:srgbClr val="00503E"/>
                </a:solidFill>
              </a:rPr>
              <a:t>Source: Twitter</a:t>
            </a:r>
            <a:r>
              <a:rPr lang="en-US" sz="1467" b="1" i="1" dirty="0">
                <a:solidFill>
                  <a:srgbClr val="244270"/>
                </a:solidFill>
              </a:rPr>
              <a:t>.</a:t>
            </a:r>
            <a:endParaRPr lang="en-US" sz="1467" b="1" dirty="0">
              <a:solidFill>
                <a:srgbClr val="244270"/>
              </a:solidFill>
            </a:endParaRPr>
          </a:p>
        </p:txBody>
      </p:sp>
    </p:spTree>
    <p:extLst>
      <p:ext uri="{BB962C8B-B14F-4D97-AF65-F5344CB8AC3E}">
        <p14:creationId xmlns:p14="http://schemas.microsoft.com/office/powerpoint/2010/main" val="14167197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27601-D467-A846-BF8E-219D71A8696F}"/>
              </a:ext>
            </a:extLst>
          </p:cNvPr>
          <p:cNvSpPr>
            <a:spLocks noGrp="1"/>
          </p:cNvSpPr>
          <p:nvPr>
            <p:ph type="title"/>
          </p:nvPr>
        </p:nvSpPr>
        <p:spPr/>
        <p:txBody>
          <a:bodyPr/>
          <a:lstStyle/>
          <a:p>
            <a:r>
              <a:rPr lang="en-US" dirty="0"/>
              <a:t>Inbreeding is increasing faster than in the past</a:t>
            </a:r>
          </a:p>
        </p:txBody>
      </p:sp>
      <p:graphicFrame>
        <p:nvGraphicFramePr>
          <p:cNvPr id="3" name="Chart 2">
            <a:extLst>
              <a:ext uri="{FF2B5EF4-FFF2-40B4-BE49-F238E27FC236}">
                <a16:creationId xmlns:a16="http://schemas.microsoft.com/office/drawing/2014/main" id="{4CDBE25D-3645-4D42-97D6-6708E5D556CD}"/>
              </a:ext>
            </a:extLst>
          </p:cNvPr>
          <p:cNvGraphicFramePr>
            <a:graphicFrameLocks/>
          </p:cNvGraphicFramePr>
          <p:nvPr>
            <p:extLst/>
          </p:nvPr>
        </p:nvGraphicFramePr>
        <p:xfrm>
          <a:off x="-3822284" y="-1357864"/>
          <a:ext cx="19626355" cy="9027176"/>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a:extLst>
              <a:ext uri="{FF2B5EF4-FFF2-40B4-BE49-F238E27FC236}">
                <a16:creationId xmlns:a16="http://schemas.microsoft.com/office/drawing/2014/main" id="{99CC5D21-7DAC-AF47-B12F-B6ADBDC9C570}"/>
              </a:ext>
            </a:extLst>
          </p:cNvPr>
          <p:cNvSpPr/>
          <p:nvPr/>
        </p:nvSpPr>
        <p:spPr>
          <a:xfrm>
            <a:off x="8290379" y="6309763"/>
            <a:ext cx="3217103" cy="318100"/>
          </a:xfrm>
          <a:prstGeom prst="rect">
            <a:avLst/>
          </a:prstGeom>
        </p:spPr>
        <p:txBody>
          <a:bodyPr wrap="square">
            <a:spAutoFit/>
          </a:bodyPr>
          <a:lstStyle/>
          <a:p>
            <a:pPr algn="r"/>
            <a:r>
              <a:rPr lang="en-US" sz="1467" b="1" i="1" dirty="0">
                <a:solidFill>
                  <a:srgbClr val="00503E"/>
                </a:solidFill>
              </a:rPr>
              <a:t>Source: CDCB (2019)</a:t>
            </a:r>
            <a:endParaRPr lang="en-US" sz="1467" b="1" dirty="0">
              <a:solidFill>
                <a:srgbClr val="244270"/>
              </a:solidFill>
            </a:endParaRPr>
          </a:p>
        </p:txBody>
      </p:sp>
      <p:sp>
        <p:nvSpPr>
          <p:cNvPr id="5" name="TextBox 4">
            <a:extLst>
              <a:ext uri="{FF2B5EF4-FFF2-40B4-BE49-F238E27FC236}">
                <a16:creationId xmlns:a16="http://schemas.microsoft.com/office/drawing/2014/main" id="{426011E5-6044-F740-AAD6-5621106731F4}"/>
              </a:ext>
            </a:extLst>
          </p:cNvPr>
          <p:cNvSpPr txBox="1"/>
          <p:nvPr/>
        </p:nvSpPr>
        <p:spPr>
          <a:xfrm>
            <a:off x="486646" y="6258531"/>
            <a:ext cx="6581610" cy="369332"/>
          </a:xfrm>
          <a:prstGeom prst="rect">
            <a:avLst/>
          </a:prstGeom>
          <a:noFill/>
        </p:spPr>
        <p:txBody>
          <a:bodyPr wrap="none" rtlCol="0">
            <a:spAutoFit/>
          </a:bodyPr>
          <a:lstStyle/>
          <a:p>
            <a:r>
              <a:rPr lang="en-US" dirty="0"/>
              <a:t>GFI = genomic future inbreeding, PB = proven bulls, YB = young bulls</a:t>
            </a:r>
          </a:p>
        </p:txBody>
      </p:sp>
    </p:spTree>
    <p:extLst>
      <p:ext uri="{BB962C8B-B14F-4D97-AF65-F5344CB8AC3E}">
        <p14:creationId xmlns:p14="http://schemas.microsoft.com/office/powerpoint/2010/main" val="23170311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15F16-A60B-D343-8DE2-0CADBCCA94E3}"/>
              </a:ext>
            </a:extLst>
          </p:cNvPr>
          <p:cNvSpPr>
            <a:spLocks noGrp="1"/>
          </p:cNvSpPr>
          <p:nvPr>
            <p:ph type="title"/>
          </p:nvPr>
        </p:nvSpPr>
        <p:spPr/>
        <p:txBody>
          <a:bodyPr/>
          <a:lstStyle/>
          <a:p>
            <a:r>
              <a:rPr lang="en-US" dirty="0"/>
              <a:t>Why do we worry about inbreeding?</a:t>
            </a:r>
          </a:p>
        </p:txBody>
      </p:sp>
      <p:graphicFrame>
        <p:nvGraphicFramePr>
          <p:cNvPr id="3" name="Table 2">
            <a:extLst>
              <a:ext uri="{FF2B5EF4-FFF2-40B4-BE49-F238E27FC236}">
                <a16:creationId xmlns:a16="http://schemas.microsoft.com/office/drawing/2014/main" id="{E937776E-E2B7-324B-A9BA-557E83306F48}"/>
              </a:ext>
            </a:extLst>
          </p:cNvPr>
          <p:cNvGraphicFramePr>
            <a:graphicFrameLocks noGrp="1"/>
          </p:cNvGraphicFramePr>
          <p:nvPr>
            <p:extLst>
              <p:ext uri="{D42A27DB-BD31-4B8C-83A1-F6EECF244321}">
                <p14:modId xmlns:p14="http://schemas.microsoft.com/office/powerpoint/2010/main" val="2986000588"/>
              </p:ext>
            </p:extLst>
          </p:nvPr>
        </p:nvGraphicFramePr>
        <p:xfrm>
          <a:off x="370001" y="1499617"/>
          <a:ext cx="11217276" cy="928261"/>
        </p:xfrm>
        <a:graphic>
          <a:graphicData uri="http://schemas.openxmlformats.org/drawingml/2006/table">
            <a:tbl>
              <a:tblPr/>
              <a:tblGrid>
                <a:gridCol w="1349071">
                  <a:extLst>
                    <a:ext uri="{9D8B030D-6E8A-4147-A177-3AD203B41FA5}">
                      <a16:colId xmlns:a16="http://schemas.microsoft.com/office/drawing/2014/main" val="721658890"/>
                    </a:ext>
                  </a:extLst>
                </a:gridCol>
                <a:gridCol w="1119226">
                  <a:extLst>
                    <a:ext uri="{9D8B030D-6E8A-4147-A177-3AD203B41FA5}">
                      <a16:colId xmlns:a16="http://schemas.microsoft.com/office/drawing/2014/main" val="246976042"/>
                    </a:ext>
                  </a:extLst>
                </a:gridCol>
                <a:gridCol w="1623974">
                  <a:extLst>
                    <a:ext uri="{9D8B030D-6E8A-4147-A177-3AD203B41FA5}">
                      <a16:colId xmlns:a16="http://schemas.microsoft.com/office/drawing/2014/main" val="1005998815"/>
                    </a:ext>
                  </a:extLst>
                </a:gridCol>
                <a:gridCol w="1258214">
                  <a:extLst>
                    <a:ext uri="{9D8B030D-6E8A-4147-A177-3AD203B41FA5}">
                      <a16:colId xmlns:a16="http://schemas.microsoft.com/office/drawing/2014/main" val="1408885165"/>
                    </a:ext>
                  </a:extLst>
                </a:gridCol>
                <a:gridCol w="1221639">
                  <a:extLst>
                    <a:ext uri="{9D8B030D-6E8A-4147-A177-3AD203B41FA5}">
                      <a16:colId xmlns:a16="http://schemas.microsoft.com/office/drawing/2014/main" val="4053276152"/>
                    </a:ext>
                  </a:extLst>
                </a:gridCol>
                <a:gridCol w="1228953">
                  <a:extLst>
                    <a:ext uri="{9D8B030D-6E8A-4147-A177-3AD203B41FA5}">
                      <a16:colId xmlns:a16="http://schemas.microsoft.com/office/drawing/2014/main" val="1704521580"/>
                    </a:ext>
                  </a:extLst>
                </a:gridCol>
                <a:gridCol w="1141172">
                  <a:extLst>
                    <a:ext uri="{9D8B030D-6E8A-4147-A177-3AD203B41FA5}">
                      <a16:colId xmlns:a16="http://schemas.microsoft.com/office/drawing/2014/main" val="3185687685"/>
                    </a:ext>
                  </a:extLst>
                </a:gridCol>
                <a:gridCol w="1028663">
                  <a:extLst>
                    <a:ext uri="{9D8B030D-6E8A-4147-A177-3AD203B41FA5}">
                      <a16:colId xmlns:a16="http://schemas.microsoft.com/office/drawing/2014/main" val="1958595697"/>
                    </a:ext>
                  </a:extLst>
                </a:gridCol>
                <a:gridCol w="1246364">
                  <a:extLst>
                    <a:ext uri="{9D8B030D-6E8A-4147-A177-3AD203B41FA5}">
                      <a16:colId xmlns:a16="http://schemas.microsoft.com/office/drawing/2014/main" val="138345611"/>
                    </a:ext>
                  </a:extLst>
                </a:gridCol>
              </a:tblGrid>
              <a:tr h="486301">
                <a:tc>
                  <a:txBody>
                    <a:bodyPr/>
                    <a:lstStyle/>
                    <a:p>
                      <a:pPr algn="ctr"/>
                      <a:r>
                        <a:rPr lang="en-US" sz="2400" b="1" dirty="0">
                          <a:effectLst/>
                        </a:rPr>
                        <a:t>Milk (kg)</a:t>
                      </a:r>
                    </a:p>
                  </a:txBody>
                  <a:tcPr marL="38100" marR="38100" marT="38100" marB="38100" anchor="ctr">
                    <a:lnL>
                      <a:noFill/>
                    </a:lnL>
                    <a:lnR>
                      <a:noFill/>
                    </a:lnR>
                    <a:lnT>
                      <a:noFill/>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2400" b="1" dirty="0">
                          <a:effectLst/>
                        </a:rPr>
                        <a:t>Fat (kg)</a:t>
                      </a:r>
                    </a:p>
                  </a:txBody>
                  <a:tcPr marL="38100" marR="38100" marT="38100" marB="38100" anchor="ctr">
                    <a:lnL>
                      <a:noFill/>
                    </a:lnL>
                    <a:lnR>
                      <a:noFill/>
                    </a:lnR>
                    <a:lnT>
                      <a:noFill/>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2400" b="1" dirty="0">
                          <a:effectLst/>
                        </a:rPr>
                        <a:t>Protein (kg)</a:t>
                      </a:r>
                    </a:p>
                  </a:txBody>
                  <a:tcPr marL="38100" marR="38100" marT="38100" marB="38100" anchor="ctr">
                    <a:lnL>
                      <a:noFill/>
                    </a:lnL>
                    <a:lnR>
                      <a:noFill/>
                    </a:lnR>
                    <a:lnT>
                      <a:noFill/>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2400" b="1" dirty="0">
                          <a:effectLst/>
                        </a:rPr>
                        <a:t>PL (</a:t>
                      </a:r>
                      <a:r>
                        <a:rPr lang="en-US" sz="2400" b="1" dirty="0" err="1">
                          <a:effectLst/>
                        </a:rPr>
                        <a:t>mo</a:t>
                      </a:r>
                      <a:r>
                        <a:rPr lang="en-US" sz="2400" b="1" dirty="0">
                          <a:effectLst/>
                        </a:rPr>
                        <a:t>)</a:t>
                      </a:r>
                    </a:p>
                  </a:txBody>
                  <a:tcPr marL="38100" marR="38100" marT="38100" marB="38100" anchor="ctr">
                    <a:lnL>
                      <a:noFill/>
                    </a:lnL>
                    <a:lnR>
                      <a:noFill/>
                    </a:lnR>
                    <a:lnT>
                      <a:noFill/>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2400" b="1" dirty="0">
                          <a:effectLst/>
                        </a:rPr>
                        <a:t>SCS</a:t>
                      </a:r>
                    </a:p>
                  </a:txBody>
                  <a:tcPr marL="38100" marR="38100" marT="38100" marB="38100" anchor="ctr">
                    <a:lnL>
                      <a:noFill/>
                    </a:lnL>
                    <a:lnR>
                      <a:noFill/>
                    </a:lnR>
                    <a:lnT>
                      <a:noFill/>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2400" b="1" dirty="0">
                          <a:effectLst/>
                        </a:rPr>
                        <a:t>DPR</a:t>
                      </a:r>
                    </a:p>
                  </a:txBody>
                  <a:tcPr marL="38100" marR="38100" marT="38100" marB="38100" anchor="ctr">
                    <a:lnL>
                      <a:noFill/>
                    </a:lnL>
                    <a:lnR>
                      <a:noFill/>
                    </a:lnR>
                    <a:lnT>
                      <a:noFill/>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2400" b="1" dirty="0">
                          <a:effectLst/>
                        </a:rPr>
                        <a:t>HCR</a:t>
                      </a:r>
                    </a:p>
                  </a:txBody>
                  <a:tcPr marL="38100" marR="38100" marT="38100" marB="38100" anchor="ctr">
                    <a:lnL>
                      <a:noFill/>
                    </a:lnL>
                    <a:lnR>
                      <a:noFill/>
                    </a:lnR>
                    <a:lnT>
                      <a:noFill/>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2400" b="1" dirty="0">
                          <a:effectLst/>
                        </a:rPr>
                        <a:t>CCR</a:t>
                      </a:r>
                    </a:p>
                  </a:txBody>
                  <a:tcPr marL="38100" marR="38100" marT="38100" marB="38100" anchor="ctr">
                    <a:lnL>
                      <a:noFill/>
                    </a:lnL>
                    <a:lnR>
                      <a:noFill/>
                    </a:lnR>
                    <a:lnT>
                      <a:noFill/>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2400" b="1" dirty="0">
                          <a:effectLst/>
                        </a:rPr>
                        <a:t>Livability</a:t>
                      </a:r>
                    </a:p>
                  </a:txBody>
                  <a:tcPr marL="38100" marR="38100" marT="38100" marB="38100" anchor="ctr">
                    <a:lnL>
                      <a:noFill/>
                    </a:lnL>
                    <a:lnR>
                      <a:noFill/>
                    </a:lnR>
                    <a:lnT>
                      <a:noFill/>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72376225"/>
                  </a:ext>
                </a:extLst>
              </a:tr>
              <a:tr h="441960">
                <a:tc>
                  <a:txBody>
                    <a:bodyPr/>
                    <a:lstStyle/>
                    <a:p>
                      <a:pPr algn="ctr"/>
                      <a:r>
                        <a:rPr lang="en-US" sz="2400" b="0" dirty="0">
                          <a:effectLst/>
                        </a:rPr>
                        <a:t>-28.6</a:t>
                      </a:r>
                    </a:p>
                  </a:txBody>
                  <a:tcPr marL="38100" marR="38100" marT="38100" marB="38100" anchor="ctr">
                    <a:lnL>
                      <a:noFill/>
                    </a:lnL>
                    <a:lnR>
                      <a:noFill/>
                    </a:lnR>
                    <a:lnT w="12700" cap="flat" cmpd="sng" algn="ctr">
                      <a:solidFill>
                        <a:schemeClr val="tx1"/>
                      </a:solidFill>
                      <a:prstDash val="solid"/>
                      <a:round/>
                      <a:headEnd type="none" w="med" len="med"/>
                      <a:tailEnd type="none" w="med" len="med"/>
                    </a:lnT>
                    <a:lnB>
                      <a:noFill/>
                    </a:lnB>
                    <a:solidFill>
                      <a:srgbClr val="FFFFFF"/>
                    </a:solidFill>
                  </a:tcPr>
                </a:tc>
                <a:tc>
                  <a:txBody>
                    <a:bodyPr/>
                    <a:lstStyle/>
                    <a:p>
                      <a:pPr algn="ctr"/>
                      <a:r>
                        <a:rPr lang="en-US" sz="2400" b="0" dirty="0">
                          <a:effectLst/>
                        </a:rPr>
                        <a:t>-1.08</a:t>
                      </a:r>
                    </a:p>
                  </a:txBody>
                  <a:tcPr marL="38100" marR="38100" marT="38100" marB="38100" anchor="ctr">
                    <a:lnL>
                      <a:noFill/>
                    </a:lnL>
                    <a:lnR>
                      <a:noFill/>
                    </a:lnR>
                    <a:lnT w="12700" cap="flat" cmpd="sng" algn="ctr">
                      <a:solidFill>
                        <a:schemeClr val="tx1"/>
                      </a:solidFill>
                      <a:prstDash val="solid"/>
                      <a:round/>
                      <a:headEnd type="none" w="med" len="med"/>
                      <a:tailEnd type="none" w="med" len="med"/>
                    </a:lnT>
                    <a:lnB>
                      <a:noFill/>
                    </a:lnB>
                    <a:solidFill>
                      <a:srgbClr val="FFFFFF"/>
                    </a:solidFill>
                  </a:tcPr>
                </a:tc>
                <a:tc>
                  <a:txBody>
                    <a:bodyPr/>
                    <a:lstStyle/>
                    <a:p>
                      <a:pPr algn="ctr"/>
                      <a:r>
                        <a:rPr lang="en-US" sz="2400" b="0" dirty="0">
                          <a:effectLst/>
                        </a:rPr>
                        <a:t>-0.85</a:t>
                      </a:r>
                    </a:p>
                  </a:txBody>
                  <a:tcPr marL="38100" marR="38100" marT="38100" marB="38100" anchor="ctr">
                    <a:lnL>
                      <a:noFill/>
                    </a:lnL>
                    <a:lnR>
                      <a:noFill/>
                    </a:lnR>
                    <a:lnT w="12700" cap="flat" cmpd="sng" algn="ctr">
                      <a:solidFill>
                        <a:schemeClr val="tx1"/>
                      </a:solidFill>
                      <a:prstDash val="solid"/>
                      <a:round/>
                      <a:headEnd type="none" w="med" len="med"/>
                      <a:tailEnd type="none" w="med" len="med"/>
                    </a:lnT>
                    <a:lnB>
                      <a:noFill/>
                    </a:lnB>
                    <a:solidFill>
                      <a:srgbClr val="FFFFFF"/>
                    </a:solidFill>
                  </a:tcPr>
                </a:tc>
                <a:tc>
                  <a:txBody>
                    <a:bodyPr/>
                    <a:lstStyle/>
                    <a:p>
                      <a:pPr algn="ctr"/>
                      <a:r>
                        <a:rPr lang="en-US" sz="2400" b="0" dirty="0">
                          <a:effectLst/>
                        </a:rPr>
                        <a:t>-0.25</a:t>
                      </a:r>
                    </a:p>
                  </a:txBody>
                  <a:tcPr marL="38100" marR="38100" marT="38100" marB="38100" anchor="ctr">
                    <a:lnL>
                      <a:noFill/>
                    </a:lnL>
                    <a:lnR>
                      <a:noFill/>
                    </a:lnR>
                    <a:lnT w="12700" cap="flat" cmpd="sng" algn="ctr">
                      <a:solidFill>
                        <a:schemeClr val="tx1"/>
                      </a:solidFill>
                      <a:prstDash val="solid"/>
                      <a:round/>
                      <a:headEnd type="none" w="med" len="med"/>
                      <a:tailEnd type="none" w="med" len="med"/>
                    </a:lnT>
                    <a:lnB>
                      <a:noFill/>
                    </a:lnB>
                    <a:solidFill>
                      <a:srgbClr val="FFFFFF"/>
                    </a:solidFill>
                  </a:tcPr>
                </a:tc>
                <a:tc>
                  <a:txBody>
                    <a:bodyPr/>
                    <a:lstStyle/>
                    <a:p>
                      <a:pPr algn="ctr"/>
                      <a:r>
                        <a:rPr lang="en-US" sz="2400" b="0" dirty="0">
                          <a:effectLst/>
                        </a:rPr>
                        <a:t>0.00</a:t>
                      </a:r>
                    </a:p>
                  </a:txBody>
                  <a:tcPr marL="38100" marR="38100" marT="38100" marB="38100" anchor="ctr">
                    <a:lnL>
                      <a:noFill/>
                    </a:lnL>
                    <a:lnR>
                      <a:noFill/>
                    </a:lnR>
                    <a:lnT w="12700" cap="flat" cmpd="sng" algn="ctr">
                      <a:solidFill>
                        <a:schemeClr val="tx1"/>
                      </a:solidFill>
                      <a:prstDash val="solid"/>
                      <a:round/>
                      <a:headEnd type="none" w="med" len="med"/>
                      <a:tailEnd type="none" w="med" len="med"/>
                    </a:lnT>
                    <a:lnB>
                      <a:noFill/>
                    </a:lnB>
                    <a:solidFill>
                      <a:srgbClr val="FFFFFF"/>
                    </a:solidFill>
                  </a:tcPr>
                </a:tc>
                <a:tc>
                  <a:txBody>
                    <a:bodyPr/>
                    <a:lstStyle/>
                    <a:p>
                      <a:pPr algn="ctr"/>
                      <a:r>
                        <a:rPr lang="en-US" sz="2400" b="0" dirty="0">
                          <a:effectLst/>
                        </a:rPr>
                        <a:t>-0.14</a:t>
                      </a:r>
                    </a:p>
                  </a:txBody>
                  <a:tcPr marL="38100" marR="38100" marT="38100" marB="38100" anchor="ctr">
                    <a:lnL>
                      <a:noFill/>
                    </a:lnL>
                    <a:lnR>
                      <a:noFill/>
                    </a:lnR>
                    <a:lnT w="12700" cap="flat" cmpd="sng" algn="ctr">
                      <a:solidFill>
                        <a:schemeClr val="tx1"/>
                      </a:solidFill>
                      <a:prstDash val="solid"/>
                      <a:round/>
                      <a:headEnd type="none" w="med" len="med"/>
                      <a:tailEnd type="none" w="med" len="med"/>
                    </a:lnT>
                    <a:lnB>
                      <a:noFill/>
                    </a:lnB>
                    <a:solidFill>
                      <a:srgbClr val="FFFFFF"/>
                    </a:solidFill>
                  </a:tcPr>
                </a:tc>
                <a:tc>
                  <a:txBody>
                    <a:bodyPr/>
                    <a:lstStyle/>
                    <a:p>
                      <a:pPr algn="ctr"/>
                      <a:r>
                        <a:rPr lang="en-US" sz="2400" b="0" dirty="0">
                          <a:effectLst/>
                        </a:rPr>
                        <a:t>-0.05</a:t>
                      </a:r>
                    </a:p>
                  </a:txBody>
                  <a:tcPr marL="38100" marR="38100" marT="38100" marB="38100" anchor="ctr">
                    <a:lnL>
                      <a:noFill/>
                    </a:lnL>
                    <a:lnR>
                      <a:noFill/>
                    </a:lnR>
                    <a:lnT w="12700" cap="flat" cmpd="sng" algn="ctr">
                      <a:solidFill>
                        <a:schemeClr val="tx1"/>
                      </a:solidFill>
                      <a:prstDash val="solid"/>
                      <a:round/>
                      <a:headEnd type="none" w="med" len="med"/>
                      <a:tailEnd type="none" w="med" len="med"/>
                    </a:lnT>
                    <a:lnB>
                      <a:noFill/>
                    </a:lnB>
                    <a:solidFill>
                      <a:srgbClr val="FFFFFF"/>
                    </a:solidFill>
                  </a:tcPr>
                </a:tc>
                <a:tc>
                  <a:txBody>
                    <a:bodyPr/>
                    <a:lstStyle/>
                    <a:p>
                      <a:pPr algn="ctr"/>
                      <a:r>
                        <a:rPr lang="en-US" sz="2400" b="0" dirty="0">
                          <a:effectLst/>
                        </a:rPr>
                        <a:t>-0.18</a:t>
                      </a:r>
                    </a:p>
                  </a:txBody>
                  <a:tcPr marL="38100" marR="38100" marT="38100" marB="38100" anchor="ctr">
                    <a:lnL>
                      <a:noFill/>
                    </a:lnL>
                    <a:lnR>
                      <a:noFill/>
                    </a:lnR>
                    <a:lnT w="12700" cap="flat" cmpd="sng" algn="ctr">
                      <a:solidFill>
                        <a:schemeClr val="tx1"/>
                      </a:solidFill>
                      <a:prstDash val="solid"/>
                      <a:round/>
                      <a:headEnd type="none" w="med" len="med"/>
                      <a:tailEnd type="none" w="med" len="med"/>
                    </a:lnT>
                    <a:lnB>
                      <a:noFill/>
                    </a:lnB>
                    <a:solidFill>
                      <a:srgbClr val="FFFFFF"/>
                    </a:solidFill>
                  </a:tcPr>
                </a:tc>
                <a:tc>
                  <a:txBody>
                    <a:bodyPr/>
                    <a:lstStyle/>
                    <a:p>
                      <a:pPr algn="ctr"/>
                      <a:r>
                        <a:rPr lang="en-US" sz="2400" b="0" dirty="0">
                          <a:effectLst/>
                        </a:rPr>
                        <a:t>-0.08</a:t>
                      </a:r>
                    </a:p>
                  </a:txBody>
                  <a:tcPr marL="38100" marR="38100" marT="38100" marB="38100" anchor="ctr">
                    <a:lnL>
                      <a:noFill/>
                    </a:lnL>
                    <a:lnR>
                      <a:noFill/>
                    </a:lnR>
                    <a:lnT w="12700" cap="flat" cmpd="sng" algn="ctr">
                      <a:solidFill>
                        <a:schemeClr val="tx1"/>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3735660980"/>
                  </a:ext>
                </a:extLst>
              </a:tr>
            </a:tbl>
          </a:graphicData>
        </a:graphic>
      </p:graphicFrame>
      <p:sp>
        <p:nvSpPr>
          <p:cNvPr id="4" name="TextBox 3">
            <a:extLst>
              <a:ext uri="{FF2B5EF4-FFF2-40B4-BE49-F238E27FC236}">
                <a16:creationId xmlns:a16="http://schemas.microsoft.com/office/drawing/2014/main" id="{3C52CF1E-77F4-7E48-811B-1BF110DFA984}"/>
              </a:ext>
            </a:extLst>
          </p:cNvPr>
          <p:cNvSpPr txBox="1"/>
          <p:nvPr/>
        </p:nvSpPr>
        <p:spPr>
          <a:xfrm>
            <a:off x="4633089" y="2427878"/>
            <a:ext cx="7071231" cy="338554"/>
          </a:xfrm>
          <a:prstGeom prst="rect">
            <a:avLst/>
          </a:prstGeom>
          <a:noFill/>
        </p:spPr>
        <p:txBody>
          <a:bodyPr wrap="none" rtlCol="0">
            <a:spAutoFit/>
          </a:bodyPr>
          <a:lstStyle/>
          <a:p>
            <a:r>
              <a:rPr lang="en-US" sz="1600" b="1" i="1" dirty="0"/>
              <a:t>Source:</a:t>
            </a:r>
            <a:r>
              <a:rPr lang="en-US" sz="1600" dirty="0"/>
              <a:t> CDCB (https://</a:t>
            </a:r>
            <a:r>
              <a:rPr lang="en-US" sz="1600" dirty="0" err="1"/>
              <a:t>queries.uscdcb.com</a:t>
            </a:r>
            <a:r>
              <a:rPr lang="en-US" sz="1600" dirty="0"/>
              <a:t>/</a:t>
            </a:r>
            <a:r>
              <a:rPr lang="en-US" sz="1600" dirty="0" err="1"/>
              <a:t>eval</a:t>
            </a:r>
            <a:r>
              <a:rPr lang="en-US" sz="1600" dirty="0"/>
              <a:t>/summary/</a:t>
            </a:r>
            <a:r>
              <a:rPr lang="en-US" sz="1600" dirty="0" err="1"/>
              <a:t>Bmean_bases_het.cfm</a:t>
            </a:r>
            <a:r>
              <a:rPr lang="en-US" sz="1600" dirty="0"/>
              <a:t>).</a:t>
            </a:r>
          </a:p>
        </p:txBody>
      </p:sp>
      <p:sp>
        <p:nvSpPr>
          <p:cNvPr id="5" name="TextBox 4">
            <a:extLst>
              <a:ext uri="{FF2B5EF4-FFF2-40B4-BE49-F238E27FC236}">
                <a16:creationId xmlns:a16="http://schemas.microsoft.com/office/drawing/2014/main" id="{1AB91D48-1626-FD42-8A93-054CD1616A02}"/>
              </a:ext>
            </a:extLst>
          </p:cNvPr>
          <p:cNvSpPr txBox="1"/>
          <p:nvPr/>
        </p:nvSpPr>
        <p:spPr>
          <a:xfrm>
            <a:off x="1767646" y="930230"/>
            <a:ext cx="8421986" cy="461665"/>
          </a:xfrm>
          <a:prstGeom prst="rect">
            <a:avLst/>
          </a:prstGeom>
          <a:noFill/>
        </p:spPr>
        <p:txBody>
          <a:bodyPr wrap="none" rtlCol="0">
            <a:spAutoFit/>
          </a:bodyPr>
          <a:lstStyle/>
          <a:p>
            <a:r>
              <a:rPr lang="en-US" sz="2400" b="1" dirty="0"/>
              <a:t>Change in phenotypic performance per 1% increase in inbreeding</a:t>
            </a:r>
          </a:p>
        </p:txBody>
      </p:sp>
      <p:graphicFrame>
        <p:nvGraphicFramePr>
          <p:cNvPr id="7" name="Table 6">
            <a:extLst>
              <a:ext uri="{FF2B5EF4-FFF2-40B4-BE49-F238E27FC236}">
                <a16:creationId xmlns:a16="http://schemas.microsoft.com/office/drawing/2014/main" id="{0BC84919-B209-4443-8FDB-68D043A353E5}"/>
              </a:ext>
            </a:extLst>
          </p:cNvPr>
          <p:cNvGraphicFramePr>
            <a:graphicFrameLocks noGrp="1"/>
          </p:cNvGraphicFramePr>
          <p:nvPr>
            <p:extLst>
              <p:ext uri="{D42A27DB-BD31-4B8C-83A1-F6EECF244321}">
                <p14:modId xmlns:p14="http://schemas.microsoft.com/office/powerpoint/2010/main" val="236907141"/>
              </p:ext>
            </p:extLst>
          </p:nvPr>
        </p:nvGraphicFramePr>
        <p:xfrm>
          <a:off x="368786" y="3634434"/>
          <a:ext cx="11217276" cy="928261"/>
        </p:xfrm>
        <a:graphic>
          <a:graphicData uri="http://schemas.openxmlformats.org/drawingml/2006/table">
            <a:tbl>
              <a:tblPr/>
              <a:tblGrid>
                <a:gridCol w="1349071">
                  <a:extLst>
                    <a:ext uri="{9D8B030D-6E8A-4147-A177-3AD203B41FA5}">
                      <a16:colId xmlns:a16="http://schemas.microsoft.com/office/drawing/2014/main" val="721658890"/>
                    </a:ext>
                  </a:extLst>
                </a:gridCol>
                <a:gridCol w="1119226">
                  <a:extLst>
                    <a:ext uri="{9D8B030D-6E8A-4147-A177-3AD203B41FA5}">
                      <a16:colId xmlns:a16="http://schemas.microsoft.com/office/drawing/2014/main" val="246976042"/>
                    </a:ext>
                  </a:extLst>
                </a:gridCol>
                <a:gridCol w="1623974">
                  <a:extLst>
                    <a:ext uri="{9D8B030D-6E8A-4147-A177-3AD203B41FA5}">
                      <a16:colId xmlns:a16="http://schemas.microsoft.com/office/drawing/2014/main" val="1005998815"/>
                    </a:ext>
                  </a:extLst>
                </a:gridCol>
                <a:gridCol w="1258214">
                  <a:extLst>
                    <a:ext uri="{9D8B030D-6E8A-4147-A177-3AD203B41FA5}">
                      <a16:colId xmlns:a16="http://schemas.microsoft.com/office/drawing/2014/main" val="1408885165"/>
                    </a:ext>
                  </a:extLst>
                </a:gridCol>
                <a:gridCol w="1221639">
                  <a:extLst>
                    <a:ext uri="{9D8B030D-6E8A-4147-A177-3AD203B41FA5}">
                      <a16:colId xmlns:a16="http://schemas.microsoft.com/office/drawing/2014/main" val="4053276152"/>
                    </a:ext>
                  </a:extLst>
                </a:gridCol>
                <a:gridCol w="1228953">
                  <a:extLst>
                    <a:ext uri="{9D8B030D-6E8A-4147-A177-3AD203B41FA5}">
                      <a16:colId xmlns:a16="http://schemas.microsoft.com/office/drawing/2014/main" val="1704521580"/>
                    </a:ext>
                  </a:extLst>
                </a:gridCol>
                <a:gridCol w="1141172">
                  <a:extLst>
                    <a:ext uri="{9D8B030D-6E8A-4147-A177-3AD203B41FA5}">
                      <a16:colId xmlns:a16="http://schemas.microsoft.com/office/drawing/2014/main" val="3185687685"/>
                    </a:ext>
                  </a:extLst>
                </a:gridCol>
                <a:gridCol w="1028663">
                  <a:extLst>
                    <a:ext uri="{9D8B030D-6E8A-4147-A177-3AD203B41FA5}">
                      <a16:colId xmlns:a16="http://schemas.microsoft.com/office/drawing/2014/main" val="1958595697"/>
                    </a:ext>
                  </a:extLst>
                </a:gridCol>
                <a:gridCol w="1246364">
                  <a:extLst>
                    <a:ext uri="{9D8B030D-6E8A-4147-A177-3AD203B41FA5}">
                      <a16:colId xmlns:a16="http://schemas.microsoft.com/office/drawing/2014/main" val="138345611"/>
                    </a:ext>
                  </a:extLst>
                </a:gridCol>
              </a:tblGrid>
              <a:tr h="486301">
                <a:tc>
                  <a:txBody>
                    <a:bodyPr/>
                    <a:lstStyle/>
                    <a:p>
                      <a:pPr algn="ctr"/>
                      <a:r>
                        <a:rPr lang="en-US" sz="2400" b="1" dirty="0">
                          <a:effectLst/>
                        </a:rPr>
                        <a:t>Milk (kg)</a:t>
                      </a:r>
                    </a:p>
                  </a:txBody>
                  <a:tcPr marL="38100" marR="38100" marT="38100" marB="38100" anchor="ctr">
                    <a:lnL>
                      <a:noFill/>
                    </a:lnL>
                    <a:lnR>
                      <a:noFill/>
                    </a:lnR>
                    <a:lnT>
                      <a:noFill/>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2400" b="1" dirty="0">
                          <a:effectLst/>
                        </a:rPr>
                        <a:t>Fat (kg)</a:t>
                      </a:r>
                    </a:p>
                  </a:txBody>
                  <a:tcPr marL="38100" marR="38100" marT="38100" marB="38100" anchor="ctr">
                    <a:lnL>
                      <a:noFill/>
                    </a:lnL>
                    <a:lnR>
                      <a:noFill/>
                    </a:lnR>
                    <a:lnT>
                      <a:noFill/>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2400" b="1" dirty="0">
                          <a:effectLst/>
                        </a:rPr>
                        <a:t>Protein (kg)</a:t>
                      </a:r>
                    </a:p>
                  </a:txBody>
                  <a:tcPr marL="38100" marR="38100" marT="38100" marB="38100" anchor="ctr">
                    <a:lnL>
                      <a:noFill/>
                    </a:lnL>
                    <a:lnR>
                      <a:noFill/>
                    </a:lnR>
                    <a:lnT>
                      <a:noFill/>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2400" b="1" dirty="0">
                          <a:effectLst/>
                        </a:rPr>
                        <a:t>PL (</a:t>
                      </a:r>
                      <a:r>
                        <a:rPr lang="en-US" sz="2400" b="1" dirty="0" err="1">
                          <a:effectLst/>
                        </a:rPr>
                        <a:t>mo</a:t>
                      </a:r>
                      <a:r>
                        <a:rPr lang="en-US" sz="2400" b="1" dirty="0">
                          <a:effectLst/>
                        </a:rPr>
                        <a:t>)</a:t>
                      </a:r>
                    </a:p>
                  </a:txBody>
                  <a:tcPr marL="38100" marR="38100" marT="38100" marB="38100" anchor="ctr">
                    <a:lnL>
                      <a:noFill/>
                    </a:lnL>
                    <a:lnR>
                      <a:noFill/>
                    </a:lnR>
                    <a:lnT>
                      <a:noFill/>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2400" b="1" dirty="0">
                          <a:effectLst/>
                        </a:rPr>
                        <a:t>SCS</a:t>
                      </a:r>
                    </a:p>
                  </a:txBody>
                  <a:tcPr marL="38100" marR="38100" marT="38100" marB="38100" anchor="ctr">
                    <a:lnL>
                      <a:noFill/>
                    </a:lnL>
                    <a:lnR>
                      <a:noFill/>
                    </a:lnR>
                    <a:lnT>
                      <a:noFill/>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2400" b="1" dirty="0">
                          <a:effectLst/>
                        </a:rPr>
                        <a:t>DPR</a:t>
                      </a:r>
                    </a:p>
                  </a:txBody>
                  <a:tcPr marL="38100" marR="38100" marT="38100" marB="38100" anchor="ctr">
                    <a:lnL>
                      <a:noFill/>
                    </a:lnL>
                    <a:lnR>
                      <a:noFill/>
                    </a:lnR>
                    <a:lnT>
                      <a:noFill/>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2400" b="1" dirty="0">
                          <a:effectLst/>
                        </a:rPr>
                        <a:t>HCR</a:t>
                      </a:r>
                    </a:p>
                  </a:txBody>
                  <a:tcPr marL="38100" marR="38100" marT="38100" marB="38100" anchor="ctr">
                    <a:lnL>
                      <a:noFill/>
                    </a:lnL>
                    <a:lnR>
                      <a:noFill/>
                    </a:lnR>
                    <a:lnT>
                      <a:noFill/>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2400" b="1" dirty="0">
                          <a:effectLst/>
                        </a:rPr>
                        <a:t>CCR</a:t>
                      </a:r>
                    </a:p>
                  </a:txBody>
                  <a:tcPr marL="38100" marR="38100" marT="38100" marB="38100" anchor="ctr">
                    <a:lnL>
                      <a:noFill/>
                    </a:lnL>
                    <a:lnR>
                      <a:noFill/>
                    </a:lnR>
                    <a:lnT>
                      <a:noFill/>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2400" b="1" dirty="0">
                          <a:effectLst/>
                        </a:rPr>
                        <a:t>Livability</a:t>
                      </a:r>
                    </a:p>
                  </a:txBody>
                  <a:tcPr marL="38100" marR="38100" marT="38100" marB="38100" anchor="ctr">
                    <a:lnL>
                      <a:noFill/>
                    </a:lnL>
                    <a:lnR>
                      <a:noFill/>
                    </a:lnR>
                    <a:lnT>
                      <a:noFill/>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72376225"/>
                  </a:ext>
                </a:extLst>
              </a:tr>
              <a:tr h="441960">
                <a:tc>
                  <a:txBody>
                    <a:bodyPr/>
                    <a:lstStyle/>
                    <a:p>
                      <a:pPr algn="ctr"/>
                      <a:r>
                        <a:rPr lang="en-US" sz="2400" b="0" dirty="0">
                          <a:effectLst/>
                        </a:rPr>
                        <a:t>+47.2</a:t>
                      </a:r>
                    </a:p>
                  </a:txBody>
                  <a:tcPr marL="38100" marR="38100" marT="38100" marB="38100" anchor="ctr">
                    <a:lnL>
                      <a:noFill/>
                    </a:lnL>
                    <a:lnR>
                      <a:noFill/>
                    </a:lnR>
                    <a:lnT w="12700" cap="flat" cmpd="sng" algn="ctr">
                      <a:solidFill>
                        <a:schemeClr val="tx1"/>
                      </a:solidFill>
                      <a:prstDash val="solid"/>
                      <a:round/>
                      <a:headEnd type="none" w="med" len="med"/>
                      <a:tailEnd type="none" w="med" len="med"/>
                    </a:lnT>
                    <a:lnB>
                      <a:noFill/>
                    </a:lnB>
                    <a:solidFill>
                      <a:srgbClr val="FFFFFF"/>
                    </a:solidFill>
                  </a:tcPr>
                </a:tc>
                <a:tc>
                  <a:txBody>
                    <a:bodyPr/>
                    <a:lstStyle/>
                    <a:p>
                      <a:pPr algn="ctr"/>
                      <a:r>
                        <a:rPr lang="en-US" sz="2400" b="0" dirty="0">
                          <a:effectLst/>
                        </a:rPr>
                        <a:t>+2.67</a:t>
                      </a:r>
                    </a:p>
                  </a:txBody>
                  <a:tcPr marL="38100" marR="38100" marT="38100" marB="38100" anchor="ctr">
                    <a:lnL>
                      <a:noFill/>
                    </a:lnL>
                    <a:lnR>
                      <a:noFill/>
                    </a:lnR>
                    <a:lnT w="12700" cap="flat" cmpd="sng" algn="ctr">
                      <a:solidFill>
                        <a:schemeClr val="tx1"/>
                      </a:solidFill>
                      <a:prstDash val="solid"/>
                      <a:round/>
                      <a:headEnd type="none" w="med" len="med"/>
                      <a:tailEnd type="none" w="med" len="med"/>
                    </a:lnT>
                    <a:lnB>
                      <a:noFill/>
                    </a:lnB>
                    <a:solidFill>
                      <a:srgbClr val="FFFFFF"/>
                    </a:solidFill>
                  </a:tcPr>
                </a:tc>
                <a:tc>
                  <a:txBody>
                    <a:bodyPr/>
                    <a:lstStyle/>
                    <a:p>
                      <a:pPr algn="ctr"/>
                      <a:r>
                        <a:rPr lang="en-US" sz="2400" b="0" dirty="0">
                          <a:effectLst/>
                        </a:rPr>
                        <a:t>+1.72</a:t>
                      </a:r>
                    </a:p>
                  </a:txBody>
                  <a:tcPr marL="38100" marR="38100" marT="38100" marB="38100" anchor="ctr">
                    <a:lnL>
                      <a:noFill/>
                    </a:lnL>
                    <a:lnR>
                      <a:noFill/>
                    </a:lnR>
                    <a:lnT w="12700" cap="flat" cmpd="sng" algn="ctr">
                      <a:solidFill>
                        <a:schemeClr val="tx1"/>
                      </a:solidFill>
                      <a:prstDash val="solid"/>
                      <a:round/>
                      <a:headEnd type="none" w="med" len="med"/>
                      <a:tailEnd type="none" w="med" len="med"/>
                    </a:lnT>
                    <a:lnB>
                      <a:noFill/>
                    </a:lnB>
                    <a:solidFill>
                      <a:srgbClr val="FFFFFF"/>
                    </a:solidFill>
                  </a:tcPr>
                </a:tc>
                <a:tc>
                  <a:txBody>
                    <a:bodyPr/>
                    <a:lstStyle/>
                    <a:p>
                      <a:pPr algn="ctr"/>
                      <a:r>
                        <a:rPr lang="en-US" sz="2400" b="0" dirty="0">
                          <a:effectLst/>
                        </a:rPr>
                        <a:t>+0. 51</a:t>
                      </a:r>
                    </a:p>
                  </a:txBody>
                  <a:tcPr marL="38100" marR="38100" marT="38100" marB="38100" anchor="ctr">
                    <a:lnL>
                      <a:noFill/>
                    </a:lnL>
                    <a:lnR>
                      <a:noFill/>
                    </a:lnR>
                    <a:lnT w="12700" cap="flat" cmpd="sng" algn="ctr">
                      <a:solidFill>
                        <a:schemeClr val="tx1"/>
                      </a:solidFill>
                      <a:prstDash val="solid"/>
                      <a:round/>
                      <a:headEnd type="none" w="med" len="med"/>
                      <a:tailEnd type="none" w="med" len="med"/>
                    </a:lnT>
                    <a:lnB>
                      <a:noFill/>
                    </a:lnB>
                    <a:solidFill>
                      <a:srgbClr val="FFFFFF"/>
                    </a:solidFill>
                  </a:tcPr>
                </a:tc>
                <a:tc>
                  <a:txBody>
                    <a:bodyPr/>
                    <a:lstStyle/>
                    <a:p>
                      <a:pPr algn="ctr"/>
                      <a:r>
                        <a:rPr lang="en-US" sz="2400" b="0" dirty="0">
                          <a:effectLst/>
                        </a:rPr>
                        <a:t>-0.38</a:t>
                      </a:r>
                    </a:p>
                  </a:txBody>
                  <a:tcPr marL="38100" marR="38100" marT="38100" marB="38100" anchor="ctr">
                    <a:lnL>
                      <a:noFill/>
                    </a:lnL>
                    <a:lnR>
                      <a:noFill/>
                    </a:lnR>
                    <a:lnT w="12700" cap="flat" cmpd="sng" algn="ctr">
                      <a:solidFill>
                        <a:schemeClr val="tx1"/>
                      </a:solidFill>
                      <a:prstDash val="solid"/>
                      <a:round/>
                      <a:headEnd type="none" w="med" len="med"/>
                      <a:tailEnd type="none" w="med" len="med"/>
                    </a:lnT>
                    <a:lnB>
                      <a:noFill/>
                    </a:lnB>
                    <a:solidFill>
                      <a:srgbClr val="FFFFFF"/>
                    </a:solidFill>
                  </a:tcPr>
                </a:tc>
                <a:tc>
                  <a:txBody>
                    <a:bodyPr/>
                    <a:lstStyle/>
                    <a:p>
                      <a:pPr algn="ctr"/>
                      <a:r>
                        <a:rPr lang="en-US" sz="2400" b="0" dirty="0">
                          <a:effectLst/>
                        </a:rPr>
                        <a:t>+0.16</a:t>
                      </a:r>
                    </a:p>
                  </a:txBody>
                  <a:tcPr marL="38100" marR="38100" marT="38100" marB="38100" anchor="ctr">
                    <a:lnL>
                      <a:noFill/>
                    </a:lnL>
                    <a:lnR>
                      <a:noFill/>
                    </a:lnR>
                    <a:lnT w="12700" cap="flat" cmpd="sng" algn="ctr">
                      <a:solidFill>
                        <a:schemeClr val="tx1"/>
                      </a:solidFill>
                      <a:prstDash val="solid"/>
                      <a:round/>
                      <a:headEnd type="none" w="med" len="med"/>
                      <a:tailEnd type="none" w="med" len="med"/>
                    </a:lnT>
                    <a:lnB>
                      <a:noFill/>
                    </a:lnB>
                    <a:solidFill>
                      <a:srgbClr val="FFFFFF"/>
                    </a:solidFill>
                  </a:tcPr>
                </a:tc>
                <a:tc>
                  <a:txBody>
                    <a:bodyPr/>
                    <a:lstStyle/>
                    <a:p>
                      <a:pPr algn="ctr"/>
                      <a:r>
                        <a:rPr lang="en-US" sz="2400" b="0" dirty="0">
                          <a:effectLst/>
                        </a:rPr>
                        <a:t>+0.20</a:t>
                      </a:r>
                    </a:p>
                  </a:txBody>
                  <a:tcPr marL="38100" marR="38100" marT="38100" marB="38100" anchor="ctr">
                    <a:lnL>
                      <a:noFill/>
                    </a:lnL>
                    <a:lnR>
                      <a:noFill/>
                    </a:lnR>
                    <a:lnT w="12700" cap="flat" cmpd="sng" algn="ctr">
                      <a:solidFill>
                        <a:schemeClr val="tx1"/>
                      </a:solidFill>
                      <a:prstDash val="solid"/>
                      <a:round/>
                      <a:headEnd type="none" w="med" len="med"/>
                      <a:tailEnd type="none" w="med" len="med"/>
                    </a:lnT>
                    <a:lnB>
                      <a:noFill/>
                    </a:lnB>
                    <a:solidFill>
                      <a:srgbClr val="FFFFFF"/>
                    </a:solidFill>
                  </a:tcPr>
                </a:tc>
                <a:tc>
                  <a:txBody>
                    <a:bodyPr/>
                    <a:lstStyle/>
                    <a:p>
                      <a:pPr algn="ctr"/>
                      <a:r>
                        <a:rPr lang="en-US" sz="2400" b="0" dirty="0">
                          <a:effectLst/>
                        </a:rPr>
                        <a:t>+0.42</a:t>
                      </a:r>
                    </a:p>
                  </a:txBody>
                  <a:tcPr marL="38100" marR="38100" marT="38100" marB="38100" anchor="ctr">
                    <a:lnL>
                      <a:noFill/>
                    </a:lnL>
                    <a:lnR>
                      <a:noFill/>
                    </a:lnR>
                    <a:lnT w="12700" cap="flat" cmpd="sng" algn="ctr">
                      <a:solidFill>
                        <a:schemeClr val="tx1"/>
                      </a:solidFill>
                      <a:prstDash val="solid"/>
                      <a:round/>
                      <a:headEnd type="none" w="med" len="med"/>
                      <a:tailEnd type="none" w="med" len="med"/>
                    </a:lnT>
                    <a:lnB>
                      <a:noFill/>
                    </a:lnB>
                    <a:solidFill>
                      <a:srgbClr val="FFFFFF"/>
                    </a:solidFill>
                  </a:tcPr>
                </a:tc>
                <a:tc>
                  <a:txBody>
                    <a:bodyPr/>
                    <a:lstStyle/>
                    <a:p>
                      <a:pPr algn="ctr"/>
                      <a:r>
                        <a:rPr lang="en-US" sz="2400" b="0" dirty="0">
                          <a:effectLst/>
                        </a:rPr>
                        <a:t>+0.38</a:t>
                      </a:r>
                    </a:p>
                  </a:txBody>
                  <a:tcPr marL="38100" marR="38100" marT="38100" marB="38100" anchor="ctr">
                    <a:lnL>
                      <a:noFill/>
                    </a:lnL>
                    <a:lnR>
                      <a:noFill/>
                    </a:lnR>
                    <a:lnT w="12700" cap="flat" cmpd="sng" algn="ctr">
                      <a:solidFill>
                        <a:schemeClr val="tx1"/>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3735660980"/>
                  </a:ext>
                </a:extLst>
              </a:tr>
            </a:tbl>
          </a:graphicData>
        </a:graphic>
      </p:graphicFrame>
      <p:sp>
        <p:nvSpPr>
          <p:cNvPr id="8" name="TextBox 7">
            <a:extLst>
              <a:ext uri="{FF2B5EF4-FFF2-40B4-BE49-F238E27FC236}">
                <a16:creationId xmlns:a16="http://schemas.microsoft.com/office/drawing/2014/main" id="{E68DD649-8C2B-B748-BE77-4C009292DE37}"/>
              </a:ext>
            </a:extLst>
          </p:cNvPr>
          <p:cNvSpPr txBox="1"/>
          <p:nvPr/>
        </p:nvSpPr>
        <p:spPr>
          <a:xfrm>
            <a:off x="4866422" y="4562695"/>
            <a:ext cx="6837898" cy="338554"/>
          </a:xfrm>
          <a:prstGeom prst="rect">
            <a:avLst/>
          </a:prstGeom>
          <a:noFill/>
        </p:spPr>
        <p:txBody>
          <a:bodyPr wrap="none" rtlCol="0">
            <a:spAutoFit/>
          </a:bodyPr>
          <a:lstStyle/>
          <a:p>
            <a:r>
              <a:rPr lang="en-US" sz="1600" b="1" i="1" dirty="0"/>
              <a:t>Source:</a:t>
            </a:r>
            <a:r>
              <a:rPr lang="en-US" sz="1600" dirty="0"/>
              <a:t> AGIL, ARS, USDA (https://</a:t>
            </a:r>
            <a:r>
              <a:rPr lang="en-US" sz="1600" dirty="0" err="1"/>
              <a:t>aipl.arsusda.gov</a:t>
            </a:r>
            <a:r>
              <a:rPr lang="en-US" sz="1600" dirty="0"/>
              <a:t>/reference/nmcalc-2018.htm).</a:t>
            </a:r>
          </a:p>
        </p:txBody>
      </p:sp>
      <p:sp>
        <p:nvSpPr>
          <p:cNvPr id="9" name="TextBox 8">
            <a:extLst>
              <a:ext uri="{FF2B5EF4-FFF2-40B4-BE49-F238E27FC236}">
                <a16:creationId xmlns:a16="http://schemas.microsoft.com/office/drawing/2014/main" id="{55F72AE2-520C-1447-9943-BF44B5D14289}"/>
              </a:ext>
            </a:extLst>
          </p:cNvPr>
          <p:cNvSpPr txBox="1"/>
          <p:nvPr/>
        </p:nvSpPr>
        <p:spPr>
          <a:xfrm>
            <a:off x="2041731" y="2995687"/>
            <a:ext cx="7871386" cy="461665"/>
          </a:xfrm>
          <a:prstGeom prst="rect">
            <a:avLst/>
          </a:prstGeom>
          <a:noFill/>
        </p:spPr>
        <p:txBody>
          <a:bodyPr wrap="none" rtlCol="0">
            <a:spAutoFit/>
          </a:bodyPr>
          <a:lstStyle/>
          <a:p>
            <a:r>
              <a:rPr lang="en-US" sz="2400" b="1" dirty="0"/>
              <a:t>Change in genetic potential per year when selecting on NM$</a:t>
            </a:r>
          </a:p>
        </p:txBody>
      </p:sp>
      <p:sp>
        <p:nvSpPr>
          <p:cNvPr id="10" name="TextBox 9">
            <a:extLst>
              <a:ext uri="{FF2B5EF4-FFF2-40B4-BE49-F238E27FC236}">
                <a16:creationId xmlns:a16="http://schemas.microsoft.com/office/drawing/2014/main" id="{F0B3153B-E625-844F-92A3-C5E25E494743}"/>
              </a:ext>
            </a:extLst>
          </p:cNvPr>
          <p:cNvSpPr txBox="1"/>
          <p:nvPr/>
        </p:nvSpPr>
        <p:spPr>
          <a:xfrm>
            <a:off x="2603782" y="5174077"/>
            <a:ext cx="7468839" cy="1200329"/>
          </a:xfrm>
          <a:prstGeom prst="rect">
            <a:avLst/>
          </a:prstGeom>
          <a:noFill/>
        </p:spPr>
        <p:txBody>
          <a:bodyPr wrap="none" rtlCol="0">
            <a:spAutoFit/>
          </a:bodyPr>
          <a:lstStyle/>
          <a:p>
            <a:pPr algn="ctr"/>
            <a:r>
              <a:rPr lang="en-US" sz="2400" b="1" dirty="0">
                <a:solidFill>
                  <a:srgbClr val="FF0000"/>
                </a:solidFill>
              </a:rPr>
              <a:t>Be careful!</a:t>
            </a:r>
          </a:p>
          <a:p>
            <a:r>
              <a:rPr lang="en-US" sz="2400" b="1" i="1" dirty="0"/>
              <a:t>Interviewer:</a:t>
            </a:r>
            <a:r>
              <a:rPr lang="en-US" sz="2400" dirty="0"/>
              <a:t> “How did you go bankrupt?” </a:t>
            </a:r>
          </a:p>
          <a:p>
            <a:r>
              <a:rPr lang="en-US" sz="2400" b="1" i="1" dirty="0"/>
              <a:t>Ernest Hemingway:</a:t>
            </a:r>
            <a:r>
              <a:rPr lang="en-US" sz="2400" dirty="0"/>
              <a:t> “Two ways. Gradually, then suddenly.”</a:t>
            </a:r>
            <a:endParaRPr lang="en-US" sz="2400" b="1" dirty="0"/>
          </a:p>
        </p:txBody>
      </p:sp>
    </p:spTree>
    <p:extLst>
      <p:ext uri="{BB962C8B-B14F-4D97-AF65-F5344CB8AC3E}">
        <p14:creationId xmlns:p14="http://schemas.microsoft.com/office/powerpoint/2010/main" val="23547137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05674" y="91336"/>
            <a:ext cx="11216640" cy="639763"/>
          </a:xfrm>
        </p:spPr>
        <p:txBody>
          <a:bodyPr/>
          <a:lstStyle/>
          <a:p>
            <a:r>
              <a:rPr lang="en-US" dirty="0"/>
              <a:t>Known recessives in U.S. Holsteins</a:t>
            </a:r>
          </a:p>
        </p:txBody>
      </p:sp>
      <p:sp>
        <p:nvSpPr>
          <p:cNvPr id="5" name="TextBox 4"/>
          <p:cNvSpPr txBox="1"/>
          <p:nvPr/>
        </p:nvSpPr>
        <p:spPr>
          <a:xfrm>
            <a:off x="493482" y="6076156"/>
            <a:ext cx="11016345" cy="487313"/>
          </a:xfrm>
          <a:prstGeom prst="rect">
            <a:avLst/>
          </a:prstGeom>
          <a:noFill/>
        </p:spPr>
        <p:txBody>
          <a:bodyPr wrap="square" lIns="0" tIns="0" rIns="0" bIns="0" rtlCol="0">
            <a:spAutoFit/>
          </a:bodyPr>
          <a:lstStyle/>
          <a:p>
            <a:pPr marL="71965" indent="-85342">
              <a:lnSpc>
                <a:spcPts val="1867"/>
              </a:lnSpc>
            </a:pPr>
            <a:r>
              <a:rPr lang="en-US" sz="1600" b="1" baseline="30000" dirty="0">
                <a:solidFill>
                  <a:srgbClr val="000000"/>
                </a:solidFill>
              </a:rPr>
              <a:t>1</a:t>
            </a:r>
            <a:r>
              <a:rPr lang="en-US" sz="1600" b="1" dirty="0">
                <a:solidFill>
                  <a:srgbClr val="000000"/>
                </a:solidFill>
              </a:rPr>
              <a:t>Timing of embryonic loss/calf death for homozygous animals: B = calf death at/shortly after birth, E = embryonic loss/abortion, W = calf death weeks/months after birth, </a:t>
            </a:r>
            <a:r>
              <a:rPr lang="en-US" sz="1600" b="1" dirty="0">
                <a:solidFill>
                  <a:srgbClr val="000000"/>
                </a:solidFill>
                <a:ea typeface="Arial Unicode MS" pitchFamily="34" charset="-128"/>
              </a:rPr>
              <a:t>— = non-lethal</a:t>
            </a:r>
            <a:r>
              <a:rPr lang="en-US" sz="1600" b="1" dirty="0">
                <a:solidFill>
                  <a:srgbClr val="000000"/>
                </a:solidFill>
              </a:rPr>
              <a:t> (Cole et al., 2016; Cole et al., 2018).</a:t>
            </a:r>
          </a:p>
        </p:txBody>
      </p:sp>
      <p:graphicFrame>
        <p:nvGraphicFramePr>
          <p:cNvPr id="6" name="Group 76"/>
          <p:cNvGraphicFramePr>
            <a:graphicFrameLocks/>
          </p:cNvGraphicFramePr>
          <p:nvPr>
            <p:extLst>
              <p:ext uri="{D42A27DB-BD31-4B8C-83A1-F6EECF244321}">
                <p14:modId xmlns:p14="http://schemas.microsoft.com/office/powerpoint/2010/main" val="853954902"/>
              </p:ext>
            </p:extLst>
          </p:nvPr>
        </p:nvGraphicFramePr>
        <p:xfrm>
          <a:off x="211015" y="922456"/>
          <a:ext cx="11769969" cy="4955028"/>
        </p:xfrm>
        <a:graphic>
          <a:graphicData uri="http://schemas.openxmlformats.org/drawingml/2006/table">
            <a:tbl>
              <a:tblPr/>
              <a:tblGrid>
                <a:gridCol w="1101970">
                  <a:extLst>
                    <a:ext uri="{9D8B030D-6E8A-4147-A177-3AD203B41FA5}">
                      <a16:colId xmlns:a16="http://schemas.microsoft.com/office/drawing/2014/main" val="20000"/>
                    </a:ext>
                  </a:extLst>
                </a:gridCol>
                <a:gridCol w="4284740">
                  <a:extLst>
                    <a:ext uri="{9D8B030D-6E8A-4147-A177-3AD203B41FA5}">
                      <a16:colId xmlns:a16="http://schemas.microsoft.com/office/drawing/2014/main" val="20001"/>
                    </a:ext>
                  </a:extLst>
                </a:gridCol>
                <a:gridCol w="1610522">
                  <a:extLst>
                    <a:ext uri="{9D8B030D-6E8A-4147-A177-3AD203B41FA5}">
                      <a16:colId xmlns:a16="http://schemas.microsoft.com/office/drawing/2014/main" val="20002"/>
                    </a:ext>
                  </a:extLst>
                </a:gridCol>
                <a:gridCol w="1686488">
                  <a:extLst>
                    <a:ext uri="{9D8B030D-6E8A-4147-A177-3AD203B41FA5}">
                      <a16:colId xmlns:a16="http://schemas.microsoft.com/office/drawing/2014/main" val="20003"/>
                    </a:ext>
                  </a:extLst>
                </a:gridCol>
                <a:gridCol w="2157490">
                  <a:extLst>
                    <a:ext uri="{9D8B030D-6E8A-4147-A177-3AD203B41FA5}">
                      <a16:colId xmlns:a16="http://schemas.microsoft.com/office/drawing/2014/main" val="20004"/>
                    </a:ext>
                  </a:extLst>
                </a:gridCol>
                <a:gridCol w="928759">
                  <a:extLst>
                    <a:ext uri="{9D8B030D-6E8A-4147-A177-3AD203B41FA5}">
                      <a16:colId xmlns:a16="http://schemas.microsoft.com/office/drawing/2014/main" val="20005"/>
                    </a:ext>
                  </a:extLst>
                </a:gridCol>
              </a:tblGrid>
              <a:tr h="518499">
                <a:tc>
                  <a:txBody>
                    <a:bodyPr/>
                    <a:lstStyle/>
                    <a:p>
                      <a:pPr marL="0" marR="0" lvl="0" indent="0" algn="ctr" defTabSz="914400" rtl="0" eaLnBrk="0" fontAlgn="base" latinLnBrk="0" hangingPunct="0">
                        <a:lnSpc>
                          <a:spcPts val="1400"/>
                        </a:lnSpc>
                        <a:spcBef>
                          <a:spcPts val="0"/>
                        </a:spcBef>
                        <a:spcAft>
                          <a:spcPts val="0"/>
                        </a:spcAft>
                        <a:buClrTx/>
                        <a:buSzTx/>
                        <a:buFontTx/>
                        <a:buNone/>
                        <a:tabLst/>
                      </a:pPr>
                      <a:r>
                        <a:rPr kumimoji="0" lang="en-US" sz="2000" b="1" i="0" u="none" strike="noStrike" cap="none" normalizeH="0" baseline="0" dirty="0">
                          <a:ln>
                            <a:noFill/>
                          </a:ln>
                          <a:solidFill>
                            <a:srgbClr val="244270"/>
                          </a:solidFill>
                          <a:effectLst/>
                          <a:latin typeface="+mn-lt"/>
                          <a:ea typeface="Arial Unicode MS" pitchFamily="34" charset="-128"/>
                        </a:rPr>
                        <a:t>Haplotype</a:t>
                      </a:r>
                    </a:p>
                  </a:txBody>
                  <a:tcPr marL="0" marR="0" marT="0" marB="36576"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400"/>
                        </a:lnSpc>
                        <a:spcBef>
                          <a:spcPts val="0"/>
                        </a:spcBef>
                        <a:spcAft>
                          <a:spcPts val="0"/>
                        </a:spcAft>
                        <a:buClrTx/>
                        <a:buSzTx/>
                        <a:buFontTx/>
                        <a:buNone/>
                        <a:tabLst/>
                      </a:pPr>
                      <a:r>
                        <a:rPr kumimoji="0" lang="en-US" sz="2000" b="1" i="0" u="none" strike="noStrike" cap="none" normalizeH="0" baseline="0" dirty="0">
                          <a:ln>
                            <a:noFill/>
                          </a:ln>
                          <a:solidFill>
                            <a:srgbClr val="244270"/>
                          </a:solidFill>
                          <a:effectLst/>
                          <a:latin typeface="+mn-lt"/>
                          <a:ea typeface="Arial Unicode MS" pitchFamily="34" charset="-128"/>
                          <a:cs typeface="Times New Roman" charset="0"/>
                        </a:rPr>
                        <a:t>Functional/</a:t>
                      </a:r>
                      <a:r>
                        <a:rPr kumimoji="0" lang="en-US" sz="2000" b="1" i="1" u="none" strike="noStrike" cap="none" normalizeH="0" baseline="0" dirty="0">
                          <a:ln>
                            <a:noFill/>
                          </a:ln>
                          <a:solidFill>
                            <a:srgbClr val="244270"/>
                          </a:solidFill>
                          <a:effectLst/>
                          <a:latin typeface="+mn-lt"/>
                          <a:ea typeface="Arial Unicode MS" pitchFamily="34" charset="-128"/>
                          <a:cs typeface="Times New Roman" charset="0"/>
                        </a:rPr>
                        <a:t>Gene</a:t>
                      </a:r>
                      <a:r>
                        <a:rPr kumimoji="0" lang="en-US" sz="2000" b="1" i="0" u="none" strike="noStrike" cap="none" normalizeH="0" baseline="0" dirty="0">
                          <a:ln>
                            <a:noFill/>
                          </a:ln>
                          <a:solidFill>
                            <a:srgbClr val="244270"/>
                          </a:solidFill>
                          <a:effectLst/>
                          <a:latin typeface="+mn-lt"/>
                          <a:ea typeface="Arial Unicode MS" pitchFamily="34" charset="-128"/>
                          <a:cs typeface="Times New Roman" charset="0"/>
                        </a:rPr>
                        <a:t> name</a:t>
                      </a:r>
                      <a:endParaRPr kumimoji="0" lang="en-US" sz="2000" b="1" i="0" u="none" strike="noStrike" cap="none" normalizeH="0" baseline="0" dirty="0">
                        <a:ln>
                          <a:noFill/>
                        </a:ln>
                        <a:solidFill>
                          <a:srgbClr val="244270"/>
                        </a:solidFill>
                        <a:effectLst/>
                        <a:latin typeface="+mn-lt"/>
                        <a:ea typeface="Arial Unicode MS" pitchFamily="34" charset="-128"/>
                      </a:endParaRPr>
                    </a:p>
                  </a:txBody>
                  <a:tcPr marL="304800" marR="0" marT="0" marB="36576"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400"/>
                        </a:lnSpc>
                        <a:spcBef>
                          <a:spcPts val="0"/>
                        </a:spcBef>
                        <a:spcAft>
                          <a:spcPts val="0"/>
                        </a:spcAft>
                        <a:buClrTx/>
                        <a:buSzTx/>
                        <a:buFontTx/>
                        <a:buNone/>
                        <a:tabLst/>
                      </a:pPr>
                      <a:r>
                        <a:rPr kumimoji="0" lang="en-US" sz="2000" b="1" i="0" u="none" strike="noStrike" cap="none" normalizeH="0" baseline="0" dirty="0">
                          <a:ln>
                            <a:noFill/>
                          </a:ln>
                          <a:solidFill>
                            <a:srgbClr val="244270"/>
                          </a:solidFill>
                          <a:effectLst/>
                          <a:latin typeface="+mn-lt"/>
                          <a:ea typeface="Arial Unicode MS" pitchFamily="34" charset="-128"/>
                          <a:cs typeface="Times New Roman" charset="0"/>
                        </a:rPr>
                        <a:t>Chromosome</a:t>
                      </a:r>
                      <a:endParaRPr kumimoji="0" lang="en-US" sz="2000" b="1" i="0" u="none" strike="noStrike" cap="none" normalizeH="0" baseline="0" dirty="0">
                        <a:ln>
                          <a:noFill/>
                        </a:ln>
                        <a:solidFill>
                          <a:srgbClr val="244270"/>
                        </a:solidFill>
                        <a:effectLst/>
                        <a:latin typeface="+mn-lt"/>
                        <a:ea typeface="Arial Unicode MS" pitchFamily="34" charset="-128"/>
                      </a:endParaRPr>
                    </a:p>
                  </a:txBody>
                  <a:tcPr marL="0" marR="0" marT="0" marB="36576"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400"/>
                        </a:lnSpc>
                        <a:spcBef>
                          <a:spcPts val="0"/>
                        </a:spcBef>
                        <a:spcAft>
                          <a:spcPts val="0"/>
                        </a:spcAft>
                        <a:buClrTx/>
                        <a:buSzTx/>
                        <a:buFontTx/>
                        <a:buNone/>
                        <a:tabLst/>
                      </a:pPr>
                      <a:r>
                        <a:rPr kumimoji="0" lang="en-US" sz="2000" b="1" i="0" u="none" strike="noStrike" cap="none" normalizeH="0" baseline="0" dirty="0">
                          <a:ln>
                            <a:noFill/>
                          </a:ln>
                          <a:solidFill>
                            <a:srgbClr val="244270"/>
                          </a:solidFill>
                          <a:effectLst/>
                          <a:latin typeface="+mn-lt"/>
                          <a:ea typeface="Arial Unicode MS" pitchFamily="34" charset="-128"/>
                          <a:cs typeface="Times New Roman" charset="0"/>
                        </a:rPr>
                        <a:t>Location</a:t>
                      </a:r>
                    </a:p>
                    <a:p>
                      <a:pPr marL="0" marR="0" lvl="0" indent="0" algn="ctr" defTabSz="914400" rtl="0" eaLnBrk="0" fontAlgn="base" latinLnBrk="0" hangingPunct="0">
                        <a:lnSpc>
                          <a:spcPts val="1400"/>
                        </a:lnSpc>
                        <a:spcBef>
                          <a:spcPts val="0"/>
                        </a:spcBef>
                        <a:spcAft>
                          <a:spcPts val="0"/>
                        </a:spcAft>
                        <a:buClrTx/>
                        <a:buSzTx/>
                        <a:buFontTx/>
                        <a:buNone/>
                        <a:tabLst/>
                      </a:pPr>
                      <a:r>
                        <a:rPr kumimoji="0" lang="en-US" sz="2000" b="1" i="0" u="none" strike="noStrike" cap="none" normalizeH="0" baseline="0" dirty="0">
                          <a:ln>
                            <a:noFill/>
                          </a:ln>
                          <a:solidFill>
                            <a:srgbClr val="244270"/>
                          </a:solidFill>
                          <a:effectLst/>
                          <a:latin typeface="+mn-lt"/>
                          <a:ea typeface="Arial Unicode MS" pitchFamily="34" charset="-128"/>
                          <a:cs typeface="Times New Roman" charset="0"/>
                        </a:rPr>
                        <a:t>(</a:t>
                      </a:r>
                      <a:r>
                        <a:rPr kumimoji="0" lang="en-US" sz="2000" b="1" i="0" u="none" strike="noStrike" cap="none" normalizeH="0" baseline="0" dirty="0" err="1">
                          <a:ln>
                            <a:noFill/>
                          </a:ln>
                          <a:solidFill>
                            <a:srgbClr val="244270"/>
                          </a:solidFill>
                          <a:effectLst/>
                          <a:latin typeface="+mn-lt"/>
                          <a:ea typeface="Arial Unicode MS" pitchFamily="34" charset="-128"/>
                          <a:cs typeface="Times New Roman" charset="0"/>
                        </a:rPr>
                        <a:t>Mbp</a:t>
                      </a:r>
                      <a:r>
                        <a:rPr kumimoji="0" lang="en-US" sz="2000" b="1" i="0" u="none" strike="noStrike" cap="none" normalizeH="0" baseline="0" dirty="0">
                          <a:ln>
                            <a:noFill/>
                          </a:ln>
                          <a:solidFill>
                            <a:srgbClr val="244270"/>
                          </a:solidFill>
                          <a:effectLst/>
                          <a:latin typeface="+mn-lt"/>
                          <a:ea typeface="Arial Unicode MS" pitchFamily="34" charset="-128"/>
                          <a:cs typeface="Times New Roman" charset="0"/>
                        </a:rPr>
                        <a:t>)</a:t>
                      </a:r>
                      <a:endParaRPr kumimoji="0" lang="en-US" sz="2000" b="1" i="0" u="none" strike="noStrike" cap="none" normalizeH="0" baseline="0" dirty="0">
                        <a:ln>
                          <a:noFill/>
                        </a:ln>
                        <a:solidFill>
                          <a:srgbClr val="244270"/>
                        </a:solidFill>
                        <a:effectLst/>
                        <a:latin typeface="+mn-lt"/>
                        <a:ea typeface="Arial Unicode MS" pitchFamily="34" charset="-128"/>
                      </a:endParaRPr>
                    </a:p>
                  </a:txBody>
                  <a:tcPr marL="121920" marR="0" marT="0" marB="36576"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400"/>
                        </a:lnSpc>
                        <a:spcBef>
                          <a:spcPts val="0"/>
                        </a:spcBef>
                        <a:spcAft>
                          <a:spcPts val="0"/>
                        </a:spcAft>
                        <a:buClrTx/>
                        <a:buSzTx/>
                        <a:buFontTx/>
                        <a:buNone/>
                        <a:tabLst/>
                      </a:pPr>
                      <a:r>
                        <a:rPr kumimoji="0" lang="en-US" sz="2000" b="1" i="0" u="none" strike="noStrike" cap="none" normalizeH="0" baseline="0" dirty="0">
                          <a:ln>
                            <a:noFill/>
                          </a:ln>
                          <a:solidFill>
                            <a:srgbClr val="244270"/>
                          </a:solidFill>
                          <a:effectLst/>
                          <a:latin typeface="+mn-lt"/>
                          <a:ea typeface="Arial Unicode MS" pitchFamily="34" charset="-128"/>
                          <a:cs typeface="Times New Roman" charset="0"/>
                        </a:rPr>
                        <a:t>Haplotype</a:t>
                      </a:r>
                    </a:p>
                    <a:p>
                      <a:pPr marL="0" marR="0" lvl="0" indent="0" algn="ctr" defTabSz="914400" rtl="0" eaLnBrk="0" fontAlgn="base" latinLnBrk="0" hangingPunct="0">
                        <a:lnSpc>
                          <a:spcPts val="1400"/>
                        </a:lnSpc>
                        <a:spcBef>
                          <a:spcPts val="0"/>
                        </a:spcBef>
                        <a:spcAft>
                          <a:spcPts val="0"/>
                        </a:spcAft>
                        <a:buClrTx/>
                        <a:buSzTx/>
                        <a:buFontTx/>
                        <a:buNone/>
                        <a:tabLst/>
                      </a:pPr>
                      <a:r>
                        <a:rPr kumimoji="0" lang="en-US" sz="2000" b="1" i="0" u="none" strike="noStrike" cap="none" normalizeH="0" baseline="0" dirty="0">
                          <a:ln>
                            <a:noFill/>
                          </a:ln>
                          <a:solidFill>
                            <a:srgbClr val="244270"/>
                          </a:solidFill>
                          <a:effectLst/>
                          <a:latin typeface="+mn-lt"/>
                          <a:ea typeface="Arial Unicode MS" pitchFamily="34" charset="-128"/>
                          <a:cs typeface="Times New Roman" charset="0"/>
                        </a:rPr>
                        <a:t>frequency (%)</a:t>
                      </a:r>
                      <a:endParaRPr kumimoji="0" lang="en-US" sz="2000" b="1" i="0" u="none" strike="noStrike" cap="none" normalizeH="0" baseline="0" dirty="0">
                        <a:ln>
                          <a:noFill/>
                        </a:ln>
                        <a:solidFill>
                          <a:srgbClr val="244270"/>
                        </a:solidFill>
                        <a:effectLst/>
                        <a:latin typeface="+mn-lt"/>
                        <a:ea typeface="Arial Unicode MS" pitchFamily="34" charset="-128"/>
                      </a:endParaRPr>
                    </a:p>
                  </a:txBody>
                  <a:tcPr marL="0" marR="0" marT="0" marB="36576"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400"/>
                        </a:lnSpc>
                        <a:spcBef>
                          <a:spcPts val="0"/>
                        </a:spcBef>
                        <a:spcAft>
                          <a:spcPts val="0"/>
                        </a:spcAft>
                        <a:buClrTx/>
                        <a:buSzTx/>
                        <a:buFontTx/>
                        <a:buNone/>
                        <a:tabLst/>
                      </a:pPr>
                      <a:r>
                        <a:rPr kumimoji="0" lang="en-US" sz="2000" b="1" i="0" u="none" strike="noStrike" cap="none" normalizeH="0" baseline="0" dirty="0">
                          <a:ln>
                            <a:noFill/>
                          </a:ln>
                          <a:solidFill>
                            <a:srgbClr val="244270"/>
                          </a:solidFill>
                          <a:effectLst/>
                          <a:latin typeface="+mn-lt"/>
                          <a:ea typeface="Arial Unicode MS" pitchFamily="34" charset="-128"/>
                        </a:rPr>
                        <a:t>Timing</a:t>
                      </a:r>
                      <a:r>
                        <a:rPr kumimoji="0" lang="en-US" sz="2000" b="1" i="0" u="none" strike="noStrike" cap="none" normalizeH="0" baseline="30000" dirty="0">
                          <a:ln>
                            <a:noFill/>
                          </a:ln>
                          <a:solidFill>
                            <a:srgbClr val="244270"/>
                          </a:solidFill>
                          <a:effectLst/>
                          <a:latin typeface="+mn-lt"/>
                          <a:ea typeface="Arial Unicode MS" pitchFamily="34" charset="-128"/>
                        </a:rPr>
                        <a:t>1</a:t>
                      </a:r>
                    </a:p>
                  </a:txBody>
                  <a:tcPr marL="0" marR="0" marT="0" marB="36576"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70933">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HBR</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3175" marR="0" lvl="0" indent="0" algn="l"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Black/red coat color/</a:t>
                      </a:r>
                      <a:r>
                        <a:rPr kumimoji="0" lang="en-US" sz="2000" b="1" i="1" u="none" strike="noStrike" cap="none" normalizeH="0" baseline="0" dirty="0">
                          <a:ln>
                            <a:noFill/>
                          </a:ln>
                          <a:solidFill>
                            <a:srgbClr val="000000"/>
                          </a:solidFill>
                          <a:effectLst/>
                          <a:latin typeface="+mn-lt"/>
                          <a:ea typeface="Arial Unicode MS" pitchFamily="34" charset="-128"/>
                        </a:rPr>
                        <a:t>MC1R </a:t>
                      </a:r>
                      <a:r>
                        <a:rPr kumimoji="0" lang="en-US" sz="2000" b="1" i="0" u="none" strike="noStrike" cap="none" normalizeH="0" baseline="0" dirty="0">
                          <a:ln>
                            <a:noFill/>
                          </a:ln>
                          <a:solidFill>
                            <a:srgbClr val="000000"/>
                          </a:solidFill>
                          <a:effectLst/>
                          <a:latin typeface="+mn-lt"/>
                          <a:ea typeface="Arial Unicode MS" pitchFamily="34" charset="-128"/>
                        </a:rPr>
                        <a:t>(</a:t>
                      </a:r>
                      <a:r>
                        <a:rPr kumimoji="0" lang="en-US" sz="2000" b="1" i="1" u="none" strike="noStrike" cap="none" normalizeH="0" baseline="0" dirty="0">
                          <a:ln>
                            <a:noFill/>
                          </a:ln>
                          <a:solidFill>
                            <a:srgbClr val="000000"/>
                          </a:solidFill>
                          <a:effectLst/>
                          <a:latin typeface="+mn-lt"/>
                          <a:ea typeface="Arial Unicode MS" pitchFamily="34" charset="-128"/>
                        </a:rPr>
                        <a:t>MSHR</a:t>
                      </a:r>
                      <a:r>
                        <a:rPr kumimoji="0" lang="en-US" sz="2000" b="1" i="0" u="none" strike="noStrike" cap="none" normalizeH="0" baseline="0" dirty="0">
                          <a:ln>
                            <a:noFill/>
                          </a:ln>
                          <a:solidFill>
                            <a:srgbClr val="000000"/>
                          </a:solidFill>
                          <a:effectLst/>
                          <a:latin typeface="+mn-lt"/>
                          <a:ea typeface="Arial Unicode MS" pitchFamily="34" charset="-128"/>
                        </a:rPr>
                        <a:t>)</a:t>
                      </a:r>
                    </a:p>
                  </a:txBody>
                  <a:tcPr marL="3048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defRPr/>
                      </a:pPr>
                      <a:r>
                        <a:rPr kumimoji="0" lang="en-US" sz="2000" b="1" i="0" u="none" strike="noStrike" cap="none" normalizeH="0" baseline="0" dirty="0">
                          <a:ln>
                            <a:noFill/>
                          </a:ln>
                          <a:solidFill>
                            <a:srgbClr val="000000"/>
                          </a:solidFill>
                          <a:effectLst/>
                          <a:latin typeface="+mn-lt"/>
                          <a:ea typeface="Arial Unicode MS" pitchFamily="34" charset="-128"/>
                        </a:rPr>
                        <a:t>18</a:t>
                      </a:r>
                    </a:p>
                  </a:txBody>
                  <a:tcPr marL="0" marR="646176"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algn="ctr"/>
                      <a:r>
                        <a:rPr lang="en-US" sz="2000" b="1" dirty="0">
                          <a:latin typeface="+mn-lt"/>
                        </a:rPr>
                        <a:t>14.71</a:t>
                      </a:r>
                    </a:p>
                  </a:txBody>
                  <a:tcPr marL="12192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tab pos="631825" algn="dec"/>
                        </a:tabLst>
                      </a:pPr>
                      <a:r>
                        <a:rPr kumimoji="0" lang="en-US" sz="2000" b="1" i="0" u="none" strike="noStrike" cap="none" normalizeH="0" baseline="0" dirty="0">
                          <a:ln>
                            <a:noFill/>
                          </a:ln>
                          <a:solidFill>
                            <a:srgbClr val="000000"/>
                          </a:solidFill>
                          <a:effectLst/>
                          <a:latin typeface="+mn-lt"/>
                          <a:ea typeface="Arial Unicode MS" pitchFamily="34" charset="-128"/>
                        </a:rPr>
                        <a:t>0.75</a:t>
                      </a:r>
                    </a:p>
                  </a:txBody>
                  <a:tcPr marL="12192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defRPr/>
                      </a:pPr>
                      <a:r>
                        <a:rPr kumimoji="0" lang="en-US" sz="2000" b="1" i="0" u="none" strike="noStrike" cap="none" normalizeH="0" baseline="0" dirty="0">
                          <a:ln>
                            <a:noFill/>
                          </a:ln>
                          <a:solidFill>
                            <a:srgbClr val="000000"/>
                          </a:solidFill>
                          <a:effectLst/>
                          <a:latin typeface="+mn-lt"/>
                          <a:ea typeface="Arial Unicode MS" pitchFamily="34" charset="-128"/>
                        </a:rPr>
                        <a:t>—</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70933">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HCD</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Cholesterol deficiency/</a:t>
                      </a:r>
                      <a:r>
                        <a:rPr kumimoji="0" lang="en-US" sz="2000" b="1" i="1" u="none" strike="noStrike" cap="none" normalizeH="0" baseline="0" dirty="0">
                          <a:ln>
                            <a:noFill/>
                          </a:ln>
                          <a:solidFill>
                            <a:srgbClr val="000000"/>
                          </a:solidFill>
                          <a:effectLst/>
                          <a:latin typeface="+mn-lt"/>
                          <a:ea typeface="Arial Unicode MS" pitchFamily="34" charset="-128"/>
                        </a:rPr>
                        <a:t>APOB</a:t>
                      </a:r>
                    </a:p>
                  </a:txBody>
                  <a:tcPr marL="3048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defRPr/>
                      </a:pPr>
                      <a:r>
                        <a:rPr kumimoji="0" lang="en-US" sz="2000" b="1" i="0" u="none" strike="noStrike" cap="none" normalizeH="0" baseline="0" dirty="0">
                          <a:ln>
                            <a:noFill/>
                          </a:ln>
                          <a:solidFill>
                            <a:srgbClr val="000000"/>
                          </a:solidFill>
                          <a:effectLst/>
                          <a:latin typeface="+mn-lt"/>
                          <a:ea typeface="Arial Unicode MS" pitchFamily="34" charset="-128"/>
                        </a:rPr>
                        <a:t>11</a:t>
                      </a:r>
                    </a:p>
                  </a:txBody>
                  <a:tcPr marL="0" marR="646176"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algn="ctr"/>
                      <a:r>
                        <a:rPr lang="en-US" sz="2000" b="1" dirty="0">
                          <a:latin typeface="+mn-lt"/>
                        </a:rPr>
                        <a:t>77.87</a:t>
                      </a:r>
                    </a:p>
                  </a:txBody>
                  <a:tcPr marL="12192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tab pos="631825" algn="dec"/>
                        </a:tabLst>
                      </a:pPr>
                      <a:r>
                        <a:rPr kumimoji="0" lang="en-US" sz="2000" b="1" i="0" u="none" strike="noStrike" cap="none" normalizeH="0" baseline="0" dirty="0">
                          <a:ln>
                            <a:noFill/>
                          </a:ln>
                          <a:solidFill>
                            <a:srgbClr val="000000"/>
                          </a:solidFill>
                          <a:effectLst/>
                          <a:latin typeface="+mn-lt"/>
                          <a:ea typeface="Arial Unicode MS" pitchFamily="34" charset="-128"/>
                        </a:rPr>
                        <a:t>2.28</a:t>
                      </a:r>
                    </a:p>
                  </a:txBody>
                  <a:tcPr marL="12192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W</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70933">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HDR</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Dominant red color/</a:t>
                      </a:r>
                      <a:r>
                        <a:rPr kumimoji="0" lang="en-US" sz="2000" b="1" i="1" u="none" strike="noStrike" cap="none" normalizeH="0" baseline="0" dirty="0">
                          <a:ln>
                            <a:noFill/>
                          </a:ln>
                          <a:solidFill>
                            <a:srgbClr val="000000"/>
                          </a:solidFill>
                          <a:effectLst/>
                          <a:latin typeface="+mn-lt"/>
                          <a:ea typeface="Arial Unicode MS" pitchFamily="34" charset="-128"/>
                        </a:rPr>
                        <a:t>MC1R </a:t>
                      </a:r>
                      <a:r>
                        <a:rPr kumimoji="0" lang="en-US" sz="2000" b="1" i="0" u="none" strike="noStrike" cap="none" normalizeH="0" baseline="0" dirty="0">
                          <a:ln>
                            <a:noFill/>
                          </a:ln>
                          <a:solidFill>
                            <a:srgbClr val="000000"/>
                          </a:solidFill>
                          <a:effectLst/>
                          <a:latin typeface="+mn-lt"/>
                          <a:ea typeface="Arial Unicode MS" pitchFamily="34" charset="-128"/>
                        </a:rPr>
                        <a:t>(</a:t>
                      </a:r>
                      <a:r>
                        <a:rPr kumimoji="0" lang="en-US" sz="2000" b="1" i="1" u="none" strike="noStrike" cap="none" normalizeH="0" baseline="0" dirty="0">
                          <a:ln>
                            <a:noFill/>
                          </a:ln>
                          <a:solidFill>
                            <a:srgbClr val="000000"/>
                          </a:solidFill>
                          <a:effectLst/>
                          <a:latin typeface="+mn-lt"/>
                          <a:ea typeface="Arial Unicode MS" pitchFamily="34" charset="-128"/>
                        </a:rPr>
                        <a:t>MSHR</a:t>
                      </a:r>
                      <a:r>
                        <a:rPr kumimoji="0" lang="en-US" sz="2000" b="1" i="0" u="none" strike="noStrike" cap="none" normalizeH="0" baseline="0" dirty="0">
                          <a:ln>
                            <a:noFill/>
                          </a:ln>
                          <a:solidFill>
                            <a:srgbClr val="000000"/>
                          </a:solidFill>
                          <a:effectLst/>
                          <a:latin typeface="+mn-lt"/>
                          <a:ea typeface="Arial Unicode MS" pitchFamily="34" charset="-128"/>
                        </a:rPr>
                        <a:t>)</a:t>
                      </a:r>
                    </a:p>
                  </a:txBody>
                  <a:tcPr marL="3048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defRPr/>
                      </a:pPr>
                      <a:r>
                        <a:rPr kumimoji="0" lang="en-US" sz="2000" b="1" i="0" u="none" strike="noStrike" cap="none" normalizeH="0" baseline="0" dirty="0">
                          <a:ln>
                            <a:noFill/>
                          </a:ln>
                          <a:solidFill>
                            <a:srgbClr val="000000"/>
                          </a:solidFill>
                          <a:effectLst/>
                          <a:latin typeface="+mn-lt"/>
                          <a:ea typeface="Arial Unicode MS" pitchFamily="34" charset="-128"/>
                        </a:rPr>
                        <a:t>3</a:t>
                      </a:r>
                    </a:p>
                  </a:txBody>
                  <a:tcPr marL="0" marR="646176"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algn="ctr"/>
                      <a:r>
                        <a:rPr lang="en-US" sz="2000" b="1" dirty="0">
                          <a:latin typeface="+mn-lt"/>
                        </a:rPr>
                        <a:t>9.36</a:t>
                      </a:r>
                    </a:p>
                  </a:txBody>
                  <a:tcPr marL="12192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tab pos="631825" algn="dec"/>
                        </a:tabLst>
                      </a:pPr>
                      <a:r>
                        <a:rPr kumimoji="0" lang="en-US" sz="2000" b="1" i="0" u="none" strike="noStrike" cap="none" normalizeH="0" baseline="0" dirty="0">
                          <a:ln>
                            <a:noFill/>
                          </a:ln>
                          <a:solidFill>
                            <a:srgbClr val="000000"/>
                          </a:solidFill>
                          <a:effectLst/>
                          <a:latin typeface="+mn-lt"/>
                          <a:ea typeface="Arial Unicode MS" pitchFamily="34" charset="-128"/>
                        </a:rPr>
                        <a:t>0.03</a:t>
                      </a:r>
                    </a:p>
                  </a:txBody>
                  <a:tcPr marL="12192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defRPr/>
                      </a:pPr>
                      <a:r>
                        <a:rPr kumimoji="0" lang="en-US" sz="2000" b="1" i="0" u="none" strike="noStrike" cap="none" normalizeH="0" baseline="0" dirty="0">
                          <a:ln>
                            <a:noFill/>
                          </a:ln>
                          <a:solidFill>
                            <a:srgbClr val="000000"/>
                          </a:solidFill>
                          <a:effectLst/>
                          <a:latin typeface="+mn-lt"/>
                          <a:ea typeface="Arial Unicode MS" pitchFamily="34" charset="-128"/>
                        </a:rPr>
                        <a:t>—</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70933">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HH0</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err="1">
                          <a:ln>
                            <a:noFill/>
                          </a:ln>
                          <a:solidFill>
                            <a:srgbClr val="000000"/>
                          </a:solidFill>
                          <a:effectLst/>
                          <a:latin typeface="+mn-lt"/>
                          <a:ea typeface="Arial Unicode MS" pitchFamily="34" charset="-128"/>
                        </a:rPr>
                        <a:t>Brachyspina</a:t>
                      </a:r>
                      <a:r>
                        <a:rPr kumimoji="0" lang="en-US" sz="2000" b="1" i="0" u="none" strike="noStrike" cap="none" normalizeH="0" baseline="0" dirty="0">
                          <a:ln>
                            <a:noFill/>
                          </a:ln>
                          <a:solidFill>
                            <a:srgbClr val="000000"/>
                          </a:solidFill>
                          <a:effectLst/>
                          <a:latin typeface="+mn-lt"/>
                          <a:ea typeface="Arial Unicode MS" pitchFamily="34" charset="-128"/>
                        </a:rPr>
                        <a:t>/</a:t>
                      </a:r>
                      <a:r>
                        <a:rPr kumimoji="0" lang="en-US" sz="2000" b="1" i="1" u="none" strike="noStrike" cap="none" normalizeH="0" baseline="0" dirty="0">
                          <a:ln>
                            <a:noFill/>
                          </a:ln>
                          <a:solidFill>
                            <a:srgbClr val="000000"/>
                          </a:solidFill>
                          <a:effectLst/>
                          <a:latin typeface="+mn-lt"/>
                          <a:ea typeface="Arial Unicode MS" pitchFamily="34" charset="-128"/>
                        </a:rPr>
                        <a:t>FANCI</a:t>
                      </a:r>
                    </a:p>
                  </a:txBody>
                  <a:tcPr marL="3048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defRPr/>
                      </a:pPr>
                      <a:r>
                        <a:rPr kumimoji="0" lang="en-US" sz="2000" b="1" i="0" u="none" strike="noStrike" cap="none" normalizeH="0" baseline="0" dirty="0">
                          <a:ln>
                            <a:noFill/>
                          </a:ln>
                          <a:solidFill>
                            <a:srgbClr val="000000"/>
                          </a:solidFill>
                          <a:effectLst/>
                          <a:latin typeface="+mn-lt"/>
                          <a:ea typeface="Arial Unicode MS" pitchFamily="34" charset="-128"/>
                        </a:rPr>
                        <a:t>21</a:t>
                      </a:r>
                    </a:p>
                  </a:txBody>
                  <a:tcPr marL="0" marR="646176"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tab pos="631825" algn="dec"/>
                        </a:tabLst>
                      </a:pPr>
                      <a:r>
                        <a:rPr kumimoji="0" lang="en-US" sz="2000" b="1" i="0" u="none" strike="noStrike" cap="none" normalizeH="0" baseline="0" dirty="0">
                          <a:ln>
                            <a:noFill/>
                          </a:ln>
                          <a:solidFill>
                            <a:srgbClr val="000000"/>
                          </a:solidFill>
                          <a:effectLst/>
                          <a:latin typeface="+mn-lt"/>
                          <a:ea typeface="Arial Unicode MS" pitchFamily="34" charset="-128"/>
                        </a:rPr>
                        <a:t>20.77</a:t>
                      </a:r>
                    </a:p>
                  </a:txBody>
                  <a:tcPr marL="12192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1.65</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E,B</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70933">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HH1</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2000" b="1" i="1" u="none" strike="noStrike" cap="none" normalizeH="0" baseline="0" dirty="0">
                          <a:ln>
                            <a:noFill/>
                          </a:ln>
                          <a:solidFill>
                            <a:srgbClr val="000000"/>
                          </a:solidFill>
                          <a:effectLst/>
                          <a:latin typeface="+mn-lt"/>
                          <a:ea typeface="Arial Unicode MS" pitchFamily="34" charset="-128"/>
                        </a:rPr>
                        <a:t>APAF1</a:t>
                      </a:r>
                    </a:p>
                  </a:txBody>
                  <a:tcPr marL="3048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5</a:t>
                      </a:r>
                    </a:p>
                  </a:txBody>
                  <a:tcPr marL="0" marR="646176"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tab pos="631825" algn="dec"/>
                        </a:tabLst>
                        <a:defRPr/>
                      </a:pPr>
                      <a:r>
                        <a:rPr kumimoji="0" lang="en-US" sz="2000" b="1" i="0" u="none" strike="noStrike" cap="none" normalizeH="0" baseline="0" dirty="0">
                          <a:ln>
                            <a:noFill/>
                          </a:ln>
                          <a:solidFill>
                            <a:srgbClr val="000000"/>
                          </a:solidFill>
                          <a:effectLst/>
                          <a:latin typeface="+mn-lt"/>
                          <a:ea typeface="Arial Unicode MS" pitchFamily="34" charset="-128"/>
                        </a:rPr>
                        <a:t>62.81</a:t>
                      </a:r>
                    </a:p>
                  </a:txBody>
                  <a:tcPr marL="12192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1.28</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E</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70933">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HH2</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a:t>
                      </a:r>
                    </a:p>
                  </a:txBody>
                  <a:tcPr marL="3048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1</a:t>
                      </a:r>
                    </a:p>
                  </a:txBody>
                  <a:tcPr marL="0" marR="646176"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tab pos="795338" algn="dec"/>
                        </a:tabLst>
                        <a:defRPr/>
                      </a:pPr>
                      <a:r>
                        <a:rPr kumimoji="0" lang="en-US" sz="2000" b="1" i="0" u="none" strike="noStrike" cap="none" normalizeH="0" baseline="0" dirty="0">
                          <a:ln>
                            <a:noFill/>
                          </a:ln>
                          <a:solidFill>
                            <a:srgbClr val="000000"/>
                          </a:solidFill>
                          <a:effectLst/>
                          <a:latin typeface="+mn-lt"/>
                          <a:ea typeface="Arial Unicode MS" pitchFamily="34" charset="-128"/>
                        </a:rPr>
                        <a:t>93.50-95.58</a:t>
                      </a:r>
                    </a:p>
                  </a:txBody>
                  <a:tcPr marL="12192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1.21</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E</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70933">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HH3</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2000" b="1" i="1" u="none" strike="noStrike" cap="none" normalizeH="0" baseline="0" dirty="0">
                          <a:ln>
                            <a:noFill/>
                          </a:ln>
                          <a:solidFill>
                            <a:srgbClr val="000000"/>
                          </a:solidFill>
                          <a:effectLst/>
                          <a:latin typeface="+mn-lt"/>
                          <a:ea typeface="Arial Unicode MS" pitchFamily="34" charset="-128"/>
                        </a:rPr>
                        <a:t>SMC2</a:t>
                      </a:r>
                    </a:p>
                  </a:txBody>
                  <a:tcPr marL="3048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8</a:t>
                      </a:r>
                    </a:p>
                  </a:txBody>
                  <a:tcPr marL="0" marR="646176"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tab pos="631825" algn="dec"/>
                        </a:tabLst>
                        <a:defRPr/>
                      </a:pPr>
                      <a:r>
                        <a:rPr kumimoji="0" lang="en-US" sz="2000" b="1" i="0" u="none" strike="noStrike" cap="none" normalizeH="0" baseline="0" dirty="0">
                          <a:ln>
                            <a:noFill/>
                          </a:ln>
                          <a:solidFill>
                            <a:srgbClr val="000000"/>
                          </a:solidFill>
                          <a:effectLst/>
                          <a:latin typeface="+mn-lt"/>
                          <a:ea typeface="Arial Unicode MS" pitchFamily="34" charset="-128"/>
                        </a:rPr>
                        <a:t>93.75</a:t>
                      </a:r>
                    </a:p>
                  </a:txBody>
                  <a:tcPr marL="12192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2.64</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E</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270933">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HH4</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2000" b="1" i="1" u="none" strike="noStrike" cap="none" normalizeH="0" baseline="0" dirty="0">
                          <a:ln>
                            <a:noFill/>
                          </a:ln>
                          <a:solidFill>
                            <a:srgbClr val="000000"/>
                          </a:solidFill>
                          <a:effectLst/>
                          <a:latin typeface="+mn-lt"/>
                          <a:ea typeface="Arial Unicode MS" pitchFamily="34" charset="-128"/>
                        </a:rPr>
                        <a:t>GART</a:t>
                      </a:r>
                    </a:p>
                  </a:txBody>
                  <a:tcPr marL="3048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1</a:t>
                      </a:r>
                    </a:p>
                  </a:txBody>
                  <a:tcPr marL="0" marR="646176"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tab pos="631825" algn="dec"/>
                        </a:tabLst>
                        <a:defRPr/>
                      </a:pPr>
                      <a:r>
                        <a:rPr kumimoji="0" lang="en-US" sz="2000" b="1" i="0" u="none" strike="noStrike" cap="none" normalizeH="0" baseline="0" dirty="0">
                          <a:ln>
                            <a:noFill/>
                          </a:ln>
                          <a:solidFill>
                            <a:srgbClr val="000000"/>
                          </a:solidFill>
                          <a:effectLst/>
                          <a:latin typeface="+mn-lt"/>
                          <a:ea typeface="Arial Unicode MS" pitchFamily="34" charset="-128"/>
                        </a:rPr>
                        <a:t>1.99</a:t>
                      </a:r>
                    </a:p>
                  </a:txBody>
                  <a:tcPr marL="12192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0.23</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E</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270933">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HH5</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2000" b="1" i="1" u="none" strike="noStrike" cap="none" normalizeH="0" baseline="0" dirty="0">
                          <a:ln>
                            <a:noFill/>
                          </a:ln>
                          <a:solidFill>
                            <a:srgbClr val="000000"/>
                          </a:solidFill>
                          <a:effectLst/>
                          <a:latin typeface="+mn-lt"/>
                          <a:ea typeface="Arial Unicode MS" pitchFamily="34" charset="-128"/>
                        </a:rPr>
                        <a:t>TFB1M</a:t>
                      </a:r>
                    </a:p>
                  </a:txBody>
                  <a:tcPr marL="3048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9</a:t>
                      </a:r>
                    </a:p>
                  </a:txBody>
                  <a:tcPr marL="0" marR="646176"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tab pos="795338" algn="dec"/>
                        </a:tabLst>
                        <a:defRPr/>
                      </a:pPr>
                      <a:r>
                        <a:rPr kumimoji="0" lang="en-US" sz="2000" b="1" i="0" u="none" strike="noStrike" cap="none" normalizeH="0" baseline="0" dirty="0">
                          <a:ln>
                            <a:noFill/>
                          </a:ln>
                          <a:solidFill>
                            <a:srgbClr val="000000"/>
                          </a:solidFill>
                          <a:effectLst/>
                          <a:latin typeface="+mn-lt"/>
                          <a:ea typeface="Arial Unicode MS" pitchFamily="34" charset="-128"/>
                        </a:rPr>
                        <a:t>91.85-91.94</a:t>
                      </a:r>
                    </a:p>
                  </a:txBody>
                  <a:tcPr marL="12192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2.39</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E</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270933">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HH6</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2000" b="1" i="1" u="none" strike="noStrike" cap="none" normalizeH="0" baseline="0" dirty="0">
                          <a:ln>
                            <a:noFill/>
                          </a:ln>
                          <a:solidFill>
                            <a:srgbClr val="000000"/>
                          </a:solidFill>
                          <a:effectLst/>
                          <a:latin typeface="+mn-lt"/>
                          <a:ea typeface="Arial Unicode MS" pitchFamily="34" charset="-128"/>
                        </a:rPr>
                        <a:t>SDE2</a:t>
                      </a:r>
                    </a:p>
                  </a:txBody>
                  <a:tcPr marL="3048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16</a:t>
                      </a:r>
                    </a:p>
                  </a:txBody>
                  <a:tcPr marL="0" marR="646176"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tab pos="795338" algn="dec"/>
                        </a:tabLst>
                        <a:defRPr/>
                      </a:pPr>
                      <a:r>
                        <a:rPr kumimoji="0" lang="en-US" sz="2000" b="1" i="0" u="none" strike="noStrike" cap="none" normalizeH="0" baseline="0" dirty="0">
                          <a:ln>
                            <a:noFill/>
                          </a:ln>
                          <a:solidFill>
                            <a:srgbClr val="000000"/>
                          </a:solidFill>
                          <a:effectLst/>
                          <a:latin typeface="+mn-lt"/>
                          <a:ea typeface="Arial Unicode MS" pitchFamily="34" charset="-128"/>
                        </a:rPr>
                        <a:t>29.01-29.05</a:t>
                      </a:r>
                    </a:p>
                  </a:txBody>
                  <a:tcPr marL="12192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0.44</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Old age</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240174238"/>
                  </a:ext>
                </a:extLst>
              </a:tr>
              <a:tr h="270933">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HHB</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cs typeface="Times New Roman" charset="0"/>
                        </a:rPr>
                        <a:t>BLAD/</a:t>
                      </a:r>
                      <a:r>
                        <a:rPr kumimoji="0" lang="en-US" sz="2000" b="1" i="1" u="none" strike="noStrike" cap="none" normalizeH="0" baseline="0" dirty="0">
                          <a:ln>
                            <a:noFill/>
                          </a:ln>
                          <a:solidFill>
                            <a:srgbClr val="000000"/>
                          </a:solidFill>
                          <a:effectLst/>
                          <a:latin typeface="+mn-lt"/>
                          <a:ea typeface="Arial Unicode MS" pitchFamily="34" charset="-128"/>
                          <a:cs typeface="Times New Roman" charset="0"/>
                        </a:rPr>
                        <a:t>ITGB2</a:t>
                      </a:r>
                      <a:endParaRPr kumimoji="0" lang="en-US" sz="2000" b="1" i="1" u="none" strike="noStrike" cap="none" normalizeH="0" baseline="0" dirty="0">
                        <a:ln>
                          <a:noFill/>
                        </a:ln>
                        <a:solidFill>
                          <a:srgbClr val="000000"/>
                        </a:solidFill>
                        <a:effectLst/>
                        <a:latin typeface="+mn-lt"/>
                        <a:ea typeface="Arial Unicode MS" pitchFamily="34" charset="-128"/>
                      </a:endParaRPr>
                    </a:p>
                  </a:txBody>
                  <a:tcPr marL="3048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  1</a:t>
                      </a:r>
                    </a:p>
                  </a:txBody>
                  <a:tcPr marL="0" marR="646176"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tab pos="631825" algn="dec"/>
                        </a:tabLst>
                        <a:defRPr/>
                      </a:pPr>
                      <a:r>
                        <a:rPr kumimoji="0" lang="en-US" sz="2000" b="1" i="0" u="none" strike="noStrike" cap="none" normalizeH="0" baseline="0" dirty="0">
                          <a:ln>
                            <a:noFill/>
                          </a:ln>
                          <a:solidFill>
                            <a:srgbClr val="000000"/>
                          </a:solidFill>
                          <a:effectLst/>
                          <a:latin typeface="+mn-lt"/>
                          <a:ea typeface="Arial Unicode MS" pitchFamily="34" charset="-128"/>
                        </a:rPr>
                        <a:t>144.77</a:t>
                      </a:r>
                    </a:p>
                  </a:txBody>
                  <a:tcPr marL="12192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0.21</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W</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270933">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HHC</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CVM/</a:t>
                      </a:r>
                      <a:r>
                        <a:rPr kumimoji="0" lang="en-US" sz="2000" b="1" i="1" u="none" strike="noStrike" cap="none" normalizeH="0" baseline="0" dirty="0">
                          <a:ln>
                            <a:noFill/>
                          </a:ln>
                          <a:solidFill>
                            <a:srgbClr val="000000"/>
                          </a:solidFill>
                          <a:effectLst/>
                          <a:latin typeface="+mn-lt"/>
                          <a:ea typeface="Arial Unicode MS" pitchFamily="34" charset="-128"/>
                        </a:rPr>
                        <a:t>SLC35A3</a:t>
                      </a:r>
                    </a:p>
                  </a:txBody>
                  <a:tcPr marL="3048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  3</a:t>
                      </a:r>
                    </a:p>
                  </a:txBody>
                  <a:tcPr marL="0" marR="646176"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algn="ctr">
                        <a:lnSpc>
                          <a:spcPts val="1550"/>
                        </a:lnSpc>
                        <a:spcBef>
                          <a:spcPts val="0"/>
                        </a:spcBef>
                        <a:spcAft>
                          <a:spcPts val="0"/>
                        </a:spcAft>
                        <a:tabLst>
                          <a:tab pos="631825" algn="dec"/>
                        </a:tabLst>
                      </a:pPr>
                      <a:r>
                        <a:rPr lang="en-US" sz="2000" b="1" dirty="0">
                          <a:solidFill>
                            <a:srgbClr val="000000"/>
                          </a:solidFill>
                          <a:latin typeface="+mn-lt"/>
                        </a:rPr>
                        <a:t>43.26</a:t>
                      </a:r>
                    </a:p>
                  </a:txBody>
                  <a:tcPr marL="12192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defRPr/>
                      </a:pPr>
                      <a:r>
                        <a:rPr kumimoji="0" lang="en-US" sz="2000" b="1" i="0" u="none" strike="noStrike" cap="none" normalizeH="0" baseline="0" dirty="0">
                          <a:ln>
                            <a:noFill/>
                          </a:ln>
                          <a:solidFill>
                            <a:srgbClr val="000000"/>
                          </a:solidFill>
                          <a:effectLst/>
                          <a:latin typeface="+mn-lt"/>
                          <a:ea typeface="Arial Unicode MS" pitchFamily="34" charset="-128"/>
                        </a:rPr>
                        <a:t>1.10</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defRPr/>
                      </a:pPr>
                      <a:r>
                        <a:rPr kumimoji="0" lang="en-US" sz="2000" b="1" i="0" u="none" strike="noStrike" cap="none" normalizeH="0" baseline="0" dirty="0">
                          <a:ln>
                            <a:noFill/>
                          </a:ln>
                          <a:solidFill>
                            <a:srgbClr val="000000"/>
                          </a:solidFill>
                          <a:effectLst/>
                          <a:latin typeface="+mn-lt"/>
                          <a:ea typeface="Arial Unicode MS" pitchFamily="34" charset="-128"/>
                        </a:rPr>
                        <a:t>E,B</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270933">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HHD</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cs typeface="Times New Roman" charset="0"/>
                        </a:rPr>
                        <a:t>DUMPS/</a:t>
                      </a:r>
                      <a:r>
                        <a:rPr kumimoji="0" lang="en-US" sz="2000" b="1" i="1" u="none" strike="noStrike" cap="none" normalizeH="0" baseline="0" dirty="0">
                          <a:ln>
                            <a:noFill/>
                          </a:ln>
                          <a:solidFill>
                            <a:srgbClr val="000000"/>
                          </a:solidFill>
                          <a:effectLst/>
                          <a:latin typeface="+mn-lt"/>
                          <a:ea typeface="Arial Unicode MS" pitchFamily="34" charset="-128"/>
                          <a:cs typeface="Times New Roman" charset="0"/>
                        </a:rPr>
                        <a:t>UMPS</a:t>
                      </a:r>
                      <a:endParaRPr kumimoji="0" lang="en-US" sz="2000" b="1" i="1" u="none" strike="noStrike" cap="none" normalizeH="0" baseline="0" dirty="0">
                        <a:ln>
                          <a:noFill/>
                        </a:ln>
                        <a:solidFill>
                          <a:srgbClr val="000000"/>
                        </a:solidFill>
                        <a:effectLst/>
                        <a:latin typeface="+mn-lt"/>
                        <a:ea typeface="Arial Unicode MS" pitchFamily="34" charset="-128"/>
                      </a:endParaRPr>
                    </a:p>
                  </a:txBody>
                  <a:tcPr marL="3048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  1</a:t>
                      </a:r>
                    </a:p>
                  </a:txBody>
                  <a:tcPr marL="0" marR="646176"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tab pos="631825" algn="dec"/>
                        </a:tabLst>
                      </a:pPr>
                      <a:r>
                        <a:rPr kumimoji="0" lang="en-US" sz="2000" b="1" i="0" u="none" strike="noStrike" cap="none" normalizeH="0" baseline="0" dirty="0">
                          <a:ln>
                            <a:noFill/>
                          </a:ln>
                          <a:solidFill>
                            <a:srgbClr val="000000"/>
                          </a:solidFill>
                          <a:effectLst/>
                          <a:latin typeface="+mn-lt"/>
                          <a:ea typeface="Arial Unicode MS" pitchFamily="34" charset="-128"/>
                        </a:rPr>
                        <a:t>69.15</a:t>
                      </a:r>
                    </a:p>
                  </a:txBody>
                  <a:tcPr marL="12192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0.01</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E</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270933">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HHM</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err="1">
                          <a:ln>
                            <a:noFill/>
                          </a:ln>
                          <a:solidFill>
                            <a:srgbClr val="000000"/>
                          </a:solidFill>
                          <a:effectLst/>
                          <a:latin typeface="+mn-lt"/>
                          <a:ea typeface="Arial Unicode MS" pitchFamily="34" charset="-128"/>
                          <a:cs typeface="Times New Roman" charset="0"/>
                        </a:rPr>
                        <a:t>Mulefoot</a:t>
                      </a:r>
                      <a:r>
                        <a:rPr kumimoji="0" lang="en-US" sz="2000" b="1" i="0" u="none" strike="noStrike" cap="none" normalizeH="0" baseline="0" dirty="0">
                          <a:ln>
                            <a:noFill/>
                          </a:ln>
                          <a:solidFill>
                            <a:srgbClr val="000000"/>
                          </a:solidFill>
                          <a:effectLst/>
                          <a:latin typeface="+mn-lt"/>
                          <a:ea typeface="Arial Unicode MS" pitchFamily="34" charset="-128"/>
                          <a:cs typeface="Times New Roman" charset="0"/>
                        </a:rPr>
                        <a:t>/</a:t>
                      </a:r>
                      <a:r>
                        <a:rPr kumimoji="0" lang="en-US" sz="2000" b="1" i="1" u="none" strike="noStrike" cap="none" normalizeH="0" baseline="0" dirty="0">
                          <a:ln>
                            <a:noFill/>
                          </a:ln>
                          <a:solidFill>
                            <a:srgbClr val="000000"/>
                          </a:solidFill>
                          <a:effectLst/>
                          <a:latin typeface="+mn-lt"/>
                          <a:ea typeface="Arial Unicode MS" pitchFamily="34" charset="-128"/>
                          <a:cs typeface="Times New Roman" charset="0"/>
                        </a:rPr>
                        <a:t>LRP4</a:t>
                      </a:r>
                      <a:endParaRPr kumimoji="0" lang="en-US" sz="2000" b="1" i="1" u="none" strike="noStrike" cap="none" normalizeH="0" baseline="0" dirty="0">
                        <a:ln>
                          <a:noFill/>
                        </a:ln>
                        <a:solidFill>
                          <a:srgbClr val="000000"/>
                        </a:solidFill>
                        <a:effectLst/>
                        <a:latin typeface="+mn-lt"/>
                        <a:ea typeface="Arial Unicode MS" pitchFamily="34" charset="-128"/>
                      </a:endParaRPr>
                    </a:p>
                  </a:txBody>
                  <a:tcPr marL="3048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defRPr/>
                      </a:pPr>
                      <a:r>
                        <a:rPr kumimoji="0" lang="en-US" sz="2000" b="1" i="0" u="none" strike="noStrike" cap="none" normalizeH="0" baseline="0" dirty="0">
                          <a:ln>
                            <a:noFill/>
                          </a:ln>
                          <a:solidFill>
                            <a:srgbClr val="000000"/>
                          </a:solidFill>
                          <a:effectLst/>
                          <a:latin typeface="+mn-lt"/>
                          <a:ea typeface="Arial Unicode MS" pitchFamily="34" charset="-128"/>
                          <a:cs typeface="Times New Roman" charset="0"/>
                        </a:rPr>
                        <a:t>15</a:t>
                      </a:r>
                      <a:endParaRPr kumimoji="0" lang="en-US" sz="2000" b="1" i="0" u="none" strike="noStrike" cap="none" normalizeH="0" baseline="0" dirty="0">
                        <a:ln>
                          <a:noFill/>
                        </a:ln>
                        <a:solidFill>
                          <a:srgbClr val="000000"/>
                        </a:solidFill>
                        <a:effectLst/>
                        <a:latin typeface="+mn-lt"/>
                        <a:ea typeface="Arial Unicode MS" pitchFamily="34" charset="-128"/>
                      </a:endParaRPr>
                    </a:p>
                  </a:txBody>
                  <a:tcPr marL="0" marR="646176"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tab pos="631825" algn="dec"/>
                        </a:tabLst>
                      </a:pPr>
                      <a:r>
                        <a:rPr kumimoji="0" lang="en-US" sz="2000" b="1" i="0" u="none" strike="noStrike" cap="none" normalizeH="0" baseline="0" dirty="0">
                          <a:ln>
                            <a:noFill/>
                          </a:ln>
                          <a:solidFill>
                            <a:srgbClr val="000000"/>
                          </a:solidFill>
                          <a:effectLst/>
                          <a:latin typeface="+mn-lt"/>
                          <a:ea typeface="Arial Unicode MS" pitchFamily="34" charset="-128"/>
                        </a:rPr>
                        <a:t>76.81</a:t>
                      </a:r>
                    </a:p>
                  </a:txBody>
                  <a:tcPr marL="12192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algn="ctr">
                        <a:lnSpc>
                          <a:spcPts val="1550"/>
                        </a:lnSpc>
                        <a:spcBef>
                          <a:spcPts val="0"/>
                        </a:spcBef>
                        <a:spcAft>
                          <a:spcPts val="0"/>
                        </a:spcAft>
                      </a:pPr>
                      <a:r>
                        <a:rPr lang="en-US" sz="2000" b="1" dirty="0">
                          <a:solidFill>
                            <a:srgbClr val="000000"/>
                          </a:solidFill>
                          <a:latin typeface="+mn-lt"/>
                        </a:rPr>
                        <a:t>0.05</a:t>
                      </a:r>
                    </a:p>
                  </a:txBody>
                  <a:tcPr marL="0" marR="0" marT="0" marB="0"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algn="ctr">
                        <a:lnSpc>
                          <a:spcPts val="1550"/>
                        </a:lnSpc>
                        <a:spcBef>
                          <a:spcPts val="0"/>
                        </a:spcBef>
                        <a:spcAft>
                          <a:spcPts val="0"/>
                        </a:spcAft>
                      </a:pPr>
                      <a:r>
                        <a:rPr lang="en-US" sz="2000" b="1" dirty="0">
                          <a:solidFill>
                            <a:srgbClr val="000000"/>
                          </a:solidFill>
                          <a:latin typeface="+mn-lt"/>
                        </a:rPr>
                        <a:t>B</a:t>
                      </a:r>
                    </a:p>
                  </a:txBody>
                  <a:tcPr marL="0" marR="0" marT="0" marB="0"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270933">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HHP</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err="1">
                          <a:ln>
                            <a:noFill/>
                          </a:ln>
                          <a:solidFill>
                            <a:srgbClr val="000000"/>
                          </a:solidFill>
                          <a:effectLst/>
                          <a:latin typeface="+mn-lt"/>
                          <a:ea typeface="Arial Unicode MS" pitchFamily="34" charset="-128"/>
                        </a:rPr>
                        <a:t>Polledness</a:t>
                      </a:r>
                      <a:r>
                        <a:rPr kumimoji="0" lang="en-US" sz="2000" b="1" i="0" u="none" strike="noStrike" cap="none" normalizeH="0" baseline="0" dirty="0">
                          <a:ln>
                            <a:noFill/>
                          </a:ln>
                          <a:solidFill>
                            <a:srgbClr val="00503E"/>
                          </a:solidFill>
                          <a:effectLst/>
                          <a:latin typeface="+mn-lt"/>
                          <a:ea typeface="Arial Unicode MS" pitchFamily="34" charset="-128"/>
                        </a:rPr>
                        <a:t> (dominant)</a:t>
                      </a:r>
                      <a:r>
                        <a:rPr kumimoji="0" lang="en-US" sz="2000" b="1" i="0" u="none" strike="noStrike" cap="none" normalizeH="0" baseline="0" dirty="0">
                          <a:ln>
                            <a:noFill/>
                          </a:ln>
                          <a:solidFill>
                            <a:srgbClr val="000000"/>
                          </a:solidFill>
                          <a:effectLst/>
                          <a:latin typeface="+mn-lt"/>
                          <a:ea typeface="Arial Unicode MS" pitchFamily="34" charset="-128"/>
                        </a:rPr>
                        <a:t>/</a:t>
                      </a:r>
                      <a:r>
                        <a:rPr kumimoji="0" lang="en-US" sz="2000" b="1" i="1" u="none" strike="noStrike" cap="none" normalizeH="0" baseline="0" dirty="0">
                          <a:ln>
                            <a:noFill/>
                          </a:ln>
                          <a:solidFill>
                            <a:srgbClr val="000000"/>
                          </a:solidFill>
                          <a:effectLst/>
                          <a:latin typeface="+mn-lt"/>
                          <a:ea typeface="Arial Unicode MS" pitchFamily="34" charset="-128"/>
                        </a:rPr>
                        <a:t>POLLED</a:t>
                      </a:r>
                    </a:p>
                  </a:txBody>
                  <a:tcPr marL="3048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1</a:t>
                      </a:r>
                    </a:p>
                  </a:txBody>
                  <a:tcPr marL="0" marR="646176"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defRPr/>
                      </a:pPr>
                      <a:r>
                        <a:rPr kumimoji="0" lang="en-US" sz="2000" b="1" i="0" u="none" strike="noStrike" cap="none" normalizeH="0" baseline="0" dirty="0">
                          <a:ln>
                            <a:noFill/>
                          </a:ln>
                          <a:solidFill>
                            <a:srgbClr val="000000"/>
                          </a:solidFill>
                          <a:effectLst/>
                          <a:latin typeface="+mn-lt"/>
                          <a:ea typeface="Arial Unicode MS" pitchFamily="34" charset="-128"/>
                        </a:rPr>
                        <a:t>2.57</a:t>
                      </a:r>
                    </a:p>
                  </a:txBody>
                  <a:tcPr marL="12192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indent="0" algn="ctr" defTabSz="914400" rtl="0" eaLnBrk="1" fontAlgn="auto" latinLnBrk="0" hangingPunct="1">
                        <a:lnSpc>
                          <a:spcPts val="1550"/>
                        </a:lnSpc>
                        <a:spcBef>
                          <a:spcPts val="0"/>
                        </a:spcBef>
                        <a:spcAft>
                          <a:spcPts val="0"/>
                        </a:spcAft>
                        <a:buClrTx/>
                        <a:buSzTx/>
                        <a:buFontTx/>
                        <a:buNone/>
                        <a:tabLst/>
                        <a:defRPr/>
                      </a:pPr>
                      <a:r>
                        <a:rPr lang="en-US" sz="2000" b="1" dirty="0">
                          <a:solidFill>
                            <a:srgbClr val="000000"/>
                          </a:solidFill>
                          <a:latin typeface="+mn-lt"/>
                        </a:rPr>
                        <a:t>0.88</a:t>
                      </a:r>
                    </a:p>
                  </a:txBody>
                  <a:tcPr marL="0" marR="0" marT="0" marB="0"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auto" latinLnBrk="0" hangingPunct="1">
                        <a:lnSpc>
                          <a:spcPts val="1550"/>
                        </a:lnSpc>
                        <a:spcBef>
                          <a:spcPts val="0"/>
                        </a:spcBef>
                        <a:spcAft>
                          <a:spcPts val="0"/>
                        </a:spcAft>
                        <a:buClrTx/>
                        <a:buSzTx/>
                        <a:buFontTx/>
                        <a:buNone/>
                        <a:tabLst/>
                        <a:defRPr/>
                      </a:pPr>
                      <a:r>
                        <a:rPr kumimoji="0" lang="en-US" sz="2000" b="1" i="0" u="none" strike="noStrike" cap="none" normalizeH="0" baseline="0" dirty="0">
                          <a:ln>
                            <a:noFill/>
                          </a:ln>
                          <a:solidFill>
                            <a:srgbClr val="000000"/>
                          </a:solidFill>
                          <a:effectLst/>
                          <a:latin typeface="+mn-lt"/>
                          <a:ea typeface="Arial Unicode MS" pitchFamily="34" charset="-128"/>
                        </a:rPr>
                        <a:t>—</a:t>
                      </a:r>
                      <a:endParaRPr lang="en-US" sz="2000" b="1" dirty="0">
                        <a:solidFill>
                          <a:srgbClr val="000000"/>
                        </a:solidFill>
                        <a:latin typeface="+mn-lt"/>
                      </a:endParaRPr>
                    </a:p>
                  </a:txBody>
                  <a:tcPr marL="0" marR="0" marT="0" marB="0"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r h="270933">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HHR</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Red coat color/</a:t>
                      </a:r>
                      <a:r>
                        <a:rPr kumimoji="0" lang="en-US" sz="2000" b="1" i="1" u="none" strike="noStrike" cap="none" normalizeH="0" baseline="0" dirty="0">
                          <a:ln>
                            <a:noFill/>
                          </a:ln>
                          <a:solidFill>
                            <a:srgbClr val="000000"/>
                          </a:solidFill>
                          <a:effectLst/>
                          <a:latin typeface="+mn-lt"/>
                          <a:ea typeface="Arial Unicode MS" pitchFamily="34" charset="-128"/>
                        </a:rPr>
                        <a:t>MC1R </a:t>
                      </a:r>
                      <a:r>
                        <a:rPr kumimoji="0" lang="en-US" sz="2000" b="1" i="0" u="none" strike="noStrike" cap="none" normalizeH="0" baseline="0" dirty="0">
                          <a:ln>
                            <a:noFill/>
                          </a:ln>
                          <a:solidFill>
                            <a:srgbClr val="000000"/>
                          </a:solidFill>
                          <a:effectLst/>
                          <a:latin typeface="+mn-lt"/>
                          <a:ea typeface="Arial Unicode MS" pitchFamily="34" charset="-128"/>
                        </a:rPr>
                        <a:t>(</a:t>
                      </a:r>
                      <a:r>
                        <a:rPr kumimoji="0" lang="en-US" sz="2000" b="1" i="1" u="none" strike="noStrike" cap="none" normalizeH="0" baseline="0" dirty="0">
                          <a:ln>
                            <a:noFill/>
                          </a:ln>
                          <a:solidFill>
                            <a:srgbClr val="000000"/>
                          </a:solidFill>
                          <a:effectLst/>
                          <a:latin typeface="+mn-lt"/>
                          <a:ea typeface="Arial Unicode MS" pitchFamily="34" charset="-128"/>
                        </a:rPr>
                        <a:t>MSHR</a:t>
                      </a:r>
                      <a:r>
                        <a:rPr kumimoji="0" lang="en-US" sz="2000" b="1" i="0" u="none" strike="noStrike" cap="none" normalizeH="0" baseline="0" dirty="0">
                          <a:ln>
                            <a:noFill/>
                          </a:ln>
                          <a:solidFill>
                            <a:srgbClr val="000000"/>
                          </a:solidFill>
                          <a:effectLst/>
                          <a:latin typeface="+mn-lt"/>
                          <a:ea typeface="Arial Unicode MS" pitchFamily="34" charset="-128"/>
                        </a:rPr>
                        <a:t>)</a:t>
                      </a:r>
                    </a:p>
                  </a:txBody>
                  <a:tcPr marL="3048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tab pos="687388" algn="dec"/>
                        </a:tabLst>
                      </a:pPr>
                      <a:r>
                        <a:rPr kumimoji="0" lang="en-US" sz="2000" b="1" i="0" u="none" strike="noStrike" cap="none" normalizeH="0" baseline="0" dirty="0">
                          <a:ln>
                            <a:noFill/>
                          </a:ln>
                          <a:solidFill>
                            <a:srgbClr val="000000"/>
                          </a:solidFill>
                          <a:effectLst/>
                          <a:latin typeface="+mn-lt"/>
                          <a:ea typeface="Arial Unicode MS" pitchFamily="34" charset="-128"/>
                        </a:rPr>
                        <a:t>18</a:t>
                      </a:r>
                    </a:p>
                  </a:txBody>
                  <a:tcPr marL="0" marR="646176"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tab pos="631825" algn="dec"/>
                        </a:tabLst>
                        <a:defRPr/>
                      </a:pPr>
                      <a:r>
                        <a:rPr kumimoji="0" lang="en-US" sz="2000" b="1" i="0" u="none" strike="noStrike" cap="none" normalizeH="0" baseline="0" dirty="0">
                          <a:ln>
                            <a:noFill/>
                          </a:ln>
                          <a:solidFill>
                            <a:srgbClr val="000000"/>
                          </a:solidFill>
                          <a:effectLst/>
                          <a:latin typeface="+mn-lt"/>
                          <a:ea typeface="Arial Unicode MS" pitchFamily="34" charset="-128"/>
                        </a:rPr>
                        <a:t>14.71</a:t>
                      </a:r>
                    </a:p>
                  </a:txBody>
                  <a:tcPr marL="12192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indent="0" algn="ctr" defTabSz="914400" rtl="0" eaLnBrk="1" fontAlgn="auto" latinLnBrk="0" hangingPunct="1">
                        <a:lnSpc>
                          <a:spcPts val="1550"/>
                        </a:lnSpc>
                        <a:spcBef>
                          <a:spcPts val="0"/>
                        </a:spcBef>
                        <a:spcAft>
                          <a:spcPts val="0"/>
                        </a:spcAft>
                        <a:buClrTx/>
                        <a:buSzTx/>
                        <a:buFontTx/>
                        <a:buNone/>
                        <a:tabLst/>
                        <a:defRPr/>
                      </a:pPr>
                      <a:r>
                        <a:rPr lang="en-US" sz="2000" b="1" dirty="0">
                          <a:solidFill>
                            <a:srgbClr val="000000"/>
                          </a:solidFill>
                          <a:latin typeface="+mn-lt"/>
                        </a:rPr>
                        <a:t>3.29</a:t>
                      </a:r>
                    </a:p>
                  </a:txBody>
                  <a:tcPr marL="0" marR="0" marT="0" marB="0"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auto" latinLnBrk="0" hangingPunct="1">
                        <a:lnSpc>
                          <a:spcPts val="1550"/>
                        </a:lnSpc>
                        <a:spcBef>
                          <a:spcPts val="0"/>
                        </a:spcBef>
                        <a:spcAft>
                          <a:spcPts val="0"/>
                        </a:spcAft>
                        <a:buClrTx/>
                        <a:buSzTx/>
                        <a:buFontTx/>
                        <a:buNone/>
                        <a:tabLst/>
                        <a:defRPr/>
                      </a:pPr>
                      <a:r>
                        <a:rPr kumimoji="0" lang="en-US" sz="2000" b="1" i="0" u="none" strike="noStrike" cap="none" normalizeH="0" baseline="0" dirty="0">
                          <a:ln>
                            <a:noFill/>
                          </a:ln>
                          <a:solidFill>
                            <a:srgbClr val="000000"/>
                          </a:solidFill>
                          <a:effectLst/>
                          <a:latin typeface="+mn-lt"/>
                          <a:ea typeface="Arial Unicode MS" pitchFamily="34" charset="-128"/>
                        </a:rPr>
                        <a:t>—</a:t>
                      </a:r>
                      <a:endParaRPr lang="en-US" sz="2000" b="1" dirty="0">
                        <a:solidFill>
                          <a:srgbClr val="000000"/>
                        </a:solidFill>
                        <a:latin typeface="+mn-lt"/>
                      </a:endParaRPr>
                    </a:p>
                  </a:txBody>
                  <a:tcPr marL="0" marR="0" marT="0" marB="0"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5"/>
                  </a:ext>
                </a:extLst>
              </a:tr>
            </a:tbl>
          </a:graphicData>
        </a:graphic>
      </p:graphicFrame>
    </p:spTree>
    <p:extLst>
      <p:ext uri="{BB962C8B-B14F-4D97-AF65-F5344CB8AC3E}">
        <p14:creationId xmlns:p14="http://schemas.microsoft.com/office/powerpoint/2010/main" val="8547031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Is the number of genetic defects increasing?</a:t>
            </a:r>
          </a:p>
        </p:txBody>
      </p:sp>
      <p:sp>
        <p:nvSpPr>
          <p:cNvPr id="5" name="Content Placeholder 4"/>
          <p:cNvSpPr>
            <a:spLocks noGrp="1"/>
          </p:cNvSpPr>
          <p:nvPr>
            <p:ph sz="half" idx="1"/>
          </p:nvPr>
        </p:nvSpPr>
        <p:spPr>
          <a:xfrm>
            <a:off x="487680" y="1198768"/>
            <a:ext cx="11216640" cy="5120640"/>
          </a:xfrm>
        </p:spPr>
        <p:txBody>
          <a:bodyPr/>
          <a:lstStyle/>
          <a:p>
            <a:pPr>
              <a:lnSpc>
                <a:spcPct val="100000"/>
              </a:lnSpc>
              <a:spcAft>
                <a:spcPts val="600"/>
              </a:spcAft>
              <a:buClr>
                <a:schemeClr val="tx1"/>
              </a:buClr>
            </a:pPr>
            <a:r>
              <a:rPr lang="en-US" sz="3200" dirty="0">
                <a:solidFill>
                  <a:srgbClr val="00523C"/>
                </a:solidFill>
              </a:rPr>
              <a:t>MacArthur et al. (2012)</a:t>
            </a:r>
            <a:r>
              <a:rPr lang="en-US" sz="3200" dirty="0"/>
              <a:t> estimated that human genomes contain </a:t>
            </a:r>
            <a:r>
              <a:rPr lang="en-US" sz="3200" dirty="0">
                <a:solidFill>
                  <a:srgbClr val="B00000"/>
                </a:solidFill>
              </a:rPr>
              <a:t>~100</a:t>
            </a:r>
            <a:r>
              <a:rPr lang="en-US" sz="3200" dirty="0"/>
              <a:t> loss-of-function mutations, and </a:t>
            </a:r>
            <a:r>
              <a:rPr lang="en-US" sz="3200" dirty="0">
                <a:solidFill>
                  <a:srgbClr val="B00000"/>
                </a:solidFill>
              </a:rPr>
              <a:t>~20</a:t>
            </a:r>
            <a:r>
              <a:rPr lang="en-US" sz="3200" dirty="0"/>
              <a:t> completely inactivated genes</a:t>
            </a:r>
          </a:p>
          <a:p>
            <a:pPr>
              <a:lnSpc>
                <a:spcPct val="100000"/>
              </a:lnSpc>
              <a:spcAft>
                <a:spcPts val="600"/>
              </a:spcAft>
            </a:pPr>
            <a:r>
              <a:rPr lang="en-US" sz="3200" dirty="0"/>
              <a:t>The mutations are there </a:t>
            </a:r>
            <a:r>
              <a:rPr lang="en-US" sz="3200" dirty="0">
                <a:solidFill>
                  <a:srgbClr val="FF0000"/>
                </a:solidFill>
              </a:rPr>
              <a:t>even if we have not identified them yet</a:t>
            </a:r>
          </a:p>
          <a:p>
            <a:pPr lvl="1">
              <a:lnSpc>
                <a:spcPct val="100000"/>
              </a:lnSpc>
              <a:spcAft>
                <a:spcPts val="600"/>
              </a:spcAft>
            </a:pPr>
            <a:r>
              <a:rPr lang="en-US" sz="3200" dirty="0"/>
              <a:t>Example: HH6, mutation in </a:t>
            </a:r>
            <a:r>
              <a:rPr lang="en-US" sz="3200" i="1" dirty="0"/>
              <a:t>SDE2</a:t>
            </a:r>
            <a:r>
              <a:rPr lang="en-US" sz="3200" dirty="0"/>
              <a:t> </a:t>
            </a:r>
            <a:r>
              <a:rPr lang="en-US" sz="3200" dirty="0">
                <a:solidFill>
                  <a:srgbClr val="00523C"/>
                </a:solidFill>
              </a:rPr>
              <a:t>(Fritz et al., 2018)</a:t>
            </a:r>
          </a:p>
          <a:p>
            <a:pPr>
              <a:lnSpc>
                <a:spcPct val="100000"/>
              </a:lnSpc>
              <a:spcAft>
                <a:spcPts val="600"/>
              </a:spcAft>
            </a:pPr>
            <a:r>
              <a:rPr lang="en-US" sz="3200" dirty="0"/>
              <a:t>Our </a:t>
            </a:r>
            <a:r>
              <a:rPr lang="en-US" sz="3200" dirty="0">
                <a:solidFill>
                  <a:srgbClr val="00337F"/>
                </a:solidFill>
              </a:rPr>
              <a:t>detection methods are improving</a:t>
            </a:r>
            <a:r>
              <a:rPr lang="en-US" sz="3200" dirty="0"/>
              <a:t> as our technology improves</a:t>
            </a:r>
          </a:p>
        </p:txBody>
      </p:sp>
    </p:spTree>
    <p:extLst>
      <p:ext uri="{BB962C8B-B14F-4D97-AF65-F5344CB8AC3E}">
        <p14:creationId xmlns:p14="http://schemas.microsoft.com/office/powerpoint/2010/main" val="18532740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D0511-CC12-3B40-8E87-C08A97C1DA20}"/>
              </a:ext>
            </a:extLst>
          </p:cNvPr>
          <p:cNvSpPr>
            <a:spLocks noGrp="1"/>
          </p:cNvSpPr>
          <p:nvPr>
            <p:ph type="title"/>
          </p:nvPr>
        </p:nvSpPr>
        <p:spPr/>
        <p:txBody>
          <a:bodyPr/>
          <a:lstStyle/>
          <a:p>
            <a:r>
              <a:rPr lang="en-US" dirty="0"/>
              <a:t>Opportunities and Conclusions</a:t>
            </a:r>
          </a:p>
        </p:txBody>
      </p:sp>
    </p:spTree>
    <p:extLst>
      <p:ext uri="{BB962C8B-B14F-4D97-AF65-F5344CB8AC3E}">
        <p14:creationId xmlns:p14="http://schemas.microsoft.com/office/powerpoint/2010/main" val="21541424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03DB4-60BD-604C-9C62-550815A96D41}"/>
              </a:ext>
            </a:extLst>
          </p:cNvPr>
          <p:cNvSpPr>
            <a:spLocks noGrp="1"/>
          </p:cNvSpPr>
          <p:nvPr>
            <p:ph type="title"/>
          </p:nvPr>
        </p:nvSpPr>
        <p:spPr/>
        <p:txBody>
          <a:bodyPr/>
          <a:lstStyle/>
          <a:p>
            <a:r>
              <a:rPr lang="en-US" dirty="0"/>
              <a:t>Where have we been?</a:t>
            </a:r>
          </a:p>
        </p:txBody>
      </p:sp>
    </p:spTree>
    <p:extLst>
      <p:ext uri="{BB962C8B-B14F-4D97-AF65-F5344CB8AC3E}">
        <p14:creationId xmlns:p14="http://schemas.microsoft.com/office/powerpoint/2010/main" val="15268200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fullcow"/>
          <p:cNvPicPr>
            <a:picLocks noChangeAspect="1" noChangeArrowheads="1"/>
          </p:cNvPicPr>
          <p:nvPr/>
        </p:nvPicPr>
        <p:blipFill>
          <a:blip r:embed="rId2">
            <a:extLst>
              <a:ext uri="{28A0092B-C50C-407E-A947-70E740481C1C}">
                <a14:useLocalDpi xmlns:a14="http://schemas.microsoft.com/office/drawing/2010/main"/>
              </a:ext>
            </a:extLst>
          </a:blip>
          <a:srcRect l="-3000" b="-2901"/>
          <a:stretch>
            <a:fillRect/>
          </a:stretch>
        </p:blipFill>
        <p:spPr bwMode="auto">
          <a:xfrm>
            <a:off x="915987" y="293688"/>
            <a:ext cx="10055226" cy="648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4">
            <a:extLst>
              <a:ext uri="{FF2B5EF4-FFF2-40B4-BE49-F238E27FC236}">
                <a16:creationId xmlns:a16="http://schemas.microsoft.com/office/drawing/2014/main" id="{C9FF6C6F-0F2C-5442-A644-3B8383AD6B8B}"/>
              </a:ext>
            </a:extLst>
          </p:cNvPr>
          <p:cNvSpPr txBox="1">
            <a:spLocks noChangeArrowheads="1"/>
          </p:cNvSpPr>
          <p:nvPr/>
        </p:nvSpPr>
        <p:spPr bwMode="auto">
          <a:xfrm>
            <a:off x="1308582" y="370892"/>
            <a:ext cx="5564188" cy="584200"/>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Char char="•"/>
              <a:tabLst>
                <a:tab pos="685800" algn="l"/>
                <a:tab pos="971550" algn="l"/>
              </a:tabLst>
              <a:defRPr sz="3200">
                <a:solidFill>
                  <a:schemeClr val="tx1"/>
                </a:solidFill>
                <a:latin typeface="Times New Roman" panose="02020603050405020304" pitchFamily="18" charset="0"/>
              </a:defRPr>
            </a:lvl1pPr>
            <a:lvl2pPr marL="742950" indent="-285750" algn="l">
              <a:spcBef>
                <a:spcPct val="20000"/>
              </a:spcBef>
              <a:buChar char="–"/>
              <a:tabLst>
                <a:tab pos="685800" algn="l"/>
                <a:tab pos="971550" algn="l"/>
              </a:tabLst>
              <a:defRPr sz="2800">
                <a:solidFill>
                  <a:schemeClr val="tx1"/>
                </a:solidFill>
                <a:latin typeface="Times New Roman" panose="02020603050405020304" pitchFamily="18" charset="0"/>
              </a:defRPr>
            </a:lvl2pPr>
            <a:lvl3pPr marL="1143000" indent="-228600" algn="l">
              <a:spcBef>
                <a:spcPct val="20000"/>
              </a:spcBef>
              <a:buChar char="•"/>
              <a:tabLst>
                <a:tab pos="685800" algn="l"/>
                <a:tab pos="971550" algn="l"/>
              </a:tabLst>
              <a:defRPr sz="2400">
                <a:solidFill>
                  <a:schemeClr val="tx1"/>
                </a:solidFill>
                <a:latin typeface="Times New Roman" panose="02020603050405020304" pitchFamily="18" charset="0"/>
              </a:defRPr>
            </a:lvl3pPr>
            <a:lvl4pPr marL="1600200" indent="-228600" algn="l">
              <a:spcBef>
                <a:spcPct val="20000"/>
              </a:spcBef>
              <a:buChar char="–"/>
              <a:tabLst>
                <a:tab pos="685800" algn="l"/>
                <a:tab pos="971550" algn="l"/>
              </a:tabLst>
              <a:defRPr sz="2000">
                <a:solidFill>
                  <a:schemeClr val="tx1"/>
                </a:solidFill>
                <a:latin typeface="Times New Roman" panose="02020603050405020304" pitchFamily="18" charset="0"/>
              </a:defRPr>
            </a:lvl4pPr>
            <a:lvl5pPr marL="2057400" indent="-228600" algn="l">
              <a:spcBef>
                <a:spcPct val="20000"/>
              </a:spcBef>
              <a:buChar char="»"/>
              <a:tabLst>
                <a:tab pos="685800" algn="l"/>
                <a:tab pos="971550"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685800" algn="l"/>
                <a:tab pos="971550"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685800" algn="l"/>
                <a:tab pos="971550"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685800" algn="l"/>
                <a:tab pos="971550"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685800" algn="l"/>
                <a:tab pos="971550" algn="l"/>
              </a:tabLst>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dirty="0">
                <a:solidFill>
                  <a:schemeClr val="bg1"/>
                </a:solidFill>
                <a:latin typeface="Tahoma" panose="020B0604030504040204" pitchFamily="34" charset="0"/>
              </a:rPr>
              <a:t>U.S. Ideal Holstein – 1960s </a:t>
            </a:r>
          </a:p>
        </p:txBody>
      </p:sp>
      <p:sp>
        <p:nvSpPr>
          <p:cNvPr id="9" name="Rectangle 8">
            <a:extLst>
              <a:ext uri="{FF2B5EF4-FFF2-40B4-BE49-F238E27FC236}">
                <a16:creationId xmlns:a16="http://schemas.microsoft.com/office/drawing/2014/main" id="{2AAA2830-40D1-AD46-AF58-E8A4FCA25850}"/>
              </a:ext>
            </a:extLst>
          </p:cNvPr>
          <p:cNvSpPr/>
          <p:nvPr/>
        </p:nvSpPr>
        <p:spPr>
          <a:xfrm rot="5400000">
            <a:off x="9157027" y="4932902"/>
            <a:ext cx="3838045" cy="297454"/>
          </a:xfrm>
          <a:prstGeom prst="rect">
            <a:avLst/>
          </a:prstGeom>
        </p:spPr>
        <p:txBody>
          <a:bodyPr wrap="square">
            <a:spAutoFit/>
          </a:bodyPr>
          <a:lstStyle/>
          <a:p>
            <a:r>
              <a:rPr lang="en-US" sz="1333" b="1" i="1" dirty="0">
                <a:solidFill>
                  <a:srgbClr val="00523C"/>
                </a:solidFill>
              </a:rPr>
              <a:t>Source:</a:t>
            </a:r>
            <a:r>
              <a:rPr lang="en-US" sz="1333" dirty="0">
                <a:solidFill>
                  <a:srgbClr val="00523C"/>
                </a:solidFill>
              </a:rPr>
              <a:t> Dr. L.B. Hansen, University of Minnesota.</a:t>
            </a:r>
          </a:p>
        </p:txBody>
      </p:sp>
    </p:spTree>
    <p:extLst>
      <p:ext uri="{BB962C8B-B14F-4D97-AF65-F5344CB8AC3E}">
        <p14:creationId xmlns:p14="http://schemas.microsoft.com/office/powerpoint/2010/main" val="1819609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6" descr="progress_of_breed"/>
          <p:cNvPicPr>
            <a:picLocks noChangeAspect="1" noChangeArrowheads="1"/>
          </p:cNvPicPr>
          <p:nvPr/>
        </p:nvPicPr>
        <p:blipFill>
          <a:blip r:embed="rId2">
            <a:lum bright="24000"/>
            <a:extLst>
              <a:ext uri="{28A0092B-C50C-407E-A947-70E740481C1C}">
                <a14:useLocalDpi xmlns:a14="http://schemas.microsoft.com/office/drawing/2010/main"/>
              </a:ext>
            </a:extLst>
          </a:blip>
          <a:srcRect/>
          <a:stretch>
            <a:fillRect/>
          </a:stretch>
        </p:blipFill>
        <p:spPr bwMode="auto">
          <a:xfrm>
            <a:off x="972755" y="58522"/>
            <a:ext cx="10082100" cy="6540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4">
            <a:extLst>
              <a:ext uri="{FF2B5EF4-FFF2-40B4-BE49-F238E27FC236}">
                <a16:creationId xmlns:a16="http://schemas.microsoft.com/office/drawing/2014/main" id="{CCC722E4-77CD-4847-A562-C99CF933D5EC}"/>
              </a:ext>
            </a:extLst>
          </p:cNvPr>
          <p:cNvSpPr txBox="1">
            <a:spLocks noChangeArrowheads="1"/>
          </p:cNvSpPr>
          <p:nvPr/>
        </p:nvSpPr>
        <p:spPr bwMode="auto">
          <a:xfrm>
            <a:off x="5397779" y="129490"/>
            <a:ext cx="5564188" cy="584200"/>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Char char="•"/>
              <a:tabLst>
                <a:tab pos="685800" algn="l"/>
                <a:tab pos="971550" algn="l"/>
              </a:tabLst>
              <a:defRPr sz="3200">
                <a:solidFill>
                  <a:schemeClr val="tx1"/>
                </a:solidFill>
                <a:latin typeface="Times New Roman" panose="02020603050405020304" pitchFamily="18" charset="0"/>
              </a:defRPr>
            </a:lvl1pPr>
            <a:lvl2pPr marL="742950" indent="-285750" algn="l">
              <a:spcBef>
                <a:spcPct val="20000"/>
              </a:spcBef>
              <a:buChar char="–"/>
              <a:tabLst>
                <a:tab pos="685800" algn="l"/>
                <a:tab pos="971550" algn="l"/>
              </a:tabLst>
              <a:defRPr sz="2800">
                <a:solidFill>
                  <a:schemeClr val="tx1"/>
                </a:solidFill>
                <a:latin typeface="Times New Roman" panose="02020603050405020304" pitchFamily="18" charset="0"/>
              </a:defRPr>
            </a:lvl2pPr>
            <a:lvl3pPr marL="1143000" indent="-228600" algn="l">
              <a:spcBef>
                <a:spcPct val="20000"/>
              </a:spcBef>
              <a:buChar char="•"/>
              <a:tabLst>
                <a:tab pos="685800" algn="l"/>
                <a:tab pos="971550" algn="l"/>
              </a:tabLst>
              <a:defRPr sz="2400">
                <a:solidFill>
                  <a:schemeClr val="tx1"/>
                </a:solidFill>
                <a:latin typeface="Times New Roman" panose="02020603050405020304" pitchFamily="18" charset="0"/>
              </a:defRPr>
            </a:lvl3pPr>
            <a:lvl4pPr marL="1600200" indent="-228600" algn="l">
              <a:spcBef>
                <a:spcPct val="20000"/>
              </a:spcBef>
              <a:buChar char="–"/>
              <a:tabLst>
                <a:tab pos="685800" algn="l"/>
                <a:tab pos="971550" algn="l"/>
              </a:tabLst>
              <a:defRPr sz="2000">
                <a:solidFill>
                  <a:schemeClr val="tx1"/>
                </a:solidFill>
                <a:latin typeface="Times New Roman" panose="02020603050405020304" pitchFamily="18" charset="0"/>
              </a:defRPr>
            </a:lvl4pPr>
            <a:lvl5pPr marL="2057400" indent="-228600" algn="l">
              <a:spcBef>
                <a:spcPct val="20000"/>
              </a:spcBef>
              <a:buChar char="»"/>
              <a:tabLst>
                <a:tab pos="685800" algn="l"/>
                <a:tab pos="971550"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685800" algn="l"/>
                <a:tab pos="971550"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685800" algn="l"/>
                <a:tab pos="971550"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685800" algn="l"/>
                <a:tab pos="971550"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685800" algn="l"/>
                <a:tab pos="971550" algn="l"/>
              </a:tabLst>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dirty="0">
                <a:solidFill>
                  <a:schemeClr val="bg1"/>
                </a:solidFill>
                <a:latin typeface="Tahoma" panose="020B0604030504040204" pitchFamily="34" charset="0"/>
              </a:rPr>
              <a:t>U.S. Ideal Holstein – 1970s </a:t>
            </a:r>
          </a:p>
        </p:txBody>
      </p:sp>
      <p:sp>
        <p:nvSpPr>
          <p:cNvPr id="10" name="Rectangle 9">
            <a:extLst>
              <a:ext uri="{FF2B5EF4-FFF2-40B4-BE49-F238E27FC236}">
                <a16:creationId xmlns:a16="http://schemas.microsoft.com/office/drawing/2014/main" id="{E9C4450A-B446-0E47-AFD1-5E34E6568BD7}"/>
              </a:ext>
            </a:extLst>
          </p:cNvPr>
          <p:cNvSpPr/>
          <p:nvPr/>
        </p:nvSpPr>
        <p:spPr>
          <a:xfrm rot="5400000">
            <a:off x="9237492" y="4925587"/>
            <a:ext cx="3838045" cy="297454"/>
          </a:xfrm>
          <a:prstGeom prst="rect">
            <a:avLst/>
          </a:prstGeom>
        </p:spPr>
        <p:txBody>
          <a:bodyPr wrap="square">
            <a:spAutoFit/>
          </a:bodyPr>
          <a:lstStyle/>
          <a:p>
            <a:r>
              <a:rPr lang="en-US" sz="1333" b="1" i="1" dirty="0">
                <a:solidFill>
                  <a:srgbClr val="00523C"/>
                </a:solidFill>
              </a:rPr>
              <a:t>Source:</a:t>
            </a:r>
            <a:r>
              <a:rPr lang="en-US" sz="1333" dirty="0">
                <a:solidFill>
                  <a:srgbClr val="00523C"/>
                </a:solidFill>
              </a:rPr>
              <a:t> Dr. L.B. Hansen, University of Minnesota.</a:t>
            </a:r>
          </a:p>
        </p:txBody>
      </p:sp>
    </p:spTree>
    <p:extLst>
      <p:ext uri="{BB962C8B-B14F-4D97-AF65-F5344CB8AC3E}">
        <p14:creationId xmlns:p14="http://schemas.microsoft.com/office/powerpoint/2010/main" val="2079448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87322" y="50420"/>
            <a:ext cx="8661196" cy="6551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95" name="Text Box 4"/>
          <p:cNvSpPr txBox="1">
            <a:spLocks noChangeArrowheads="1"/>
          </p:cNvSpPr>
          <p:nvPr/>
        </p:nvSpPr>
        <p:spPr bwMode="auto">
          <a:xfrm>
            <a:off x="1959635" y="129490"/>
            <a:ext cx="5564188" cy="584200"/>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Char char="•"/>
              <a:tabLst>
                <a:tab pos="685800" algn="l"/>
                <a:tab pos="971550" algn="l"/>
              </a:tabLst>
              <a:defRPr sz="3200">
                <a:solidFill>
                  <a:schemeClr val="tx1"/>
                </a:solidFill>
                <a:latin typeface="Times New Roman" panose="02020603050405020304" pitchFamily="18" charset="0"/>
              </a:defRPr>
            </a:lvl1pPr>
            <a:lvl2pPr marL="742950" indent="-285750" algn="l">
              <a:spcBef>
                <a:spcPct val="20000"/>
              </a:spcBef>
              <a:buChar char="–"/>
              <a:tabLst>
                <a:tab pos="685800" algn="l"/>
                <a:tab pos="971550" algn="l"/>
              </a:tabLst>
              <a:defRPr sz="2800">
                <a:solidFill>
                  <a:schemeClr val="tx1"/>
                </a:solidFill>
                <a:latin typeface="Times New Roman" panose="02020603050405020304" pitchFamily="18" charset="0"/>
              </a:defRPr>
            </a:lvl2pPr>
            <a:lvl3pPr marL="1143000" indent="-228600" algn="l">
              <a:spcBef>
                <a:spcPct val="20000"/>
              </a:spcBef>
              <a:buChar char="•"/>
              <a:tabLst>
                <a:tab pos="685800" algn="l"/>
                <a:tab pos="971550" algn="l"/>
              </a:tabLst>
              <a:defRPr sz="2400">
                <a:solidFill>
                  <a:schemeClr val="tx1"/>
                </a:solidFill>
                <a:latin typeface="Times New Roman" panose="02020603050405020304" pitchFamily="18" charset="0"/>
              </a:defRPr>
            </a:lvl3pPr>
            <a:lvl4pPr marL="1600200" indent="-228600" algn="l">
              <a:spcBef>
                <a:spcPct val="20000"/>
              </a:spcBef>
              <a:buChar char="–"/>
              <a:tabLst>
                <a:tab pos="685800" algn="l"/>
                <a:tab pos="971550" algn="l"/>
              </a:tabLst>
              <a:defRPr sz="2000">
                <a:solidFill>
                  <a:schemeClr val="tx1"/>
                </a:solidFill>
                <a:latin typeface="Times New Roman" panose="02020603050405020304" pitchFamily="18" charset="0"/>
              </a:defRPr>
            </a:lvl4pPr>
            <a:lvl5pPr marL="2057400" indent="-228600" algn="l">
              <a:spcBef>
                <a:spcPct val="20000"/>
              </a:spcBef>
              <a:buChar char="»"/>
              <a:tabLst>
                <a:tab pos="685800" algn="l"/>
                <a:tab pos="971550"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685800" algn="l"/>
                <a:tab pos="971550"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685800" algn="l"/>
                <a:tab pos="971550"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685800" algn="l"/>
                <a:tab pos="971550"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685800" algn="l"/>
                <a:tab pos="971550" algn="l"/>
              </a:tabLst>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dirty="0">
                <a:solidFill>
                  <a:schemeClr val="bg1"/>
                </a:solidFill>
                <a:latin typeface="Tahoma" panose="020B0604030504040204" pitchFamily="34" charset="0"/>
              </a:rPr>
              <a:t>U.S. Ideal Holstein – 2012 </a:t>
            </a:r>
          </a:p>
        </p:txBody>
      </p:sp>
      <p:sp>
        <p:nvSpPr>
          <p:cNvPr id="9" name="Rectangle 8">
            <a:extLst>
              <a:ext uri="{FF2B5EF4-FFF2-40B4-BE49-F238E27FC236}">
                <a16:creationId xmlns:a16="http://schemas.microsoft.com/office/drawing/2014/main" id="{4D813C0B-E55B-8A41-8449-4A2BA9A9C374}"/>
              </a:ext>
            </a:extLst>
          </p:cNvPr>
          <p:cNvSpPr/>
          <p:nvPr/>
        </p:nvSpPr>
        <p:spPr>
          <a:xfrm rot="5400000">
            <a:off x="8740063" y="4932902"/>
            <a:ext cx="3838045" cy="297454"/>
          </a:xfrm>
          <a:prstGeom prst="rect">
            <a:avLst/>
          </a:prstGeom>
        </p:spPr>
        <p:txBody>
          <a:bodyPr wrap="square">
            <a:spAutoFit/>
          </a:bodyPr>
          <a:lstStyle/>
          <a:p>
            <a:r>
              <a:rPr lang="en-US" sz="1333" b="1" i="1" dirty="0">
                <a:solidFill>
                  <a:srgbClr val="00523C"/>
                </a:solidFill>
              </a:rPr>
              <a:t>Source:</a:t>
            </a:r>
            <a:r>
              <a:rPr lang="en-US" sz="1333" dirty="0">
                <a:solidFill>
                  <a:srgbClr val="00523C"/>
                </a:solidFill>
              </a:rPr>
              <a:t> Dr. L.B. Hansen, University of Minnesota.</a:t>
            </a:r>
          </a:p>
        </p:txBody>
      </p:sp>
    </p:spTree>
    <p:extLst>
      <p:ext uri="{BB962C8B-B14F-4D97-AF65-F5344CB8AC3E}">
        <p14:creationId xmlns:p14="http://schemas.microsoft.com/office/powerpoint/2010/main" val="16512786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Conclusions</a:t>
            </a:r>
          </a:p>
        </p:txBody>
      </p:sp>
      <p:sp>
        <p:nvSpPr>
          <p:cNvPr id="3" name="Content Placeholder 2"/>
          <p:cNvSpPr>
            <a:spLocks noGrp="1"/>
          </p:cNvSpPr>
          <p:nvPr>
            <p:ph sz="half" idx="1"/>
          </p:nvPr>
        </p:nvSpPr>
        <p:spPr/>
        <p:txBody>
          <a:bodyPr/>
          <a:lstStyle/>
          <a:p>
            <a:pPr>
              <a:lnSpc>
                <a:spcPct val="100000"/>
              </a:lnSpc>
              <a:spcAft>
                <a:spcPts val="600"/>
              </a:spcAft>
            </a:pPr>
            <a:r>
              <a:rPr lang="en-US" sz="3600" dirty="0"/>
              <a:t>Genetic gains are cumulative and permanent, but genetic evaluations depend on a constant flow of data</a:t>
            </a:r>
          </a:p>
          <a:p>
            <a:pPr>
              <a:lnSpc>
                <a:spcPct val="100000"/>
              </a:lnSpc>
              <a:spcAft>
                <a:spcPts val="600"/>
              </a:spcAft>
            </a:pPr>
            <a:r>
              <a:rPr lang="en-US" sz="3600" dirty="0"/>
              <a:t>The number of traits measured is growing but affordable data recording is challenging in some cases</a:t>
            </a:r>
          </a:p>
          <a:p>
            <a:pPr>
              <a:lnSpc>
                <a:spcPct val="100000"/>
              </a:lnSpc>
              <a:spcAft>
                <a:spcPts val="600"/>
              </a:spcAft>
            </a:pPr>
            <a:r>
              <a:rPr lang="en-US" sz="3600" dirty="0"/>
              <a:t>Diversity must be monitored to avoid long-term problems</a:t>
            </a:r>
          </a:p>
          <a:p>
            <a:pPr>
              <a:lnSpc>
                <a:spcPct val="100000"/>
              </a:lnSpc>
              <a:spcAft>
                <a:spcPts val="600"/>
              </a:spcAft>
            </a:pPr>
            <a:r>
              <a:rPr lang="en-US" sz="3600" dirty="0"/>
              <a:t>The Holstein breed is large enough to support many different breeding objectives and production systems</a:t>
            </a:r>
          </a:p>
          <a:p>
            <a:pPr>
              <a:lnSpc>
                <a:spcPct val="100000"/>
              </a:lnSpc>
              <a:spcAft>
                <a:spcPts val="600"/>
              </a:spcAft>
            </a:pPr>
            <a:r>
              <a:rPr lang="en-US" sz="3600" dirty="0"/>
              <a:t>Holstein breeders have never been afraid of change, but they are not willing to adopt changes without reason</a:t>
            </a:r>
          </a:p>
        </p:txBody>
      </p:sp>
    </p:spTree>
    <p:extLst>
      <p:ext uri="{BB962C8B-B14F-4D97-AF65-F5344CB8AC3E}">
        <p14:creationId xmlns:p14="http://schemas.microsoft.com/office/powerpoint/2010/main" val="8247595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Acknowledgments</a:t>
            </a:r>
          </a:p>
        </p:txBody>
      </p:sp>
      <p:sp>
        <p:nvSpPr>
          <p:cNvPr id="3" name="Content Placeholder 2"/>
          <p:cNvSpPr>
            <a:spLocks noGrp="1"/>
          </p:cNvSpPr>
          <p:nvPr>
            <p:ph sz="half" idx="1"/>
          </p:nvPr>
        </p:nvSpPr>
        <p:spPr/>
        <p:txBody>
          <a:bodyPr/>
          <a:lstStyle/>
          <a:p>
            <a:pPr>
              <a:lnSpc>
                <a:spcPct val="100000"/>
              </a:lnSpc>
              <a:spcAft>
                <a:spcPts val="600"/>
              </a:spcAft>
            </a:pPr>
            <a:r>
              <a:rPr lang="en-US" sz="3200" dirty="0"/>
              <a:t>Travel funding from Holstein de México, A.G., is gratefully acknowledged.</a:t>
            </a:r>
          </a:p>
          <a:p>
            <a:pPr>
              <a:lnSpc>
                <a:spcPct val="100000"/>
              </a:lnSpc>
              <a:spcAft>
                <a:spcPts val="600"/>
              </a:spcAft>
            </a:pPr>
            <a:r>
              <a:rPr lang="en-US" sz="3200" dirty="0"/>
              <a:t>USDA-ARS project 8042-31000-002-00-D, “Improving Dairy Animals by Increasing Accuracy of Genomic Prediction, Evaluating New Traits, and Redefining Selection Goals”.</a:t>
            </a:r>
          </a:p>
          <a:p>
            <a:pPr>
              <a:lnSpc>
                <a:spcPct val="100000"/>
              </a:lnSpc>
              <a:spcAft>
                <a:spcPts val="600"/>
              </a:spcAft>
            </a:pPr>
            <a:r>
              <a:rPr lang="en-US" sz="3200" dirty="0"/>
              <a:t>USDA is an equal opportunity provider and employer.</a:t>
            </a:r>
          </a:p>
          <a:p>
            <a:pPr>
              <a:lnSpc>
                <a:spcPct val="100000"/>
              </a:lnSpc>
              <a:spcAft>
                <a:spcPts val="600"/>
              </a:spcAft>
            </a:pPr>
            <a:r>
              <a:rPr lang="en-US" sz="3200" dirty="0"/>
              <a:t>Mention of trade names or commercial products in this presentation is solely for the purpose of providing specific information and does not imply recommendation or endorsement by the US Department of Agriculture.</a:t>
            </a:r>
          </a:p>
          <a:p>
            <a:endParaRPr lang="en-US" dirty="0"/>
          </a:p>
        </p:txBody>
      </p:sp>
    </p:spTree>
    <p:extLst>
      <p:ext uri="{BB962C8B-B14F-4D97-AF65-F5344CB8AC3E}">
        <p14:creationId xmlns:p14="http://schemas.microsoft.com/office/powerpoint/2010/main" val="4594442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pic>
        <p:nvPicPr>
          <p:cNvPr id="7" name="Picture 6" descr="crossbred.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0" y="837947"/>
            <a:ext cx="12192000" cy="5478935"/>
          </a:xfrm>
          <a:prstGeom prst="rect">
            <a:avLst/>
          </a:prstGeom>
          <a:effectLst/>
        </p:spPr>
      </p:pic>
      <p:sp>
        <p:nvSpPr>
          <p:cNvPr id="8" name="TextBox 7"/>
          <p:cNvSpPr txBox="1"/>
          <p:nvPr/>
        </p:nvSpPr>
        <p:spPr>
          <a:xfrm>
            <a:off x="0" y="5094315"/>
            <a:ext cx="12192000" cy="1029641"/>
          </a:xfrm>
          <a:prstGeom prst="rect">
            <a:avLst/>
          </a:prstGeom>
          <a:solidFill>
            <a:srgbClr val="CCFFCC">
              <a:alpha val="35294"/>
            </a:srgbClr>
          </a:solidFill>
          <a:effectLst>
            <a:softEdge rad="127000"/>
          </a:effectLst>
        </p:spPr>
        <p:txBody>
          <a:bodyPr wrap="square" lIns="243840" tIns="182880" rIns="182880" bIns="121920" rtlCol="0">
            <a:spAutoFit/>
          </a:bodyPr>
          <a:lstStyle/>
          <a:p>
            <a:pPr marL="1071007">
              <a:lnSpc>
                <a:spcPts val="2933"/>
              </a:lnSpc>
            </a:pPr>
            <a:r>
              <a:rPr lang="en-US" sz="2667" b="1" dirty="0">
                <a:solidFill>
                  <a:srgbClr val="244270"/>
                </a:solidFill>
                <a:cs typeface="Calibri" pitchFamily="34" charset="0"/>
              </a:rPr>
              <a:t>Holstein and Jersey crossbreds graze on American Farm Land Trust’s</a:t>
            </a:r>
          </a:p>
          <a:p>
            <a:pPr marL="1071007">
              <a:lnSpc>
                <a:spcPts val="2667"/>
              </a:lnSpc>
              <a:spcAft>
                <a:spcPts val="800"/>
              </a:spcAft>
            </a:pPr>
            <a:r>
              <a:rPr lang="en-US" sz="2667" b="1" dirty="0">
                <a:solidFill>
                  <a:srgbClr val="244270"/>
                </a:solidFill>
                <a:cs typeface="Calibri" pitchFamily="34" charset="0"/>
              </a:rPr>
              <a:t>Cove Mountain Farm in south-central Pennsylvania</a:t>
            </a:r>
          </a:p>
        </p:txBody>
      </p:sp>
      <p:sp>
        <p:nvSpPr>
          <p:cNvPr id="9" name="TextBox 8"/>
          <p:cNvSpPr txBox="1"/>
          <p:nvPr/>
        </p:nvSpPr>
        <p:spPr>
          <a:xfrm>
            <a:off x="4995335" y="2976154"/>
            <a:ext cx="6807200" cy="1812932"/>
          </a:xfrm>
          <a:prstGeom prst="rect">
            <a:avLst/>
          </a:prstGeom>
          <a:solidFill>
            <a:srgbClr val="8AAE72">
              <a:alpha val="40000"/>
            </a:srgbClr>
          </a:solidFill>
          <a:effectLst>
            <a:softEdge rad="317500"/>
          </a:effectLst>
        </p:spPr>
        <p:txBody>
          <a:bodyPr wrap="square" lIns="243840" tIns="182880" rIns="243840" bIns="182880" rtlCol="0">
            <a:spAutoFit/>
          </a:bodyPr>
          <a:lstStyle/>
          <a:p>
            <a:pPr algn="ctr">
              <a:lnSpc>
                <a:spcPts val="5600"/>
              </a:lnSpc>
            </a:pPr>
            <a:r>
              <a:rPr lang="en-US" sz="4667" b="1" dirty="0">
                <a:ln w="12700">
                  <a:noFill/>
                  <a:prstDash val="solid"/>
                </a:ln>
                <a:solidFill>
                  <a:srgbClr val="55FDFF"/>
                </a:solidFill>
                <a:effectLst>
                  <a:glow rad="139700">
                    <a:srgbClr val="003200"/>
                  </a:glow>
                  <a:outerShdw blurRad="41275" dist="20320" dir="1800000" algn="tl" rotWithShape="0">
                    <a:srgbClr val="000000">
                      <a:alpha val="40000"/>
                    </a:srgbClr>
                  </a:outerShdw>
                </a:effectLst>
                <a:cs typeface="Calibri" pitchFamily="34" charset="0"/>
              </a:rPr>
              <a:t>AIP web site:</a:t>
            </a:r>
          </a:p>
          <a:p>
            <a:pPr algn="ctr">
              <a:lnSpc>
                <a:spcPts val="5867"/>
              </a:lnSpc>
            </a:pPr>
            <a:r>
              <a:rPr lang="en-US" sz="4667" b="1" dirty="0">
                <a:ln w="12700">
                  <a:noFill/>
                  <a:prstDash val="solid"/>
                </a:ln>
                <a:solidFill>
                  <a:srgbClr val="55FDFF"/>
                </a:solidFill>
                <a:effectLst>
                  <a:glow rad="139700">
                    <a:srgbClr val="003200"/>
                  </a:glow>
                  <a:outerShdw blurRad="41275" dist="20320" dir="1800000" algn="tl" rotWithShape="0">
                    <a:srgbClr val="000000">
                      <a:alpha val="40000"/>
                    </a:srgbClr>
                  </a:outerShdw>
                </a:effectLst>
                <a:cs typeface="Calibri" pitchFamily="34" charset="0"/>
              </a:rPr>
              <a:t>http</a:t>
            </a:r>
            <a:r>
              <a:rPr lang="en-US" sz="4667" b="1" spc="133" dirty="0">
                <a:ln w="12700">
                  <a:noFill/>
                  <a:prstDash val="solid"/>
                </a:ln>
                <a:solidFill>
                  <a:srgbClr val="55FDFF"/>
                </a:solidFill>
                <a:effectLst>
                  <a:glow rad="139700">
                    <a:srgbClr val="003200"/>
                  </a:glow>
                  <a:outerShdw blurRad="41275" dist="20320" dir="1800000" algn="tl" rotWithShape="0">
                    <a:srgbClr val="000000">
                      <a:alpha val="40000"/>
                    </a:srgbClr>
                  </a:outerShdw>
                </a:effectLst>
                <a:cs typeface="Calibri" pitchFamily="34" charset="0"/>
              </a:rPr>
              <a:t>:</a:t>
            </a:r>
            <a:r>
              <a:rPr lang="en-US" sz="4667" b="1" spc="-200" dirty="0">
                <a:ln w="12700">
                  <a:noFill/>
                  <a:prstDash val="solid"/>
                </a:ln>
                <a:solidFill>
                  <a:srgbClr val="55FDFF"/>
                </a:solidFill>
                <a:effectLst>
                  <a:glow rad="139700">
                    <a:srgbClr val="003200"/>
                  </a:glow>
                  <a:outerShdw blurRad="41275" dist="20320" dir="1800000" algn="tl" rotWithShape="0">
                    <a:srgbClr val="000000">
                      <a:alpha val="40000"/>
                    </a:srgbClr>
                  </a:outerShdw>
                </a:effectLst>
                <a:cs typeface="Calibri" pitchFamily="34" charset="0"/>
              </a:rPr>
              <a:t>/</a:t>
            </a:r>
            <a:r>
              <a:rPr lang="en-US" sz="4667" b="1" dirty="0">
                <a:ln w="12700">
                  <a:noFill/>
                  <a:prstDash val="solid"/>
                </a:ln>
                <a:solidFill>
                  <a:srgbClr val="55FDFF"/>
                </a:solidFill>
                <a:effectLst>
                  <a:glow rad="139700">
                    <a:srgbClr val="003200"/>
                  </a:glow>
                  <a:outerShdw blurRad="41275" dist="20320" dir="1800000" algn="tl" rotWithShape="0">
                    <a:srgbClr val="000000">
                      <a:alpha val="40000"/>
                    </a:srgbClr>
                  </a:outerShdw>
                </a:effectLst>
                <a:cs typeface="Calibri" pitchFamily="34" charset="0"/>
              </a:rPr>
              <a:t>/</a:t>
            </a:r>
            <a:r>
              <a:rPr lang="en-US" sz="4667" b="1" dirty="0" err="1">
                <a:ln w="12700">
                  <a:noFill/>
                  <a:prstDash val="solid"/>
                </a:ln>
                <a:solidFill>
                  <a:srgbClr val="55FDFF"/>
                </a:solidFill>
                <a:effectLst>
                  <a:glow rad="139700">
                    <a:srgbClr val="003200"/>
                  </a:glow>
                  <a:outerShdw blurRad="41275" dist="20320" dir="1800000" algn="tl" rotWithShape="0">
                    <a:srgbClr val="000000">
                      <a:alpha val="40000"/>
                    </a:srgbClr>
                  </a:outerShdw>
                </a:effectLst>
                <a:cs typeface="Calibri" pitchFamily="34" charset="0"/>
              </a:rPr>
              <a:t>aipl.arsusda.gov</a:t>
            </a:r>
            <a:r>
              <a:rPr lang="en-US" sz="4667" b="1" dirty="0">
                <a:ln w="12700">
                  <a:noFill/>
                  <a:prstDash val="solid"/>
                </a:ln>
                <a:solidFill>
                  <a:srgbClr val="55FDFF"/>
                </a:solidFill>
                <a:effectLst>
                  <a:glow rad="139700">
                    <a:srgbClr val="003200"/>
                  </a:glow>
                  <a:outerShdw blurRad="41275" dist="20320" dir="1800000" algn="tl" rotWithShape="0">
                    <a:srgbClr val="000000">
                      <a:alpha val="40000"/>
                    </a:srgbClr>
                  </a:outerShdw>
                </a:effectLst>
                <a:cs typeface="Calibri" pitchFamily="34" charset="0"/>
              </a:rPr>
              <a:t>/</a:t>
            </a:r>
          </a:p>
        </p:txBody>
      </p:sp>
      <p:sp>
        <p:nvSpPr>
          <p:cNvPr id="10" name="Rectangle 9"/>
          <p:cNvSpPr/>
          <p:nvPr/>
        </p:nvSpPr>
        <p:spPr>
          <a:xfrm>
            <a:off x="12099" y="6313124"/>
            <a:ext cx="10210799" cy="338554"/>
          </a:xfrm>
          <a:prstGeom prst="rect">
            <a:avLst/>
          </a:prstGeom>
        </p:spPr>
        <p:txBody>
          <a:bodyPr wrap="square">
            <a:spAutoFit/>
          </a:bodyPr>
          <a:lstStyle/>
          <a:p>
            <a:pPr marL="60958"/>
            <a:r>
              <a:rPr lang="en-US" sz="1600" b="1" i="1" dirty="0">
                <a:solidFill>
                  <a:srgbClr val="00523C"/>
                </a:solidFill>
                <a:cs typeface="Calibri" pitchFamily="34" charset="0"/>
              </a:rPr>
              <a:t>Source: </a:t>
            </a:r>
            <a:r>
              <a:rPr lang="en-US" sz="1600" b="1" dirty="0">
                <a:cs typeface="Calibri" pitchFamily="34" charset="0"/>
              </a:rPr>
              <a:t>ARS Image Gallery, image #K8587-14; photo by Bob Nichols</a:t>
            </a:r>
          </a:p>
        </p:txBody>
      </p:sp>
    </p:spTree>
    <p:extLst>
      <p:ext uri="{BB962C8B-B14F-4D97-AF65-F5344CB8AC3E}">
        <p14:creationId xmlns:p14="http://schemas.microsoft.com/office/powerpoint/2010/main" val="42263378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Typical US dairies</a:t>
            </a:r>
          </a:p>
        </p:txBody>
      </p:sp>
      <p:pic>
        <p:nvPicPr>
          <p:cNvPr id="4" name="Picture 3"/>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048512" y="919310"/>
            <a:ext cx="4276680" cy="5660463"/>
          </a:xfrm>
          <a:prstGeom prst="rect">
            <a:avLst/>
          </a:prstGeom>
        </p:spPr>
      </p:pic>
      <p:sp>
        <p:nvSpPr>
          <p:cNvPr id="6" name="TextBox 5"/>
          <p:cNvSpPr txBox="1"/>
          <p:nvPr/>
        </p:nvSpPr>
        <p:spPr>
          <a:xfrm rot="5400000">
            <a:off x="9450995" y="3725901"/>
            <a:ext cx="4727448" cy="646331"/>
          </a:xfrm>
          <a:prstGeom prst="rect">
            <a:avLst/>
          </a:prstGeom>
          <a:noFill/>
        </p:spPr>
        <p:txBody>
          <a:bodyPr wrap="square" rtlCol="0">
            <a:spAutoFit/>
          </a:bodyPr>
          <a:lstStyle/>
          <a:p>
            <a:pPr algn="r"/>
            <a:r>
              <a:rPr lang="en-US" sz="1200" b="1" dirty="0">
                <a:solidFill>
                  <a:srgbClr val="00337F"/>
                </a:solidFill>
                <a:latin typeface="Trebuchet MS" charset="0"/>
                <a:ea typeface="Trebuchet MS" charset="0"/>
                <a:cs typeface="Trebuchet MS" charset="0"/>
              </a:rPr>
              <a:t>Top: Large </a:t>
            </a:r>
            <a:r>
              <a:rPr lang="en-US" sz="1200" b="1" dirty="0" err="1">
                <a:solidFill>
                  <a:srgbClr val="00337F"/>
                </a:solidFill>
                <a:latin typeface="Trebuchet MS" charset="0"/>
                <a:ea typeface="Trebuchet MS" charset="0"/>
                <a:cs typeface="Trebuchet MS" charset="0"/>
              </a:rPr>
              <a:t>freestall</a:t>
            </a:r>
            <a:r>
              <a:rPr lang="en-US" sz="1200" b="1" dirty="0">
                <a:solidFill>
                  <a:srgbClr val="00337F"/>
                </a:solidFill>
                <a:latin typeface="Trebuchet MS" charset="0"/>
                <a:ea typeface="Trebuchet MS" charset="0"/>
                <a:cs typeface="Trebuchet MS" charset="0"/>
              </a:rPr>
              <a:t> barn in the state of Florida.</a:t>
            </a:r>
          </a:p>
          <a:p>
            <a:pPr algn="r"/>
            <a:r>
              <a:rPr lang="en-US" sz="1200" b="1" dirty="0">
                <a:solidFill>
                  <a:srgbClr val="00337F"/>
                </a:solidFill>
                <a:latin typeface="Trebuchet MS" charset="0"/>
                <a:ea typeface="Trebuchet MS" charset="0"/>
                <a:cs typeface="Trebuchet MS" charset="0"/>
              </a:rPr>
              <a:t>Bottom: 7,000 G (~26,500 l) milk tankers.</a:t>
            </a:r>
          </a:p>
          <a:p>
            <a:pPr algn="r"/>
            <a:r>
              <a:rPr lang="en-US" sz="1200" b="1" dirty="0">
                <a:solidFill>
                  <a:srgbClr val="00337F"/>
                </a:solidFill>
                <a:latin typeface="Trebuchet MS" charset="0"/>
                <a:ea typeface="Trebuchet MS" charset="0"/>
                <a:cs typeface="Trebuchet MS" charset="0"/>
              </a:rPr>
              <a:t>Photo courtesy of North Florida Holsteins.</a:t>
            </a:r>
          </a:p>
        </p:txBody>
      </p:sp>
      <p:sp>
        <p:nvSpPr>
          <p:cNvPr id="7" name="TextBox 6"/>
          <p:cNvSpPr txBox="1"/>
          <p:nvPr/>
        </p:nvSpPr>
        <p:spPr>
          <a:xfrm rot="5400000">
            <a:off x="3154980" y="4117174"/>
            <a:ext cx="4648200" cy="276999"/>
          </a:xfrm>
          <a:prstGeom prst="rect">
            <a:avLst/>
          </a:prstGeom>
          <a:noFill/>
        </p:spPr>
        <p:txBody>
          <a:bodyPr wrap="square" rtlCol="0">
            <a:spAutoFit/>
          </a:bodyPr>
          <a:lstStyle/>
          <a:p>
            <a:pPr algn="r"/>
            <a:r>
              <a:rPr lang="en-US" sz="1200" b="1" dirty="0">
                <a:solidFill>
                  <a:srgbClr val="00337F"/>
                </a:solidFill>
                <a:latin typeface="Trebuchet MS" charset="0"/>
                <a:ea typeface="Trebuchet MS" charset="0"/>
                <a:cs typeface="Trebuchet MS" charset="0"/>
              </a:rPr>
              <a:t>Small dairy farm in western Maryland. Photo courtesy of ARS.</a:t>
            </a: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730240" y="932819"/>
            <a:ext cx="4861560" cy="3647789"/>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953160" y="3590233"/>
            <a:ext cx="4492752" cy="2989539"/>
          </a:xfrm>
          <a:prstGeom prst="rect">
            <a:avLst/>
          </a:prstGeom>
        </p:spPr>
      </p:pic>
    </p:spTree>
    <p:extLst>
      <p:ext uri="{BB962C8B-B14F-4D97-AF65-F5344CB8AC3E}">
        <p14:creationId xmlns:p14="http://schemas.microsoft.com/office/powerpoint/2010/main" val="12010531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ChangeArrowheads="1"/>
          </p:cNvSpPr>
          <p:nvPr>
            <p:ph type="title"/>
          </p:nvPr>
        </p:nvSpPr>
        <p:spPr>
          <a:xfrm>
            <a:off x="487680" y="121920"/>
            <a:ext cx="11450726" cy="639763"/>
          </a:xfrm>
        </p:spPr>
        <p:txBody>
          <a:bodyPr/>
          <a:lstStyle/>
          <a:p>
            <a:r>
              <a:rPr lang="en-US" dirty="0"/>
              <a:t>Dairy farmers have always adopted new technologies</a:t>
            </a:r>
          </a:p>
        </p:txBody>
      </p:sp>
      <p:pic>
        <p:nvPicPr>
          <p:cNvPr id="2" name="Picture 1"/>
          <p:cNvPicPr>
            <a:picLocks noChangeAspect="1"/>
          </p:cNvPicPr>
          <p:nvPr/>
        </p:nvPicPr>
        <p:blipFill>
          <a:blip r:embed="rId2"/>
          <a:stretch>
            <a:fillRect/>
          </a:stretch>
        </p:blipFill>
        <p:spPr>
          <a:xfrm>
            <a:off x="1600200" y="990600"/>
            <a:ext cx="3429000" cy="2571750"/>
          </a:xfrm>
          <a:prstGeom prst="rect">
            <a:avLst/>
          </a:prstGeom>
          <a:ln>
            <a:solidFill>
              <a:schemeClr val="bg1">
                <a:lumMod val="95000"/>
              </a:schemeClr>
            </a:solidFill>
          </a:ln>
        </p:spPr>
      </p:pic>
      <p:pic>
        <p:nvPicPr>
          <p:cNvPr id="6" name="Picture 5"/>
          <p:cNvPicPr>
            <a:picLocks noChangeAspect="1"/>
          </p:cNvPicPr>
          <p:nvPr/>
        </p:nvPicPr>
        <p:blipFill>
          <a:blip r:embed="rId3"/>
          <a:stretch>
            <a:fillRect/>
          </a:stretch>
        </p:blipFill>
        <p:spPr>
          <a:xfrm>
            <a:off x="5334000" y="3810000"/>
            <a:ext cx="2043684" cy="2743200"/>
          </a:xfrm>
          <a:prstGeom prst="rect">
            <a:avLst/>
          </a:prstGeom>
          <a:ln>
            <a:solidFill>
              <a:schemeClr val="bg1">
                <a:lumMod val="95000"/>
              </a:schemeClr>
            </a:solidFill>
          </a:ln>
        </p:spPr>
      </p:pic>
      <p:pic>
        <p:nvPicPr>
          <p:cNvPr id="7" name="Picture 6"/>
          <p:cNvPicPr>
            <a:picLocks noChangeAspect="1"/>
          </p:cNvPicPr>
          <p:nvPr/>
        </p:nvPicPr>
        <p:blipFill>
          <a:blip r:embed="rId4"/>
          <a:stretch>
            <a:fillRect/>
          </a:stretch>
        </p:blipFill>
        <p:spPr>
          <a:xfrm>
            <a:off x="1600200" y="3657600"/>
            <a:ext cx="3657600" cy="2743200"/>
          </a:xfrm>
          <a:prstGeom prst="rect">
            <a:avLst/>
          </a:prstGeom>
          <a:ln>
            <a:solidFill>
              <a:schemeClr val="bg1">
                <a:lumMod val="95000"/>
              </a:schemeClr>
            </a:solidFill>
          </a:ln>
        </p:spPr>
      </p:pic>
      <p:pic>
        <p:nvPicPr>
          <p:cNvPr id="11" name="Picture 3" descr="193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162800" y="990602"/>
            <a:ext cx="3429000" cy="2511251"/>
          </a:xfrm>
          <a:prstGeom prst="rect">
            <a:avLst/>
          </a:prstGeom>
          <a:noFill/>
          <a:ln>
            <a:solidFill>
              <a:schemeClr val="bg1">
                <a:lumMod val="95000"/>
              </a:schemeClr>
            </a:solidFill>
          </a:ln>
          <a:extLst>
            <a:ext uri="{909E8E84-426E-40dd-AFC4-6F175D3DCCD1}">
              <a14:hiddenFill xmlns:a14="http://schemas.microsoft.com/office/drawing/2010/main" xmlns="">
                <a:solidFill>
                  <a:srgbClr val="FFFFFF"/>
                </a:solidFill>
              </a14:hiddenFill>
            </a:ext>
          </a:extLst>
        </p:spPr>
      </p:pic>
      <p:grpSp>
        <p:nvGrpSpPr>
          <p:cNvPr id="12" name="Group 11"/>
          <p:cNvGrpSpPr>
            <a:grpSpLocks noChangeAspect="1"/>
          </p:cNvGrpSpPr>
          <p:nvPr/>
        </p:nvGrpSpPr>
        <p:grpSpPr bwMode="auto">
          <a:xfrm>
            <a:off x="5638800" y="751840"/>
            <a:ext cx="914400" cy="3034492"/>
            <a:chOff x="7577470" y="3449799"/>
            <a:chExt cx="1377903" cy="4017906"/>
          </a:xfrm>
        </p:grpSpPr>
        <p:pic>
          <p:nvPicPr>
            <p:cNvPr id="13" name="Picture 12" descr="GGP-HD.png"/>
            <p:cNvPicPr>
              <a:picLocks noChangeAspect="1"/>
            </p:cNvPicPr>
            <p:nvPr/>
          </p:nvPicPr>
          <p:blipFill>
            <a:blip r:embed="rId6" cstate="print"/>
            <a:srcRect/>
            <a:stretch>
              <a:fillRect/>
            </a:stretch>
          </p:blipFill>
          <p:spPr>
            <a:xfrm rot="780000">
              <a:off x="7577470" y="3449799"/>
              <a:ext cx="822960" cy="2499731"/>
            </a:xfrm>
            <a:prstGeom prst="roundRect">
              <a:avLst>
                <a:gd name="adj" fmla="val 16667"/>
              </a:avLst>
            </a:prstGeom>
            <a:ln>
              <a:noFill/>
            </a:ln>
            <a:effectLst>
              <a:glow rad="228600">
                <a:srgbClr val="85CDBA">
                  <a:alpha val="40000"/>
                </a:srgbClr>
              </a:glow>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4" name="Picture 13" descr="GGP-HD.png"/>
            <p:cNvPicPr>
              <a:picLocks noChangeAspect="1"/>
            </p:cNvPicPr>
            <p:nvPr/>
          </p:nvPicPr>
          <p:blipFill>
            <a:blip r:embed="rId6" cstate="print"/>
            <a:srcRect/>
            <a:stretch>
              <a:fillRect/>
            </a:stretch>
          </p:blipFill>
          <p:spPr>
            <a:xfrm rot="780000">
              <a:off x="7665047" y="3659194"/>
              <a:ext cx="1005840" cy="3055227"/>
            </a:xfrm>
            <a:prstGeom prst="roundRect">
              <a:avLst>
                <a:gd name="adj" fmla="val 16667"/>
              </a:avLst>
            </a:prstGeom>
            <a:ln>
              <a:noFill/>
            </a:ln>
            <a:effectLst>
              <a:glow rad="228600">
                <a:srgbClr val="85CDBA">
                  <a:alpha val="40000"/>
                </a:srgbClr>
              </a:glow>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5" name="Picture 14" descr="GGP-HD.png"/>
            <p:cNvPicPr>
              <a:picLocks noChangeAspect="1"/>
            </p:cNvPicPr>
            <p:nvPr/>
          </p:nvPicPr>
          <p:blipFill>
            <a:blip r:embed="rId6" cstate="print"/>
            <a:srcRect/>
            <a:stretch>
              <a:fillRect/>
            </a:stretch>
          </p:blipFill>
          <p:spPr>
            <a:xfrm rot="780000">
              <a:off x="7812373" y="3995857"/>
              <a:ext cx="1143000" cy="3471848"/>
            </a:xfrm>
            <a:prstGeom prst="roundRect">
              <a:avLst>
                <a:gd name="adj" fmla="val 16667"/>
              </a:avLst>
            </a:prstGeom>
            <a:ln>
              <a:noFill/>
            </a:ln>
            <a:effectLst>
              <a:glow rad="228600">
                <a:srgbClr val="85CDBA">
                  <a:alpha val="40000"/>
                </a:srgbClr>
              </a:glow>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grpSp>
      <p:pic>
        <p:nvPicPr>
          <p:cNvPr id="9" name="Picture 8"/>
          <p:cNvPicPr>
            <a:picLocks noChangeAspect="1"/>
          </p:cNvPicPr>
          <p:nvPr/>
        </p:nvPicPr>
        <p:blipFill>
          <a:blip r:embed="rId7"/>
          <a:stretch>
            <a:fillRect/>
          </a:stretch>
        </p:blipFill>
        <p:spPr>
          <a:xfrm>
            <a:off x="7453489" y="3810001"/>
            <a:ext cx="3200400" cy="2517311"/>
          </a:xfrm>
          <a:prstGeom prst="rect">
            <a:avLst/>
          </a:prstGeom>
          <a:ln>
            <a:solidFill>
              <a:schemeClr val="bg1">
                <a:lumMod val="95000"/>
              </a:schemeClr>
            </a:solidFill>
          </a:ln>
        </p:spPr>
      </p:pic>
    </p:spTree>
    <p:extLst>
      <p:ext uri="{BB962C8B-B14F-4D97-AF65-F5344CB8AC3E}">
        <p14:creationId xmlns:p14="http://schemas.microsoft.com/office/powerpoint/2010/main" val="19906266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pPr eaLnBrk="1" hangingPunct="1"/>
            <a:r>
              <a:rPr lang="en-US" dirty="0"/>
              <a:t>Productivity has greatly increased over time</a:t>
            </a:r>
            <a:endParaRPr lang="en-US" b="1" dirty="0"/>
          </a:p>
        </p:txBody>
      </p:sp>
      <p:graphicFrame>
        <p:nvGraphicFramePr>
          <p:cNvPr id="26" name="Object 3"/>
          <p:cNvGraphicFramePr>
            <a:graphicFrameLocks noChangeAspect="1"/>
          </p:cNvGraphicFramePr>
          <p:nvPr>
            <p:extLst/>
          </p:nvPr>
        </p:nvGraphicFramePr>
        <p:xfrm>
          <a:off x="296253" y="951245"/>
          <a:ext cx="11776668" cy="562707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152729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1981200" y="1250951"/>
            <a:ext cx="8153400" cy="859204"/>
          </a:xfrm>
          <a:prstGeom prst="rect">
            <a:avLst/>
          </a:prstGeom>
          <a:noFill/>
          <a:ln w="9525">
            <a:noFill/>
            <a:round/>
            <a:headEnd/>
            <a:tailEnd/>
          </a:ln>
          <a:effectLst/>
        </p:spPr>
        <p:txBody>
          <a:bodyPr lIns="90000" tIns="46800" rIns="90000" bIns="46800"/>
          <a:lstStyle/>
          <a:p>
            <a:pPr algn="ctr">
              <a:spcBef>
                <a:spcPts val="1588"/>
              </a:spcBef>
              <a:spcAft>
                <a:spcPts val="1439"/>
              </a:spcAft>
              <a:buClr>
                <a:srgbClr val="00FF00"/>
              </a:buClr>
              <a:buSzPct val="45000"/>
              <a:tabLst>
                <a:tab pos="273044" algn="l"/>
                <a:tab pos="730232" algn="l"/>
                <a:tab pos="1187421" algn="l"/>
                <a:tab pos="1644610" algn="l"/>
                <a:tab pos="2101798" algn="l"/>
                <a:tab pos="2558987" algn="l"/>
                <a:tab pos="3016175" algn="l"/>
                <a:tab pos="3473364" algn="l"/>
                <a:tab pos="3930552" algn="l"/>
                <a:tab pos="4387741" algn="l"/>
                <a:tab pos="4844930" algn="l"/>
                <a:tab pos="5302118" algn="l"/>
                <a:tab pos="5759307" algn="l"/>
                <a:tab pos="6216495" algn="l"/>
                <a:tab pos="6673684" algn="l"/>
                <a:tab pos="7130872" algn="l"/>
                <a:tab pos="7588061" algn="l"/>
                <a:tab pos="8045250" algn="l"/>
                <a:tab pos="8502438" algn="l"/>
                <a:tab pos="8959627" algn="l"/>
                <a:tab pos="9416815" algn="l"/>
              </a:tabLst>
            </a:pPr>
            <a:r>
              <a:rPr lang="en-GB" sz="4800" b="1" dirty="0">
                <a:solidFill>
                  <a:srgbClr val="FF0000"/>
                </a:solidFill>
                <a:latin typeface="Trebuchet MS" charset="0"/>
              </a:rPr>
              <a:t>P</a:t>
            </a:r>
            <a:r>
              <a:rPr lang="en-GB" sz="4800" b="1" dirty="0">
                <a:solidFill>
                  <a:srgbClr val="FFFFFF"/>
                </a:solidFill>
                <a:latin typeface="Trebuchet MS" charset="0"/>
              </a:rPr>
              <a:t> </a:t>
            </a:r>
            <a:r>
              <a:rPr lang="en-GB" sz="4800" b="1" dirty="0">
                <a:latin typeface="Trebuchet MS" charset="0"/>
              </a:rPr>
              <a:t>=</a:t>
            </a:r>
            <a:r>
              <a:rPr lang="en-GB" sz="4800" b="1" dirty="0">
                <a:solidFill>
                  <a:srgbClr val="FFFFFF"/>
                </a:solidFill>
                <a:latin typeface="Trebuchet MS" charset="0"/>
              </a:rPr>
              <a:t> </a:t>
            </a:r>
            <a:r>
              <a:rPr lang="en-GB" sz="4800" b="1" dirty="0">
                <a:solidFill>
                  <a:srgbClr val="00337F"/>
                </a:solidFill>
                <a:latin typeface="Trebuchet MS" charset="0"/>
              </a:rPr>
              <a:t>G</a:t>
            </a:r>
            <a:r>
              <a:rPr lang="en-GB" sz="4800" b="1" dirty="0">
                <a:latin typeface="Trebuchet MS" charset="0"/>
              </a:rPr>
              <a:t> + </a:t>
            </a:r>
            <a:r>
              <a:rPr lang="en-GB" sz="4800" b="1" dirty="0">
                <a:solidFill>
                  <a:srgbClr val="00523C"/>
                </a:solidFill>
                <a:latin typeface="Trebuchet MS" charset="0"/>
              </a:rPr>
              <a:t>E</a:t>
            </a:r>
            <a:r>
              <a:rPr lang="en-GB" sz="4800" b="1" dirty="0">
                <a:solidFill>
                  <a:srgbClr val="00FF00"/>
                </a:solidFill>
                <a:latin typeface="Trebuchet MS" charset="0"/>
              </a:rPr>
              <a:t>       </a:t>
            </a:r>
          </a:p>
        </p:txBody>
      </p:sp>
      <p:sp>
        <p:nvSpPr>
          <p:cNvPr id="2" name="TextBox 1"/>
          <p:cNvSpPr txBox="1"/>
          <p:nvPr/>
        </p:nvSpPr>
        <p:spPr>
          <a:xfrm>
            <a:off x="133980" y="2510694"/>
            <a:ext cx="5864336" cy="3108543"/>
          </a:xfrm>
          <a:prstGeom prst="rect">
            <a:avLst/>
          </a:prstGeom>
          <a:noFill/>
          <a:ln w="50800">
            <a:solidFill>
              <a:srgbClr val="00337F"/>
            </a:solidFill>
          </a:ln>
        </p:spPr>
        <p:txBody>
          <a:bodyPr wrap="square" rtlCol="0">
            <a:spAutoFit/>
          </a:bodyPr>
          <a:lstStyle/>
          <a:p>
            <a:r>
              <a:rPr lang="en-US" sz="2800" b="1" dirty="0"/>
              <a:t>The percentage of total variation attributable to </a:t>
            </a:r>
            <a:r>
              <a:rPr lang="en-US" sz="2800" b="1" u="sng" dirty="0">
                <a:solidFill>
                  <a:srgbClr val="00337F"/>
                </a:solidFill>
              </a:rPr>
              <a:t>genetics</a:t>
            </a:r>
            <a:r>
              <a:rPr lang="en-US" sz="2800" b="1" dirty="0"/>
              <a:t> varies:</a:t>
            </a:r>
          </a:p>
          <a:p>
            <a:pPr marL="457189" indent="-457189">
              <a:buClr>
                <a:schemeClr val="accent5"/>
              </a:buClr>
              <a:buFont typeface="Arial"/>
              <a:buChar char="•"/>
            </a:pPr>
            <a:r>
              <a:rPr lang="en-US" sz="2800" b="1" dirty="0"/>
              <a:t>Female fertility:		</a:t>
            </a:r>
            <a:r>
              <a:rPr lang="en-US" sz="2800" b="1" dirty="0">
                <a:solidFill>
                  <a:srgbClr val="00523C"/>
                </a:solidFill>
              </a:rPr>
              <a:t>0.04</a:t>
            </a:r>
          </a:p>
          <a:p>
            <a:pPr marL="457189" indent="-457189">
              <a:buClr>
                <a:schemeClr val="accent5"/>
              </a:buClr>
              <a:buFont typeface="Arial"/>
              <a:buChar char="•"/>
            </a:pPr>
            <a:r>
              <a:rPr lang="en-US" sz="2800" b="1" dirty="0"/>
              <a:t>Working life:			</a:t>
            </a:r>
            <a:r>
              <a:rPr lang="en-US" sz="2800" b="1" dirty="0">
                <a:solidFill>
                  <a:srgbClr val="00523C"/>
                </a:solidFill>
              </a:rPr>
              <a:t>0.08</a:t>
            </a:r>
          </a:p>
          <a:p>
            <a:pPr marL="457189" indent="-457189">
              <a:buClr>
                <a:schemeClr val="accent5"/>
              </a:buClr>
              <a:buFont typeface="Arial"/>
              <a:buChar char="•"/>
            </a:pPr>
            <a:r>
              <a:rPr lang="en-US" sz="2800" b="1" dirty="0"/>
              <a:t>Udder health: 	               	</a:t>
            </a:r>
            <a:r>
              <a:rPr lang="en-US" sz="2800" b="1" dirty="0">
                <a:solidFill>
                  <a:srgbClr val="00523C"/>
                </a:solidFill>
              </a:rPr>
              <a:t>0.12</a:t>
            </a:r>
          </a:p>
          <a:p>
            <a:pPr marL="457189" indent="-457189">
              <a:buClr>
                <a:schemeClr val="accent5"/>
              </a:buClr>
              <a:buFont typeface="Arial"/>
              <a:buChar char="•"/>
            </a:pPr>
            <a:r>
              <a:rPr lang="en-US" sz="2800" b="1" dirty="0"/>
              <a:t>Milk production:		</a:t>
            </a:r>
            <a:r>
              <a:rPr lang="en-US" sz="2800" b="1" dirty="0">
                <a:solidFill>
                  <a:srgbClr val="00523C"/>
                </a:solidFill>
              </a:rPr>
              <a:t>0.35</a:t>
            </a:r>
          </a:p>
          <a:p>
            <a:endParaRPr lang="en-US" sz="2800" dirty="0">
              <a:solidFill>
                <a:srgbClr val="FFFF00"/>
              </a:solidFill>
            </a:endParaRPr>
          </a:p>
        </p:txBody>
      </p:sp>
      <p:sp>
        <p:nvSpPr>
          <p:cNvPr id="5" name="TextBox 4"/>
          <p:cNvSpPr txBox="1"/>
          <p:nvPr/>
        </p:nvSpPr>
        <p:spPr>
          <a:xfrm>
            <a:off x="6199458" y="2506788"/>
            <a:ext cx="5818369" cy="2677656"/>
          </a:xfrm>
          <a:prstGeom prst="rect">
            <a:avLst/>
          </a:prstGeom>
          <a:noFill/>
          <a:ln w="50800">
            <a:solidFill>
              <a:srgbClr val="00523C"/>
            </a:solidFill>
          </a:ln>
        </p:spPr>
        <p:txBody>
          <a:bodyPr wrap="square" rtlCol="0">
            <a:spAutoFit/>
          </a:bodyPr>
          <a:lstStyle/>
          <a:p>
            <a:r>
              <a:rPr lang="en-US" sz="2800" b="1" dirty="0"/>
              <a:t>The percentage of total variation attributable to </a:t>
            </a:r>
            <a:r>
              <a:rPr lang="en-US" sz="2800" b="1" u="sng" dirty="0">
                <a:solidFill>
                  <a:srgbClr val="00523C"/>
                </a:solidFill>
              </a:rPr>
              <a:t>environmental factors</a:t>
            </a:r>
            <a:r>
              <a:rPr lang="en-US" sz="2800" b="1" u="sng" dirty="0">
                <a:solidFill>
                  <a:srgbClr val="00FF00"/>
                </a:solidFill>
              </a:rPr>
              <a:t> </a:t>
            </a:r>
            <a:r>
              <a:rPr lang="en-US" sz="2800" b="1" dirty="0"/>
              <a:t>is </a:t>
            </a:r>
            <a:r>
              <a:rPr lang="en-US" sz="2800" b="1" u="sng" dirty="0">
                <a:solidFill>
                  <a:srgbClr val="00523C"/>
                </a:solidFill>
              </a:rPr>
              <a:t>large</a:t>
            </a:r>
            <a:r>
              <a:rPr lang="en-US" sz="2800" b="1" dirty="0"/>
              <a:t>:</a:t>
            </a:r>
          </a:p>
          <a:p>
            <a:pPr marL="457189" indent="-457189">
              <a:buClr>
                <a:schemeClr val="accent5"/>
              </a:buClr>
              <a:buFont typeface="Arial"/>
              <a:buChar char="•"/>
            </a:pPr>
            <a:r>
              <a:rPr lang="en-US" sz="2800" b="1" dirty="0"/>
              <a:t>Feeding/nutrition</a:t>
            </a:r>
          </a:p>
          <a:p>
            <a:pPr marL="457189" indent="-457189">
              <a:buClr>
                <a:schemeClr val="accent5"/>
              </a:buClr>
              <a:buFont typeface="Arial"/>
              <a:buChar char="•"/>
            </a:pPr>
            <a:r>
              <a:rPr lang="en-US" sz="2800" b="1" dirty="0"/>
              <a:t>Housing</a:t>
            </a:r>
          </a:p>
          <a:p>
            <a:pPr marL="457189" indent="-457189">
              <a:buClr>
                <a:schemeClr val="accent5"/>
              </a:buClr>
              <a:buFont typeface="Arial"/>
              <a:buChar char="•"/>
            </a:pPr>
            <a:r>
              <a:rPr lang="en-US" sz="2800" b="1" dirty="0"/>
              <a:t>Reproductive management</a:t>
            </a:r>
          </a:p>
        </p:txBody>
      </p:sp>
      <p:cxnSp>
        <p:nvCxnSpPr>
          <p:cNvPr id="4" name="Straight Connector 3"/>
          <p:cNvCxnSpPr>
            <a:cxnSpLocks/>
            <a:stCxn id="2" idx="0"/>
            <a:endCxn id="5122" idx="2"/>
          </p:cNvCxnSpPr>
          <p:nvPr/>
        </p:nvCxnSpPr>
        <p:spPr bwMode="auto">
          <a:xfrm flipV="1">
            <a:off x="3066148" y="2110155"/>
            <a:ext cx="2991752" cy="400539"/>
          </a:xfrm>
          <a:prstGeom prst="line">
            <a:avLst/>
          </a:prstGeom>
          <a:noFill/>
          <a:ln w="9525" cap="flat" cmpd="sng" algn="ctr">
            <a:noFill/>
            <a:prstDash val="solid"/>
            <a:round/>
            <a:headEnd type="none" w="med" len="med"/>
            <a:tailEnd type="none" w="med" len="med"/>
          </a:ln>
          <a:effectLst/>
        </p:spPr>
      </p:cxnSp>
      <p:cxnSp>
        <p:nvCxnSpPr>
          <p:cNvPr id="7" name="Straight Arrow Connector 6"/>
          <p:cNvCxnSpPr>
            <a:cxnSpLocks/>
            <a:stCxn id="5122" idx="2"/>
            <a:endCxn id="2" idx="0"/>
          </p:cNvCxnSpPr>
          <p:nvPr/>
        </p:nvCxnSpPr>
        <p:spPr bwMode="auto">
          <a:xfrm flipH="1">
            <a:off x="3066148" y="2110155"/>
            <a:ext cx="2991752" cy="400539"/>
          </a:xfrm>
          <a:prstGeom prst="straightConnector1">
            <a:avLst/>
          </a:prstGeom>
          <a:noFill/>
          <a:ln w="9525" cap="flat" cmpd="sng" algn="ctr">
            <a:noFill/>
            <a:prstDash val="solid"/>
            <a:round/>
            <a:headEnd type="none" w="med" len="med"/>
            <a:tailEnd type="arrow"/>
          </a:ln>
          <a:effectLst/>
        </p:spPr>
      </p:cxnSp>
      <p:cxnSp>
        <p:nvCxnSpPr>
          <p:cNvPr id="9" name="Straight Arrow Connector 8"/>
          <p:cNvCxnSpPr/>
          <p:nvPr/>
        </p:nvCxnSpPr>
        <p:spPr bwMode="auto">
          <a:xfrm flipV="1">
            <a:off x="2813539" y="1905001"/>
            <a:ext cx="3165231" cy="722923"/>
          </a:xfrm>
          <a:prstGeom prst="straightConnector1">
            <a:avLst/>
          </a:prstGeom>
          <a:noFill/>
          <a:ln w="9525" cap="flat" cmpd="sng" algn="ctr">
            <a:noFill/>
            <a:prstDash val="solid"/>
            <a:round/>
            <a:headEnd type="none" w="med" len="med"/>
            <a:tailEnd type="arrow"/>
          </a:ln>
          <a:effectLst/>
        </p:spPr>
      </p:cxnSp>
      <p:cxnSp>
        <p:nvCxnSpPr>
          <p:cNvPr id="15" name="Straight Connector 14"/>
          <p:cNvCxnSpPr>
            <a:cxnSpLocks/>
            <a:endCxn id="2" idx="0"/>
          </p:cNvCxnSpPr>
          <p:nvPr/>
        </p:nvCxnSpPr>
        <p:spPr bwMode="auto">
          <a:xfrm flipH="1">
            <a:off x="3066148" y="1983154"/>
            <a:ext cx="2492548" cy="527540"/>
          </a:xfrm>
          <a:prstGeom prst="line">
            <a:avLst/>
          </a:prstGeom>
          <a:noFill/>
          <a:ln w="50800" cap="flat" cmpd="sng" algn="ctr">
            <a:solidFill>
              <a:srgbClr val="00337F"/>
            </a:solidFill>
            <a:prstDash val="solid"/>
            <a:round/>
            <a:headEnd type="none" w="med" len="med"/>
            <a:tailEnd type="none" w="med" len="med"/>
          </a:ln>
          <a:effectLst/>
        </p:spPr>
      </p:cxnSp>
      <p:cxnSp>
        <p:nvCxnSpPr>
          <p:cNvPr id="28" name="Straight Connector 27"/>
          <p:cNvCxnSpPr>
            <a:cxnSpLocks/>
            <a:endCxn id="5" idx="0"/>
          </p:cNvCxnSpPr>
          <p:nvPr/>
        </p:nvCxnSpPr>
        <p:spPr bwMode="auto">
          <a:xfrm>
            <a:off x="6652846" y="1963617"/>
            <a:ext cx="2455797" cy="543171"/>
          </a:xfrm>
          <a:prstGeom prst="line">
            <a:avLst/>
          </a:prstGeom>
          <a:noFill/>
          <a:ln w="50800" cap="flat" cmpd="sng" algn="ctr">
            <a:solidFill>
              <a:srgbClr val="00523C"/>
            </a:solidFill>
            <a:prstDash val="solid"/>
            <a:round/>
            <a:headEnd type="none" w="med" len="med"/>
            <a:tailEnd type="none" w="med" len="med"/>
          </a:ln>
          <a:effectLst/>
        </p:spPr>
      </p:cxnSp>
      <p:sp>
        <p:nvSpPr>
          <p:cNvPr id="8" name="Title 7">
            <a:extLst>
              <a:ext uri="{FF2B5EF4-FFF2-40B4-BE49-F238E27FC236}">
                <a16:creationId xmlns:a16="http://schemas.microsoft.com/office/drawing/2014/main" id="{2793AC31-5AE6-814B-9F08-A3277EE9EE51}"/>
              </a:ext>
            </a:extLst>
          </p:cNvPr>
          <p:cNvSpPr>
            <a:spLocks noGrp="1"/>
          </p:cNvSpPr>
          <p:nvPr>
            <p:ph type="title"/>
          </p:nvPr>
        </p:nvSpPr>
        <p:spPr/>
        <p:txBody>
          <a:bodyPr/>
          <a:lstStyle/>
          <a:p>
            <a:r>
              <a:rPr lang="en-US" dirty="0"/>
              <a:t>What influences a phenotype?</a:t>
            </a:r>
          </a:p>
        </p:txBody>
      </p:sp>
    </p:spTree>
    <p:extLst>
      <p:ext uri="{BB962C8B-B14F-4D97-AF65-F5344CB8AC3E}">
        <p14:creationId xmlns:p14="http://schemas.microsoft.com/office/powerpoint/2010/main" val="107277262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28A4C-5FFB-BB48-A11D-9CA3CD2645B5}"/>
              </a:ext>
            </a:extLst>
          </p:cNvPr>
          <p:cNvSpPr>
            <a:spLocks noGrp="1"/>
          </p:cNvSpPr>
          <p:nvPr>
            <p:ph type="title"/>
          </p:nvPr>
        </p:nvSpPr>
        <p:spPr/>
        <p:txBody>
          <a:bodyPr/>
          <a:lstStyle/>
          <a:p>
            <a:r>
              <a:rPr lang="en-US" dirty="0"/>
              <a:t>What is the value of genetic selection?</a:t>
            </a:r>
          </a:p>
        </p:txBody>
      </p:sp>
      <p:graphicFrame>
        <p:nvGraphicFramePr>
          <p:cNvPr id="3" name="Chart 2">
            <a:extLst>
              <a:ext uri="{FF2B5EF4-FFF2-40B4-BE49-F238E27FC236}">
                <a16:creationId xmlns:a16="http://schemas.microsoft.com/office/drawing/2014/main" id="{6CC4155B-4761-324A-BC56-371B06D6D191}"/>
              </a:ext>
            </a:extLst>
          </p:cNvPr>
          <p:cNvGraphicFramePr>
            <a:graphicFrameLocks/>
          </p:cNvGraphicFramePr>
          <p:nvPr>
            <p:extLst/>
          </p:nvPr>
        </p:nvGraphicFramePr>
        <p:xfrm>
          <a:off x="369932" y="854447"/>
          <a:ext cx="11094720" cy="5877656"/>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a:extLst>
              <a:ext uri="{FF2B5EF4-FFF2-40B4-BE49-F238E27FC236}">
                <a16:creationId xmlns:a16="http://schemas.microsoft.com/office/drawing/2014/main" id="{D3A368CE-06DA-1842-A75F-98B9AA9CDBB3}"/>
              </a:ext>
            </a:extLst>
          </p:cNvPr>
          <p:cNvSpPr txBox="1"/>
          <p:nvPr/>
        </p:nvSpPr>
        <p:spPr>
          <a:xfrm>
            <a:off x="2754507" y="3760184"/>
            <a:ext cx="7800621" cy="1477328"/>
          </a:xfrm>
          <a:prstGeom prst="rect">
            <a:avLst/>
          </a:prstGeom>
          <a:noFill/>
        </p:spPr>
        <p:txBody>
          <a:bodyPr wrap="square" rtlCol="0">
            <a:spAutoFit/>
          </a:bodyPr>
          <a:lstStyle/>
          <a:p>
            <a:pPr defTabSz="304792">
              <a:lnSpc>
                <a:spcPts val="3600"/>
              </a:lnSpc>
              <a:tabLst>
                <a:tab pos="304792" algn="l"/>
              </a:tabLst>
            </a:pPr>
            <a:r>
              <a:rPr lang="en-US" sz="3200" b="1" dirty="0"/>
              <a:t>In 2015:	1957 base was 44% of total fat, </a:t>
            </a:r>
          </a:p>
          <a:p>
            <a:pPr defTabSz="304792">
              <a:lnSpc>
                <a:spcPts val="3600"/>
              </a:lnSpc>
              <a:tabLst>
                <a:tab pos="304792" algn="l"/>
              </a:tabLst>
            </a:pPr>
            <a:r>
              <a:rPr lang="en-US" sz="3200" b="1" dirty="0"/>
              <a:t>					</a:t>
            </a:r>
            <a:r>
              <a:rPr lang="en-US" sz="3200" b="1" dirty="0">
                <a:solidFill>
                  <a:srgbClr val="BA0000"/>
                </a:solidFill>
              </a:rPr>
              <a:t>management</a:t>
            </a:r>
            <a:r>
              <a:rPr lang="en-US" sz="3200" b="1" dirty="0"/>
              <a:t> was 28% of gains, and </a:t>
            </a:r>
          </a:p>
          <a:p>
            <a:pPr defTabSz="304792">
              <a:lnSpc>
                <a:spcPts val="3600"/>
              </a:lnSpc>
              <a:tabLst>
                <a:tab pos="304792" algn="l"/>
              </a:tabLst>
            </a:pPr>
            <a:r>
              <a:rPr lang="en-US" sz="3200" b="1" dirty="0"/>
              <a:t>					</a:t>
            </a:r>
            <a:r>
              <a:rPr lang="en-US" sz="3200" b="1" dirty="0">
                <a:solidFill>
                  <a:srgbClr val="244270"/>
                </a:solidFill>
              </a:rPr>
              <a:t>genetics</a:t>
            </a:r>
            <a:r>
              <a:rPr lang="en-US" sz="3200" b="1" dirty="0"/>
              <a:t> was 28% of gains</a:t>
            </a:r>
          </a:p>
        </p:txBody>
      </p:sp>
      <p:sp>
        <p:nvSpPr>
          <p:cNvPr id="6" name="Rectangle 5">
            <a:extLst>
              <a:ext uri="{FF2B5EF4-FFF2-40B4-BE49-F238E27FC236}">
                <a16:creationId xmlns:a16="http://schemas.microsoft.com/office/drawing/2014/main" id="{86B129D2-5AC6-3748-A5F0-996B56A044DF}"/>
              </a:ext>
            </a:extLst>
          </p:cNvPr>
          <p:cNvSpPr/>
          <p:nvPr/>
        </p:nvSpPr>
        <p:spPr>
          <a:xfrm rot="5400000">
            <a:off x="8365898" y="3687693"/>
            <a:ext cx="5811820" cy="276999"/>
          </a:xfrm>
          <a:prstGeom prst="rect">
            <a:avLst/>
          </a:prstGeom>
        </p:spPr>
        <p:txBody>
          <a:bodyPr wrap="square">
            <a:spAutoFit/>
          </a:bodyPr>
          <a:lstStyle/>
          <a:p>
            <a:r>
              <a:rPr lang="en-US" sz="1200" b="1" i="1" dirty="0">
                <a:solidFill>
                  <a:srgbClr val="00563F"/>
                </a:solidFill>
              </a:rPr>
              <a:t>Source: </a:t>
            </a:r>
            <a:r>
              <a:rPr lang="en-US" sz="1200" b="1" dirty="0">
                <a:solidFill>
                  <a:srgbClr val="244270"/>
                </a:solidFill>
              </a:rPr>
              <a:t>https://</a:t>
            </a:r>
            <a:r>
              <a:rPr lang="en-US" sz="1200" b="1" dirty="0" err="1">
                <a:solidFill>
                  <a:srgbClr val="244270"/>
                </a:solidFill>
              </a:rPr>
              <a:t>queries.uscdcb.com</a:t>
            </a:r>
            <a:r>
              <a:rPr lang="en-US" sz="1200" b="1" dirty="0">
                <a:solidFill>
                  <a:srgbClr val="244270"/>
                </a:solidFill>
              </a:rPr>
              <a:t>/</a:t>
            </a:r>
            <a:r>
              <a:rPr lang="en-US" sz="1200" b="1" dirty="0" err="1">
                <a:solidFill>
                  <a:srgbClr val="244270"/>
                </a:solidFill>
              </a:rPr>
              <a:t>eval</a:t>
            </a:r>
            <a:r>
              <a:rPr lang="en-US" sz="1200" b="1" dirty="0">
                <a:solidFill>
                  <a:srgbClr val="244270"/>
                </a:solidFill>
              </a:rPr>
              <a:t>/summary/</a:t>
            </a:r>
            <a:r>
              <a:rPr lang="en-US" sz="1200" b="1" dirty="0" err="1">
                <a:solidFill>
                  <a:srgbClr val="244270"/>
                </a:solidFill>
              </a:rPr>
              <a:t>trend.cfm?R_Menu</a:t>
            </a:r>
            <a:r>
              <a:rPr lang="en-US" sz="1200" b="1" dirty="0">
                <a:solidFill>
                  <a:srgbClr val="244270"/>
                </a:solidFill>
              </a:rPr>
              <a:t>=</a:t>
            </a:r>
            <a:r>
              <a:rPr lang="en-US" sz="1200" b="1" dirty="0" err="1">
                <a:solidFill>
                  <a:srgbClr val="244270"/>
                </a:solidFill>
              </a:rPr>
              <a:t>JE.f#StartBody</a:t>
            </a:r>
            <a:endParaRPr lang="en-US" sz="1200" b="1" dirty="0">
              <a:solidFill>
                <a:srgbClr val="244270"/>
              </a:solidFill>
            </a:endParaRPr>
          </a:p>
        </p:txBody>
      </p:sp>
    </p:spTree>
    <p:extLst>
      <p:ext uri="{BB962C8B-B14F-4D97-AF65-F5344CB8AC3E}">
        <p14:creationId xmlns:p14="http://schemas.microsoft.com/office/powerpoint/2010/main" val="12825469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03DB4-60BD-604C-9C62-550815A96D41}"/>
              </a:ext>
            </a:extLst>
          </p:cNvPr>
          <p:cNvSpPr>
            <a:spLocks noGrp="1"/>
          </p:cNvSpPr>
          <p:nvPr>
            <p:ph type="title"/>
          </p:nvPr>
        </p:nvSpPr>
        <p:spPr/>
        <p:txBody>
          <a:bodyPr/>
          <a:lstStyle/>
          <a:p>
            <a:r>
              <a:rPr lang="en-US" dirty="0"/>
              <a:t>Where are we today?</a:t>
            </a:r>
          </a:p>
        </p:txBody>
      </p:sp>
    </p:spTree>
    <p:extLst>
      <p:ext uri="{BB962C8B-B14F-4D97-AF65-F5344CB8AC3E}">
        <p14:creationId xmlns:p14="http://schemas.microsoft.com/office/powerpoint/2010/main" val="3493605064"/>
      </p:ext>
    </p:extLst>
  </p:cSld>
  <p:clrMapOvr>
    <a:masterClrMapping/>
  </p:clrMapOvr>
</p:sld>
</file>

<file path=ppt/theme/theme1.xml><?xml version="1.0" encoding="utf-8"?>
<a:theme xmlns:a="http://schemas.openxmlformats.org/drawingml/2006/main" name="AIP-2017 16-9 Slide Master">
  <a:themeElements>
    <a:clrScheme name="Custom 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244270"/>
      </a:hlink>
      <a:folHlink>
        <a:srgbClr val="24427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AIP-2017 Slide Master">
  <a:themeElements>
    <a:clrScheme name="Custom 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244270"/>
      </a:hlink>
      <a:folHlink>
        <a:srgbClr val="24427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AIP-2017_16-9 template</Template>
  <TotalTime>62378</TotalTime>
  <Words>1797</Words>
  <Application>Microsoft Macintosh PowerPoint</Application>
  <PresentationFormat>Widescreen</PresentationFormat>
  <Paragraphs>601</Paragraphs>
  <Slides>35</Slides>
  <Notes>6</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35</vt:i4>
      </vt:variant>
    </vt:vector>
  </HeadingPairs>
  <TitlesOfParts>
    <vt:vector size="45" baseType="lpstr">
      <vt:lpstr>Arial</vt:lpstr>
      <vt:lpstr>Arial Unicode MS</vt:lpstr>
      <vt:lpstr>Monotype Sorts</vt:lpstr>
      <vt:lpstr>Tahoma</vt:lpstr>
      <vt:lpstr>Symbol</vt:lpstr>
      <vt:lpstr>Trebuchet MS</vt:lpstr>
      <vt:lpstr>Times New Roman</vt:lpstr>
      <vt:lpstr>Calibri</vt:lpstr>
      <vt:lpstr>AIP-2017 16-9 Slide Master</vt:lpstr>
      <vt:lpstr>1_AIP-2017 Slide Master</vt:lpstr>
      <vt:lpstr>The future of genomic evaluations of Holstein cattle</vt:lpstr>
      <vt:lpstr>Topics for discussion</vt:lpstr>
      <vt:lpstr>Where have we been?</vt:lpstr>
      <vt:lpstr>Typical US dairies</vt:lpstr>
      <vt:lpstr>Dairy farmers have always adopted new technologies</vt:lpstr>
      <vt:lpstr>Productivity has greatly increased over time</vt:lpstr>
      <vt:lpstr>What influences a phenotype?</vt:lpstr>
      <vt:lpstr>What is the value of genetic selection?</vt:lpstr>
      <vt:lpstr>Where are we today?</vt:lpstr>
      <vt:lpstr>Genotypes are plentiful</vt:lpstr>
      <vt:lpstr>Genomic selection has increased rates of gain</vt:lpstr>
      <vt:lpstr>Genotypes can be applied to many traits</vt:lpstr>
      <vt:lpstr>Impact of genomics on dairy producers</vt:lpstr>
      <vt:lpstr>What if we put the best DNA together in one animal?</vt:lpstr>
      <vt:lpstr>Where are we going tomorrow?</vt:lpstr>
      <vt:lpstr>What do countries include in their index?</vt:lpstr>
      <vt:lpstr>Why do we need new phenotypes?</vt:lpstr>
      <vt:lpstr>Selection goals have always changed over time</vt:lpstr>
      <vt:lpstr>Traits routinely evaluated in the US</vt:lpstr>
      <vt:lpstr>Examples of other traits</vt:lpstr>
      <vt:lpstr>New traits should add more information</vt:lpstr>
      <vt:lpstr>New traits should have value to farmers</vt:lpstr>
      <vt:lpstr>High-throughput phenotyping</vt:lpstr>
      <vt:lpstr>Machine learning and phenotypic prediction</vt:lpstr>
      <vt:lpstr>Inbreeding is increasing faster than in the past</vt:lpstr>
      <vt:lpstr>Why do we worry about inbreeding?</vt:lpstr>
      <vt:lpstr>Known recessives in U.S. Holsteins</vt:lpstr>
      <vt:lpstr>Is the number of genetic defects increasing?</vt:lpstr>
      <vt:lpstr>Opportunities and Conclusions</vt:lpstr>
      <vt:lpstr>PowerPoint Presentation</vt:lpstr>
      <vt:lpstr>PowerPoint Presentation</vt:lpstr>
      <vt:lpstr>PowerPoint Presentation</vt:lpstr>
      <vt:lpstr>Conclusions</vt:lpstr>
      <vt:lpstr>Acknowledgments</vt:lpstr>
      <vt:lpstr>Questions?</vt:lpstr>
    </vt:vector>
  </TitlesOfParts>
  <Company>Microsoft</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Connor, Erin</dc:creator>
  <cp:lastModifiedBy>John Cole</cp:lastModifiedBy>
  <cp:revision>676</cp:revision>
  <cp:lastPrinted>2018-06-19T16:28:07Z</cp:lastPrinted>
  <dcterms:created xsi:type="dcterms:W3CDTF">2018-03-06T18:06:07Z</dcterms:created>
  <dcterms:modified xsi:type="dcterms:W3CDTF">2019-05-30T15:44:27Z</dcterms:modified>
</cp:coreProperties>
</file>