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notesMasterIdLst>
    <p:notesMasterId r:id="rId57"/>
  </p:notesMasterIdLst>
  <p:sldIdLst>
    <p:sldId id="260" r:id="rId3"/>
    <p:sldId id="848" r:id="rId4"/>
    <p:sldId id="840" r:id="rId5"/>
    <p:sldId id="304" r:id="rId6"/>
    <p:sldId id="369" r:id="rId7"/>
    <p:sldId id="582" r:id="rId8"/>
    <p:sldId id="634" r:id="rId9"/>
    <p:sldId id="805" r:id="rId10"/>
    <p:sldId id="593" r:id="rId11"/>
    <p:sldId id="385" r:id="rId12"/>
    <p:sldId id="842" r:id="rId13"/>
    <p:sldId id="849" r:id="rId14"/>
    <p:sldId id="843" r:id="rId15"/>
    <p:sldId id="844" r:id="rId16"/>
    <p:sldId id="845" r:id="rId17"/>
    <p:sldId id="854" r:id="rId18"/>
    <p:sldId id="824" r:id="rId19"/>
    <p:sldId id="301" r:id="rId20"/>
    <p:sldId id="293" r:id="rId21"/>
    <p:sldId id="291" r:id="rId22"/>
    <p:sldId id="283" r:id="rId23"/>
    <p:sldId id="284" r:id="rId24"/>
    <p:sldId id="827" r:id="rId25"/>
    <p:sldId id="839" r:id="rId26"/>
    <p:sldId id="833" r:id="rId27"/>
    <p:sldId id="288" r:id="rId28"/>
    <p:sldId id="290" r:id="rId29"/>
    <p:sldId id="853" r:id="rId30"/>
    <p:sldId id="847" r:id="rId31"/>
    <p:sldId id="364" r:id="rId32"/>
    <p:sldId id="771" r:id="rId33"/>
    <p:sldId id="810" r:id="rId34"/>
    <p:sldId id="524" r:id="rId35"/>
    <p:sldId id="852" r:id="rId36"/>
    <p:sldId id="826" r:id="rId37"/>
    <p:sldId id="817" r:id="rId38"/>
    <p:sldId id="592" r:id="rId39"/>
    <p:sldId id="830" r:id="rId40"/>
    <p:sldId id="401" r:id="rId41"/>
    <p:sldId id="846" r:id="rId42"/>
    <p:sldId id="377" r:id="rId43"/>
    <p:sldId id="311" r:id="rId44"/>
    <p:sldId id="831" r:id="rId45"/>
    <p:sldId id="319" r:id="rId46"/>
    <p:sldId id="309" r:id="rId47"/>
    <p:sldId id="837" r:id="rId48"/>
    <p:sldId id="822" r:id="rId49"/>
    <p:sldId id="836" r:id="rId50"/>
    <p:sldId id="850" r:id="rId51"/>
    <p:sldId id="855" r:id="rId52"/>
    <p:sldId id="856" r:id="rId53"/>
    <p:sldId id="296" r:id="rId54"/>
    <p:sldId id="368" r:id="rId55"/>
    <p:sldId id="341" r:id="rId56"/>
  </p:sldIdLst>
  <p:sldSz cx="12192000" cy="6858000"/>
  <p:notesSz cx="6858000" cy="9144000"/>
  <p:embeddedFontLst>
    <p:embeddedFont>
      <p:font typeface="Calibri" panose="020F050202020403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00523C"/>
    <a:srgbClr val="254061"/>
    <a:srgbClr val="244270"/>
    <a:srgbClr val="8EB4E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38" autoAdjust="0"/>
    <p:restoredTop sz="96291" autoAdjust="0"/>
  </p:normalViewPr>
  <p:slideViewPr>
    <p:cSldViewPr snapToGrid="0">
      <p:cViewPr varScale="1">
        <p:scale>
          <a:sx n="127" d="100"/>
          <a:sy n="127" d="100"/>
        </p:scale>
        <p:origin x="488" y="1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0" d="100"/>
          <a:sy n="60" d="100"/>
        </p:scale>
        <p:origin x="1651" y="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5" Type="http://schemas.openxmlformats.org/officeDocument/2006/relationships/slide" Target="slides/slide3.xml"/><Relationship Id="rId61"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Volumes\NO%20NAME\ADSA%20MILK%20Symposium%202017\Holstein%20Milk%20Trend.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var/folders/tg/n8rftyyd5jl3ndz1ydk7rm580000gn/T/com.microsoft.Outlook/Outlook%20Temp/Chromosomal%20EBV%20for%20Holstein%20Net%20Merit%20March%202018.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Users/jcole/Documents/AIPL/Misc/Holstein%20Trends%20January%202019.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611111111111"/>
          <c:y val="5.86854460093897E-2"/>
          <c:w val="0.64166666666666705"/>
          <c:h val="0.71361502347418104"/>
        </c:manualLayout>
      </c:layout>
      <c:lineChart>
        <c:grouping val="standard"/>
        <c:varyColors val="0"/>
        <c:ser>
          <c:idx val="0"/>
          <c:order val="0"/>
          <c:tx>
            <c:strRef>
              <c:f>Sheet1!$A$2</c:f>
              <c:strCache>
                <c:ptCount val="1"/>
                <c:pt idx="0">
                  <c:v>Cows (millions)</c:v>
                </c:pt>
              </c:strCache>
            </c:strRef>
          </c:tx>
          <c:spPr>
            <a:ln w="47567">
              <a:solidFill>
                <a:srgbClr val="00337F"/>
              </a:solidFill>
              <a:prstDash val="solid"/>
            </a:ln>
          </c:spPr>
          <c:marker>
            <c:symbol val="none"/>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Sheet1!$B$2:$P$2</c:f>
              <c:numCache>
                <c:formatCode>General</c:formatCode>
                <c:ptCount val="15"/>
                <c:pt idx="0">
                  <c:v>23.670999999999999</c:v>
                </c:pt>
                <c:pt idx="1">
                  <c:v>25.033000000000001</c:v>
                </c:pt>
                <c:pt idx="2">
                  <c:v>21.943999999999971</c:v>
                </c:pt>
                <c:pt idx="3">
                  <c:v>21.044</c:v>
                </c:pt>
                <c:pt idx="4">
                  <c:v>17.559999999999999</c:v>
                </c:pt>
                <c:pt idx="5">
                  <c:v>14.953000000000021</c:v>
                </c:pt>
                <c:pt idx="6">
                  <c:v>12</c:v>
                </c:pt>
                <c:pt idx="7">
                  <c:v>11.143000000000001</c:v>
                </c:pt>
                <c:pt idx="8">
                  <c:v>10.81</c:v>
                </c:pt>
                <c:pt idx="9">
                  <c:v>11.016</c:v>
                </c:pt>
                <c:pt idx="10">
                  <c:v>10.127000000000001</c:v>
                </c:pt>
                <c:pt idx="11">
                  <c:v>9.4580000000000002</c:v>
                </c:pt>
                <c:pt idx="12">
                  <c:v>9.2060000000000013</c:v>
                </c:pt>
                <c:pt idx="13">
                  <c:v>9.043000000000001</c:v>
                </c:pt>
                <c:pt idx="14">
                  <c:v>9.1170000000000009</c:v>
                </c:pt>
              </c:numCache>
            </c:numRef>
          </c:val>
          <c:smooth val="0"/>
          <c:extLst>
            <c:ext xmlns:c16="http://schemas.microsoft.com/office/drawing/2014/chart" uri="{C3380CC4-5D6E-409C-BE32-E72D297353CC}">
              <c16:uniqueId val="{00000000-F65F-3E4D-B7B4-AB5AAEC38455}"/>
            </c:ext>
          </c:extLst>
        </c:ser>
        <c:dLbls>
          <c:showLegendKey val="0"/>
          <c:showVal val="0"/>
          <c:showCatName val="0"/>
          <c:showSerName val="0"/>
          <c:showPercent val="0"/>
          <c:showBubbleSize val="0"/>
        </c:dLbls>
        <c:marker val="1"/>
        <c:smooth val="0"/>
        <c:axId val="-2145753920"/>
        <c:axId val="-2145748528"/>
      </c:lineChart>
      <c:lineChart>
        <c:grouping val="standard"/>
        <c:varyColors val="0"/>
        <c:ser>
          <c:idx val="1"/>
          <c:order val="1"/>
          <c:tx>
            <c:strRef>
              <c:f>Sheet1!$A$3</c:f>
              <c:strCache>
                <c:ptCount val="1"/>
                <c:pt idx="0">
                  <c:v>Milk yield (kg/cow)</c:v>
                </c:pt>
              </c:strCache>
            </c:strRef>
          </c:tx>
          <c:spPr>
            <a:ln w="47567">
              <a:solidFill>
                <a:srgbClr val="00523C"/>
              </a:solidFill>
              <a:prstDash val="solid"/>
            </a:ln>
          </c:spPr>
          <c:marker>
            <c:symbol val="none"/>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Sheet1!$B$3:$P$3</c:f>
              <c:numCache>
                <c:formatCode>General</c:formatCode>
                <c:ptCount val="15"/>
                <c:pt idx="0">
                  <c:v>2097</c:v>
                </c:pt>
                <c:pt idx="1">
                  <c:v>2171</c:v>
                </c:pt>
                <c:pt idx="2">
                  <c:v>2410</c:v>
                </c:pt>
                <c:pt idx="3">
                  <c:v>2656</c:v>
                </c:pt>
                <c:pt idx="4">
                  <c:v>3183</c:v>
                </c:pt>
                <c:pt idx="5">
                  <c:v>3775</c:v>
                </c:pt>
                <c:pt idx="6">
                  <c:v>4669</c:v>
                </c:pt>
                <c:pt idx="7">
                  <c:v>4704</c:v>
                </c:pt>
                <c:pt idx="8">
                  <c:v>5404</c:v>
                </c:pt>
                <c:pt idx="9">
                  <c:v>5906</c:v>
                </c:pt>
                <c:pt idx="10">
                  <c:v>6657</c:v>
                </c:pt>
                <c:pt idx="11">
                  <c:v>7470</c:v>
                </c:pt>
                <c:pt idx="12">
                  <c:v>8273</c:v>
                </c:pt>
                <c:pt idx="13">
                  <c:v>9121</c:v>
                </c:pt>
                <c:pt idx="14">
                  <c:v>9613</c:v>
                </c:pt>
              </c:numCache>
            </c:numRef>
          </c:val>
          <c:smooth val="0"/>
          <c:extLst>
            <c:ext xmlns:c16="http://schemas.microsoft.com/office/drawing/2014/chart" uri="{C3380CC4-5D6E-409C-BE32-E72D297353CC}">
              <c16:uniqueId val="{00000001-F65F-3E4D-B7B4-AB5AAEC38455}"/>
            </c:ext>
          </c:extLst>
        </c:ser>
        <c:ser>
          <c:idx val="5"/>
          <c:order val="2"/>
          <c:tx>
            <c:strRef>
              <c:f>Sheet1!$A$5</c:f>
              <c:strCache>
                <c:ptCount val="1"/>
              </c:strCache>
            </c:strRef>
          </c:tx>
          <c:spPr>
            <a:ln w="15856">
              <a:solidFill>
                <a:srgbClr val="FF00FF"/>
              </a:solidFill>
              <a:prstDash val="solid"/>
            </a:ln>
          </c:spPr>
          <c:marker>
            <c:symbol val="circle"/>
            <c:size val="6"/>
            <c:spPr>
              <a:solidFill>
                <a:srgbClr val="FF00FF"/>
              </a:solidFill>
              <a:ln>
                <a:solidFill>
                  <a:srgbClr val="FF00FF"/>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Sheet1!$B$5:$P$5</c:f>
              <c:numCache>
                <c:formatCode>General</c:formatCode>
                <c:ptCount val="15"/>
              </c:numCache>
            </c:numRef>
          </c:val>
          <c:smooth val="0"/>
          <c:extLst>
            <c:ext xmlns:c16="http://schemas.microsoft.com/office/drawing/2014/chart" uri="{C3380CC4-5D6E-409C-BE32-E72D297353CC}">
              <c16:uniqueId val="{00000002-F65F-3E4D-B7B4-AB5AAEC38455}"/>
            </c:ext>
          </c:extLst>
        </c:ser>
        <c:ser>
          <c:idx val="3"/>
          <c:order val="3"/>
          <c:tx>
            <c:strRef>
              <c:f>Sheet1!$A$6</c:f>
              <c:strCache>
                <c:ptCount val="1"/>
                <c:pt idx="0">
                  <c:v>Milk Production, Disposition, and Income Annual Summary</c:v>
                </c:pt>
              </c:strCache>
            </c:strRef>
          </c:tx>
          <c:spPr>
            <a:ln w="15856">
              <a:solidFill>
                <a:srgbClr val="00FFFF"/>
              </a:solidFill>
              <a:prstDash val="solid"/>
            </a:ln>
          </c:spPr>
          <c:marker>
            <c:symbol val="x"/>
            <c:size val="6"/>
            <c:spPr>
              <a:noFill/>
              <a:ln>
                <a:solidFill>
                  <a:srgbClr val="00FFFF"/>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Sheet1!$B$6:$P$6</c:f>
              <c:numCache>
                <c:formatCode>General</c:formatCode>
                <c:ptCount val="15"/>
              </c:numCache>
            </c:numRef>
          </c:val>
          <c:smooth val="0"/>
          <c:extLst>
            <c:ext xmlns:c16="http://schemas.microsoft.com/office/drawing/2014/chart" uri="{C3380CC4-5D6E-409C-BE32-E72D297353CC}">
              <c16:uniqueId val="{00000003-F65F-3E4D-B7B4-AB5AAEC38455}"/>
            </c:ext>
          </c:extLst>
        </c:ser>
        <c:ser>
          <c:idx val="2"/>
          <c:order val="4"/>
          <c:tx>
            <c:strRef>
              <c:f>Sheet1!$A$7</c:f>
              <c:strCache>
                <c:ptCount val="1"/>
                <c:pt idx="0">
                  <c:v>http://usda.mannlib.cornell.edu/MannUsda/viewDocumentInfo.do?documentID=1105</c:v>
                </c:pt>
              </c:strCache>
            </c:strRef>
          </c:tx>
          <c:spPr>
            <a:ln w="15856">
              <a:solidFill>
                <a:srgbClr val="00FF00"/>
              </a:solidFill>
              <a:prstDash val="solid"/>
            </a:ln>
          </c:spPr>
          <c:marker>
            <c:symbol val="triangle"/>
            <c:size val="6"/>
            <c:spPr>
              <a:solidFill>
                <a:srgbClr val="00FF00"/>
              </a:solidFill>
              <a:ln>
                <a:solidFill>
                  <a:srgbClr val="00FF00"/>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Sheet1!$B$7:$P$7</c:f>
              <c:numCache>
                <c:formatCode>General</c:formatCode>
                <c:ptCount val="15"/>
              </c:numCache>
            </c:numRef>
          </c:val>
          <c:smooth val="0"/>
          <c:extLst>
            <c:ext xmlns:c16="http://schemas.microsoft.com/office/drawing/2014/chart" uri="{C3380CC4-5D6E-409C-BE32-E72D297353CC}">
              <c16:uniqueId val="{00000004-F65F-3E4D-B7B4-AB5AAEC38455}"/>
            </c:ext>
          </c:extLst>
        </c:ser>
        <c:dLbls>
          <c:showLegendKey val="0"/>
          <c:showVal val="0"/>
          <c:showCatName val="0"/>
          <c:showSerName val="0"/>
          <c:showPercent val="0"/>
          <c:showBubbleSize val="0"/>
        </c:dLbls>
        <c:marker val="1"/>
        <c:smooth val="0"/>
        <c:axId val="-2145742896"/>
        <c:axId val="-2145740176"/>
      </c:lineChart>
      <c:catAx>
        <c:axId val="-2145753920"/>
        <c:scaling>
          <c:orientation val="minMax"/>
        </c:scaling>
        <c:delete val="0"/>
        <c:axPos val="b"/>
        <c:title>
          <c:tx>
            <c:rich>
              <a:bodyPr/>
              <a:lstStyle/>
              <a:p>
                <a:pPr>
                  <a:defRPr sz="2747" b="1" i="0" u="none" strike="noStrike" baseline="0">
                    <a:solidFill>
                      <a:schemeClr val="tx1"/>
                    </a:solidFill>
                    <a:latin typeface="Trebuchet MS"/>
                    <a:ea typeface="Calibri"/>
                    <a:cs typeface="Calibri"/>
                  </a:defRPr>
                </a:pPr>
                <a:r>
                  <a:rPr lang="en-US" baseline="0" dirty="0">
                    <a:solidFill>
                      <a:schemeClr val="tx1"/>
                    </a:solidFill>
                    <a:latin typeface="Trebuchet MS"/>
                  </a:rPr>
                  <a:t>Year</a:t>
                </a:r>
              </a:p>
            </c:rich>
          </c:tx>
          <c:layout>
            <c:manualLayout>
              <c:xMode val="edge"/>
              <c:yMode val="edge"/>
              <c:x val="0.43333333333333302"/>
              <c:y val="0.87323943661972003"/>
            </c:manualLayout>
          </c:layout>
          <c:overlay val="0"/>
          <c:spPr>
            <a:noFill/>
            <a:ln w="31711">
              <a:noFill/>
            </a:ln>
          </c:spPr>
        </c:title>
        <c:numFmt formatCode="General" sourceLinked="1"/>
        <c:majorTickMark val="out"/>
        <c:minorTickMark val="none"/>
        <c:tickLblPos val="nextTo"/>
        <c:spPr>
          <a:solidFill>
            <a:schemeClr val="bg1"/>
          </a:solidFill>
          <a:ln w="47567" cap="sq">
            <a:solidFill>
              <a:schemeClr val="tx1"/>
            </a:solidFill>
            <a:prstDash val="solid"/>
            <a:miter lim="800000"/>
          </a:ln>
        </c:spPr>
        <c:txPr>
          <a:bodyPr rot="0" vert="horz"/>
          <a:lstStyle/>
          <a:p>
            <a:pPr>
              <a:defRPr sz="2497" b="1" i="0" u="none" strike="noStrike" baseline="0">
                <a:solidFill>
                  <a:schemeClr val="tx1"/>
                </a:solidFill>
                <a:latin typeface="Trebuchet MS"/>
                <a:ea typeface="Calibri"/>
                <a:cs typeface="Calibri"/>
              </a:defRPr>
            </a:pPr>
            <a:endParaRPr lang="en-US"/>
          </a:p>
        </c:txPr>
        <c:crossAx val="-2145748528"/>
        <c:crossesAt val="0"/>
        <c:auto val="1"/>
        <c:lblAlgn val="ctr"/>
        <c:lblOffset val="100"/>
        <c:tickLblSkip val="2"/>
        <c:tickMarkSkip val="2"/>
        <c:noMultiLvlLbl val="0"/>
      </c:catAx>
      <c:valAx>
        <c:axId val="-2145748528"/>
        <c:scaling>
          <c:orientation val="minMax"/>
          <c:max val="30"/>
          <c:min val="0"/>
        </c:scaling>
        <c:delete val="0"/>
        <c:axPos val="l"/>
        <c:title>
          <c:tx>
            <c:rich>
              <a:bodyPr/>
              <a:lstStyle/>
              <a:p>
                <a:pPr>
                  <a:defRPr sz="2747" b="1" i="0" u="none" strike="noStrike" baseline="0">
                    <a:solidFill>
                      <a:srgbClr val="FFFF00"/>
                    </a:solidFill>
                    <a:latin typeface="Trebuchet MS"/>
                    <a:ea typeface="Calibri"/>
                    <a:cs typeface="Calibri"/>
                  </a:defRPr>
                </a:pPr>
                <a:r>
                  <a:rPr lang="en-US" dirty="0">
                    <a:solidFill>
                      <a:srgbClr val="00337F"/>
                    </a:solidFill>
                    <a:latin typeface="Trebuchet MS"/>
                  </a:rPr>
                  <a:t>Cows (millions)</a:t>
                </a:r>
              </a:p>
            </c:rich>
          </c:tx>
          <c:layout>
            <c:manualLayout>
              <c:xMode val="edge"/>
              <c:yMode val="edge"/>
              <c:x val="0"/>
              <c:y val="0.18779342723004699"/>
            </c:manualLayout>
          </c:layout>
          <c:overlay val="0"/>
          <c:spPr>
            <a:noFill/>
            <a:ln w="31711">
              <a:noFill/>
            </a:ln>
          </c:spPr>
        </c:title>
        <c:numFmt formatCode="General" sourceLinked="1"/>
        <c:majorTickMark val="out"/>
        <c:minorTickMark val="none"/>
        <c:tickLblPos val="nextTo"/>
        <c:spPr>
          <a:ln w="47567" cap="sq">
            <a:solidFill>
              <a:srgbClr val="00337F"/>
            </a:solidFill>
            <a:prstDash val="solid"/>
            <a:miter lim="800000"/>
          </a:ln>
        </c:spPr>
        <c:txPr>
          <a:bodyPr rot="0" vert="horz"/>
          <a:lstStyle/>
          <a:p>
            <a:pPr>
              <a:defRPr sz="2497" b="1" i="0" u="none" strike="noStrike" baseline="0">
                <a:solidFill>
                  <a:srgbClr val="00337F"/>
                </a:solidFill>
                <a:latin typeface="Trebuchet MS"/>
                <a:ea typeface="Calibri"/>
                <a:cs typeface="Calibri"/>
              </a:defRPr>
            </a:pPr>
            <a:endParaRPr lang="en-US"/>
          </a:p>
        </c:txPr>
        <c:crossAx val="-2145753920"/>
        <c:crosses val="autoZero"/>
        <c:crossBetween val="midCat"/>
        <c:majorUnit val="5"/>
      </c:valAx>
      <c:catAx>
        <c:axId val="-2145742896"/>
        <c:scaling>
          <c:orientation val="minMax"/>
        </c:scaling>
        <c:delete val="1"/>
        <c:axPos val="b"/>
        <c:numFmt formatCode="General" sourceLinked="0"/>
        <c:majorTickMark val="out"/>
        <c:minorTickMark val="none"/>
        <c:tickLblPos val="none"/>
        <c:crossAx val="-2145740176"/>
        <c:crossesAt val="0"/>
        <c:auto val="1"/>
        <c:lblAlgn val="ctr"/>
        <c:lblOffset val="100"/>
        <c:noMultiLvlLbl val="0"/>
      </c:catAx>
      <c:valAx>
        <c:axId val="-2145740176"/>
        <c:scaling>
          <c:orientation val="minMax"/>
          <c:max val="10000"/>
          <c:min val="0"/>
        </c:scaling>
        <c:delete val="0"/>
        <c:axPos val="r"/>
        <c:title>
          <c:tx>
            <c:rich>
              <a:bodyPr rot="5400000" vert="horz"/>
              <a:lstStyle/>
              <a:p>
                <a:pPr algn="ctr">
                  <a:defRPr sz="2747" b="1" i="0" u="none" strike="noStrike" baseline="0">
                    <a:solidFill>
                      <a:srgbClr val="00FFFF"/>
                    </a:solidFill>
                    <a:latin typeface="Trebuchet MS"/>
                    <a:ea typeface="Calibri"/>
                    <a:cs typeface="Calibri"/>
                  </a:defRPr>
                </a:pPr>
                <a:r>
                  <a:rPr lang="en-US" baseline="0" dirty="0">
                    <a:solidFill>
                      <a:srgbClr val="00523C"/>
                    </a:solidFill>
                    <a:latin typeface="Trebuchet MS"/>
                  </a:rPr>
                  <a:t>Milk yield (kg/cow)</a:t>
                </a:r>
              </a:p>
            </c:rich>
          </c:tx>
          <c:layout>
            <c:manualLayout>
              <c:xMode val="edge"/>
              <c:yMode val="edge"/>
              <c:x val="0.93787614003035102"/>
              <c:y val="0.121929704439119"/>
            </c:manualLayout>
          </c:layout>
          <c:overlay val="0"/>
          <c:spPr>
            <a:noFill/>
            <a:ln w="31711">
              <a:noFill/>
            </a:ln>
          </c:spPr>
        </c:title>
        <c:numFmt formatCode="#,##0" sourceLinked="0"/>
        <c:majorTickMark val="out"/>
        <c:minorTickMark val="none"/>
        <c:tickLblPos val="nextTo"/>
        <c:spPr>
          <a:ln w="47567" cap="sq">
            <a:solidFill>
              <a:srgbClr val="00523C"/>
            </a:solidFill>
            <a:prstDash val="solid"/>
            <a:miter lim="800000"/>
          </a:ln>
        </c:spPr>
        <c:txPr>
          <a:bodyPr rot="0" vert="horz"/>
          <a:lstStyle/>
          <a:p>
            <a:pPr>
              <a:defRPr sz="2497" b="1" i="0" u="none" strike="noStrike" baseline="0">
                <a:solidFill>
                  <a:srgbClr val="00523C"/>
                </a:solidFill>
                <a:latin typeface="Trebuchet MS"/>
                <a:ea typeface="Calibri"/>
                <a:cs typeface="Calibri"/>
              </a:defRPr>
            </a:pPr>
            <a:endParaRPr lang="en-US"/>
          </a:p>
        </c:txPr>
        <c:crossAx val="-2145742896"/>
        <c:crosses val="max"/>
        <c:crossBetween val="midCat"/>
        <c:majorUnit val="2000"/>
      </c:valAx>
      <c:spPr>
        <a:noFill/>
        <a:ln w="31711">
          <a:noFill/>
        </a:ln>
      </c:spPr>
    </c:plotArea>
    <c:plotVisOnly val="1"/>
    <c:dispBlanksAs val="gap"/>
    <c:showDLblsOverMax val="0"/>
  </c:chart>
  <c:spPr>
    <a:noFill/>
    <a:ln>
      <a:noFill/>
    </a:ln>
  </c:spPr>
  <c:txPr>
    <a:bodyPr/>
    <a:lstStyle/>
    <a:p>
      <a:pPr>
        <a:defRPr sz="2247" b="1" i="0" u="none" strike="noStrike" baseline="0">
          <a:solidFill>
            <a:schemeClr val="tx1"/>
          </a:solidFill>
          <a:latin typeface="Humnst777 BT"/>
          <a:ea typeface="Humnst777 BT"/>
          <a:cs typeface="Humnst777 B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56428015942515"/>
          <c:y val="2.9969266206764805E-2"/>
          <c:w val="0.83163470885583801"/>
          <c:h val="0.75266129828867745"/>
        </c:manualLayout>
      </c:layout>
      <c:areaChart>
        <c:grouping val="standard"/>
        <c:varyColors val="0"/>
        <c:ser>
          <c:idx val="2"/>
          <c:order val="0"/>
          <c:tx>
            <c:v>Genetics</c:v>
          </c:tx>
          <c:spPr>
            <a:solidFill>
              <a:srgbClr val="244270"/>
            </a:solidFill>
            <a:ln w="25400">
              <a:no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Fat!$M$4:$M$62</c:f>
              <c:numCache>
                <c:formatCode>General</c:formatCode>
                <c:ptCount val="59"/>
                <c:pt idx="0">
                  <c:v>216.28729482180086</c:v>
                </c:pt>
                <c:pt idx="1">
                  <c:v>219.46132220912321</c:v>
                </c:pt>
                <c:pt idx="2">
                  <c:v>225.35594449986399</c:v>
                </c:pt>
                <c:pt idx="3">
                  <c:v>232.15743175841141</c:v>
                </c:pt>
                <c:pt idx="4">
                  <c:v>237.14518908134565</c:v>
                </c:pt>
                <c:pt idx="5">
                  <c:v>240.77264895257116</c:v>
                </c:pt>
                <c:pt idx="6">
                  <c:v>241.67951392037619</c:v>
                </c:pt>
                <c:pt idx="7">
                  <c:v>244.85354130769963</c:v>
                </c:pt>
                <c:pt idx="8">
                  <c:v>245.7604062755056</c:v>
                </c:pt>
                <c:pt idx="9">
                  <c:v>249.38786614673086</c:v>
                </c:pt>
                <c:pt idx="10">
                  <c:v>252.56189353405261</c:v>
                </c:pt>
                <c:pt idx="11">
                  <c:v>255.28248843747187</c:v>
                </c:pt>
                <c:pt idx="12">
                  <c:v>258.00308334089061</c:v>
                </c:pt>
                <c:pt idx="13">
                  <c:v>255.73592092137466</c:v>
                </c:pt>
                <c:pt idx="14">
                  <c:v>257.09621837308327</c:v>
                </c:pt>
                <c:pt idx="15">
                  <c:v>263.89770563163142</c:v>
                </c:pt>
                <c:pt idx="16">
                  <c:v>270.24576040627517</c:v>
                </c:pt>
                <c:pt idx="17">
                  <c:v>278.40754511653222</c:v>
                </c:pt>
                <c:pt idx="18">
                  <c:v>281.58157250385409</c:v>
                </c:pt>
                <c:pt idx="19">
                  <c:v>282.94186995556362</c:v>
                </c:pt>
                <c:pt idx="20">
                  <c:v>287.02276231069197</c:v>
                </c:pt>
                <c:pt idx="21">
                  <c:v>289.7433572141104</c:v>
                </c:pt>
                <c:pt idx="22">
                  <c:v>292.0105196336267</c:v>
                </c:pt>
                <c:pt idx="23">
                  <c:v>294.73111453704371</c:v>
                </c:pt>
                <c:pt idx="24">
                  <c:v>297.45170944046328</c:v>
                </c:pt>
                <c:pt idx="25">
                  <c:v>302.89289924730195</c:v>
                </c:pt>
                <c:pt idx="26">
                  <c:v>308.78752153804271</c:v>
                </c:pt>
                <c:pt idx="27">
                  <c:v>314.22871134487906</c:v>
                </c:pt>
                <c:pt idx="28">
                  <c:v>318.30960370000912</c:v>
                </c:pt>
                <c:pt idx="29">
                  <c:v>327.37825337807163</c:v>
                </c:pt>
                <c:pt idx="30">
                  <c:v>331.00571324929581</c:v>
                </c:pt>
                <c:pt idx="31">
                  <c:v>339.167497959554</c:v>
                </c:pt>
                <c:pt idx="32">
                  <c:v>349.14301260542322</c:v>
                </c:pt>
                <c:pt idx="33">
                  <c:v>352.77047247664825</c:v>
                </c:pt>
                <c:pt idx="34">
                  <c:v>358.66509476738895</c:v>
                </c:pt>
                <c:pt idx="35">
                  <c:v>364.55971705812863</c:v>
                </c:pt>
                <c:pt idx="36">
                  <c:v>367.73374444545163</c:v>
                </c:pt>
                <c:pt idx="37">
                  <c:v>374.98866418790249</c:v>
                </c:pt>
                <c:pt idx="38">
                  <c:v>388.5916387049964</c:v>
                </c:pt>
                <c:pt idx="39">
                  <c:v>399.47401831867097</c:v>
                </c:pt>
                <c:pt idx="40">
                  <c:v>413.98385780357268</c:v>
                </c:pt>
                <c:pt idx="41">
                  <c:v>414.437290287476</c:v>
                </c:pt>
                <c:pt idx="42">
                  <c:v>419.87848009431423</c:v>
                </c:pt>
                <c:pt idx="43">
                  <c:v>422.59907499773266</c:v>
                </c:pt>
                <c:pt idx="44">
                  <c:v>420.78534506211878</c:v>
                </c:pt>
                <c:pt idx="45">
                  <c:v>425.31966990115171</c:v>
                </c:pt>
                <c:pt idx="46">
                  <c:v>434.84175206311767</c:v>
                </c:pt>
                <c:pt idx="47">
                  <c:v>436.65548199873052</c:v>
                </c:pt>
                <c:pt idx="48">
                  <c:v>437.10891448263317</c:v>
                </c:pt>
                <c:pt idx="49">
                  <c:v>434.84175206311767</c:v>
                </c:pt>
                <c:pt idx="50">
                  <c:v>433.02802212750521</c:v>
                </c:pt>
                <c:pt idx="51">
                  <c:v>437.10891448263317</c:v>
                </c:pt>
                <c:pt idx="52">
                  <c:v>442.55010428947128</c:v>
                </c:pt>
                <c:pt idx="53">
                  <c:v>456.1530788065657</c:v>
                </c:pt>
                <c:pt idx="54">
                  <c:v>462.50113358120819</c:v>
                </c:pt>
                <c:pt idx="55">
                  <c:v>467.488890904144</c:v>
                </c:pt>
                <c:pt idx="56">
                  <c:v>472.93008071098183</c:v>
                </c:pt>
                <c:pt idx="57">
                  <c:v>483.81246032465793</c:v>
                </c:pt>
                <c:pt idx="58">
                  <c:v>487.89335267978589</c:v>
                </c:pt>
              </c:numCache>
            </c:numRef>
          </c:val>
          <c:extLst>
            <c:ext xmlns:c16="http://schemas.microsoft.com/office/drawing/2014/chart" uri="{C3380CC4-5D6E-409C-BE32-E72D297353CC}">
              <c16:uniqueId val="{00000000-B804-7648-8CFF-7D2FB5BA5EF9}"/>
            </c:ext>
          </c:extLst>
        </c:ser>
        <c:ser>
          <c:idx val="0"/>
          <c:order val="1"/>
          <c:tx>
            <c:v>Management</c:v>
          </c:tx>
          <c:spPr>
            <a:solidFill>
              <a:srgbClr val="BA0000"/>
            </a:solidFill>
            <a:ln w="19050" cap="rnd">
              <a:solidFill>
                <a:prstClr val="white"/>
              </a:solid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Fat!$L$4:$L$62</c:f>
              <c:numCache>
                <c:formatCode>General</c:formatCode>
                <c:ptCount val="59"/>
                <c:pt idx="0">
                  <c:v>216.28729482180086</c:v>
                </c:pt>
                <c:pt idx="1">
                  <c:v>219.00788972522</c:v>
                </c:pt>
                <c:pt idx="2">
                  <c:v>224.44907953205754</c:v>
                </c:pt>
                <c:pt idx="3">
                  <c:v>230.34370182279858</c:v>
                </c:pt>
                <c:pt idx="4">
                  <c:v>234.42459417792699</c:v>
                </c:pt>
                <c:pt idx="5">
                  <c:v>238.05205404915193</c:v>
                </c:pt>
                <c:pt idx="6">
                  <c:v>238.05205404915193</c:v>
                </c:pt>
                <c:pt idx="7">
                  <c:v>239.8657839847647</c:v>
                </c:pt>
                <c:pt idx="8">
                  <c:v>239.41235150086138</c:v>
                </c:pt>
                <c:pt idx="9">
                  <c:v>241.67951392037619</c:v>
                </c:pt>
                <c:pt idx="10">
                  <c:v>243.49324385599007</c:v>
                </c:pt>
                <c:pt idx="11">
                  <c:v>245.30697379160222</c:v>
                </c:pt>
                <c:pt idx="12">
                  <c:v>246.21383875940853</c:v>
                </c:pt>
                <c:pt idx="13">
                  <c:v>242.58637888818382</c:v>
                </c:pt>
                <c:pt idx="14">
                  <c:v>242.1329464042806</c:v>
                </c:pt>
                <c:pt idx="15">
                  <c:v>246.66727124331175</c:v>
                </c:pt>
                <c:pt idx="16">
                  <c:v>251.6550285662465</c:v>
                </c:pt>
                <c:pt idx="17">
                  <c:v>258.00308334089061</c:v>
                </c:pt>
                <c:pt idx="18">
                  <c:v>259.3633807925998</c:v>
                </c:pt>
                <c:pt idx="19">
                  <c:v>258.45651582479366</c:v>
                </c:pt>
                <c:pt idx="20">
                  <c:v>259.8168132765029</c:v>
                </c:pt>
                <c:pt idx="21">
                  <c:v>260.72367824430893</c:v>
                </c:pt>
                <c:pt idx="22">
                  <c:v>259.8168132765029</c:v>
                </c:pt>
                <c:pt idx="23">
                  <c:v>259.8168132765029</c:v>
                </c:pt>
                <c:pt idx="24">
                  <c:v>259.3633807925998</c:v>
                </c:pt>
                <c:pt idx="25">
                  <c:v>261.63054321211541</c:v>
                </c:pt>
                <c:pt idx="26">
                  <c:v>264.35113811553441</c:v>
                </c:pt>
                <c:pt idx="27">
                  <c:v>267.0717330189533</c:v>
                </c:pt>
                <c:pt idx="28">
                  <c:v>267.97859798675927</c:v>
                </c:pt>
                <c:pt idx="29">
                  <c:v>274.32665276140341</c:v>
                </c:pt>
                <c:pt idx="30">
                  <c:v>274.78008524530696</c:v>
                </c:pt>
                <c:pt idx="31">
                  <c:v>278.40754511653222</c:v>
                </c:pt>
                <c:pt idx="32">
                  <c:v>284.30216740727155</c:v>
                </c:pt>
                <c:pt idx="33">
                  <c:v>285.209032375079</c:v>
                </c:pt>
                <c:pt idx="34">
                  <c:v>288.38305976240088</c:v>
                </c:pt>
                <c:pt idx="35">
                  <c:v>291.55708714972383</c:v>
                </c:pt>
                <c:pt idx="36">
                  <c:v>292.0105196336267</c:v>
                </c:pt>
                <c:pt idx="37">
                  <c:v>296.99827695655955</c:v>
                </c:pt>
                <c:pt idx="38">
                  <c:v>308.33408905413967</c:v>
                </c:pt>
                <c:pt idx="39">
                  <c:v>316.49587376439649</c:v>
                </c:pt>
                <c:pt idx="40">
                  <c:v>328.73855082978139</c:v>
                </c:pt>
                <c:pt idx="41">
                  <c:v>326.9248208941691</c:v>
                </c:pt>
                <c:pt idx="42">
                  <c:v>330.09884828149063</c:v>
                </c:pt>
                <c:pt idx="43">
                  <c:v>330.55228076539402</c:v>
                </c:pt>
                <c:pt idx="44">
                  <c:v>326.01795592636262</c:v>
                </c:pt>
                <c:pt idx="45">
                  <c:v>328.28511834587658</c:v>
                </c:pt>
                <c:pt idx="46">
                  <c:v>336.44690305613364</c:v>
                </c:pt>
                <c:pt idx="47">
                  <c:v>335.99347057223127</c:v>
                </c:pt>
                <c:pt idx="48">
                  <c:v>334.17974063661933</c:v>
                </c:pt>
                <c:pt idx="49">
                  <c:v>329.19198331368449</c:v>
                </c:pt>
                <c:pt idx="50">
                  <c:v>324.20422599075022</c:v>
                </c:pt>
                <c:pt idx="51">
                  <c:v>326.01795592636262</c:v>
                </c:pt>
                <c:pt idx="52">
                  <c:v>329.19198331368449</c:v>
                </c:pt>
                <c:pt idx="53">
                  <c:v>339.167497959554</c:v>
                </c:pt>
                <c:pt idx="54">
                  <c:v>342.34152534687559</c:v>
                </c:pt>
                <c:pt idx="55">
                  <c:v>344.15525528248827</c:v>
                </c:pt>
                <c:pt idx="56">
                  <c:v>345.96898521810067</c:v>
                </c:pt>
                <c:pt idx="57">
                  <c:v>351.41017502493867</c:v>
                </c:pt>
                <c:pt idx="58">
                  <c:v>350.9567425410354</c:v>
                </c:pt>
              </c:numCache>
            </c:numRef>
          </c:val>
          <c:extLst>
            <c:ext xmlns:c16="http://schemas.microsoft.com/office/drawing/2014/chart" uri="{C3380CC4-5D6E-409C-BE32-E72D297353CC}">
              <c16:uniqueId val="{00000001-B804-7648-8CFF-7D2FB5BA5EF9}"/>
            </c:ext>
          </c:extLst>
        </c:ser>
        <c:ser>
          <c:idx val="1"/>
          <c:order val="2"/>
          <c:tx>
            <c:v>1957 Base</c:v>
          </c:tx>
          <c:spPr>
            <a:solidFill>
              <a:srgbClr val="FFC000"/>
            </a:solidFill>
            <a:ln w="19050" cap="rnd">
              <a:solidFill>
                <a:schemeClr val="bg1"/>
              </a:solid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Fat!$G$4:$G$62</c:f>
              <c:numCache>
                <c:formatCode>General</c:formatCode>
                <c:ptCount val="59"/>
                <c:pt idx="0">
                  <c:v>216.28729482180086</c:v>
                </c:pt>
                <c:pt idx="1">
                  <c:v>216.28729482180086</c:v>
                </c:pt>
                <c:pt idx="2">
                  <c:v>216.28729482180086</c:v>
                </c:pt>
                <c:pt idx="3">
                  <c:v>216.28729482180086</c:v>
                </c:pt>
                <c:pt idx="4">
                  <c:v>216.28729482180086</c:v>
                </c:pt>
                <c:pt idx="5">
                  <c:v>216.28729482180086</c:v>
                </c:pt>
                <c:pt idx="6">
                  <c:v>216.28729482180086</c:v>
                </c:pt>
                <c:pt idx="7">
                  <c:v>216.28729482180086</c:v>
                </c:pt>
                <c:pt idx="8">
                  <c:v>216.28729482180086</c:v>
                </c:pt>
                <c:pt idx="9">
                  <c:v>216.28729482180086</c:v>
                </c:pt>
                <c:pt idx="10">
                  <c:v>216.28729482180086</c:v>
                </c:pt>
                <c:pt idx="11">
                  <c:v>216.28729482180086</c:v>
                </c:pt>
                <c:pt idx="12">
                  <c:v>216.28729482180086</c:v>
                </c:pt>
                <c:pt idx="13">
                  <c:v>216.28729482180086</c:v>
                </c:pt>
                <c:pt idx="14">
                  <c:v>216.28729482180086</c:v>
                </c:pt>
                <c:pt idx="15">
                  <c:v>216.28729482180086</c:v>
                </c:pt>
                <c:pt idx="16">
                  <c:v>216.28729482180086</c:v>
                </c:pt>
                <c:pt idx="17">
                  <c:v>216.28729482180086</c:v>
                </c:pt>
                <c:pt idx="18">
                  <c:v>216.28729482180086</c:v>
                </c:pt>
                <c:pt idx="19">
                  <c:v>216.28729482180086</c:v>
                </c:pt>
                <c:pt idx="20">
                  <c:v>216.28729482180086</c:v>
                </c:pt>
                <c:pt idx="21">
                  <c:v>216.28729482180086</c:v>
                </c:pt>
                <c:pt idx="22">
                  <c:v>216.28729482180086</c:v>
                </c:pt>
                <c:pt idx="23">
                  <c:v>216.28729482180086</c:v>
                </c:pt>
                <c:pt idx="24">
                  <c:v>216.28729482180086</c:v>
                </c:pt>
                <c:pt idx="25">
                  <c:v>216.28729482180086</c:v>
                </c:pt>
                <c:pt idx="26">
                  <c:v>216.28729482180086</c:v>
                </c:pt>
                <c:pt idx="27">
                  <c:v>216.28729482180086</c:v>
                </c:pt>
                <c:pt idx="28">
                  <c:v>216.28729482180086</c:v>
                </c:pt>
                <c:pt idx="29">
                  <c:v>216.28729482180086</c:v>
                </c:pt>
                <c:pt idx="30">
                  <c:v>216.28729482180086</c:v>
                </c:pt>
                <c:pt idx="31">
                  <c:v>216.28729482180086</c:v>
                </c:pt>
                <c:pt idx="32">
                  <c:v>216.28729482180086</c:v>
                </c:pt>
                <c:pt idx="33">
                  <c:v>216.28729482180086</c:v>
                </c:pt>
                <c:pt idx="34">
                  <c:v>216.28729482180086</c:v>
                </c:pt>
                <c:pt idx="35">
                  <c:v>216.28729482180086</c:v>
                </c:pt>
                <c:pt idx="36">
                  <c:v>216.28729482180086</c:v>
                </c:pt>
                <c:pt idx="37">
                  <c:v>216.28729482180086</c:v>
                </c:pt>
                <c:pt idx="38">
                  <c:v>216.28729482180086</c:v>
                </c:pt>
                <c:pt idx="39">
                  <c:v>216.28729482180086</c:v>
                </c:pt>
                <c:pt idx="40">
                  <c:v>216.28729482180086</c:v>
                </c:pt>
                <c:pt idx="41">
                  <c:v>216.28729482180086</c:v>
                </c:pt>
                <c:pt idx="42">
                  <c:v>216.28729482180086</c:v>
                </c:pt>
                <c:pt idx="43">
                  <c:v>216.28729482180086</c:v>
                </c:pt>
                <c:pt idx="44">
                  <c:v>216.28729482180086</c:v>
                </c:pt>
                <c:pt idx="45">
                  <c:v>216.28729482180086</c:v>
                </c:pt>
                <c:pt idx="46">
                  <c:v>216.28729482180086</c:v>
                </c:pt>
                <c:pt idx="47">
                  <c:v>216.28729482180086</c:v>
                </c:pt>
                <c:pt idx="48">
                  <c:v>216.28729482180086</c:v>
                </c:pt>
                <c:pt idx="49">
                  <c:v>216.28729482180086</c:v>
                </c:pt>
                <c:pt idx="50">
                  <c:v>216.28729482180086</c:v>
                </c:pt>
                <c:pt idx="51">
                  <c:v>216.28729482180086</c:v>
                </c:pt>
                <c:pt idx="52">
                  <c:v>216.28729482180086</c:v>
                </c:pt>
                <c:pt idx="53">
                  <c:v>216.28729482180086</c:v>
                </c:pt>
                <c:pt idx="54">
                  <c:v>216.28729482180086</c:v>
                </c:pt>
                <c:pt idx="55">
                  <c:v>216.28729482180086</c:v>
                </c:pt>
                <c:pt idx="56">
                  <c:v>216.28729482180086</c:v>
                </c:pt>
                <c:pt idx="57">
                  <c:v>216.28729482180086</c:v>
                </c:pt>
                <c:pt idx="58">
                  <c:v>216.28729482180086</c:v>
                </c:pt>
              </c:numCache>
            </c:numRef>
          </c:val>
          <c:extLst>
            <c:ext xmlns:c16="http://schemas.microsoft.com/office/drawing/2014/chart" uri="{C3380CC4-5D6E-409C-BE32-E72D297353CC}">
              <c16:uniqueId val="{00000002-B804-7648-8CFF-7D2FB5BA5EF9}"/>
            </c:ext>
          </c:extLst>
        </c:ser>
        <c:dLbls>
          <c:showLegendKey val="0"/>
          <c:showVal val="0"/>
          <c:showCatName val="0"/>
          <c:showSerName val="0"/>
          <c:showPercent val="0"/>
          <c:showBubbleSize val="0"/>
        </c:dLbls>
        <c:axId val="266972544"/>
        <c:axId val="267212288"/>
      </c:areaChart>
      <c:catAx>
        <c:axId val="266972544"/>
        <c:scaling>
          <c:orientation val="minMax"/>
        </c:scaling>
        <c:delete val="0"/>
        <c:axPos val="b"/>
        <c:title>
          <c:tx>
            <c:rich>
              <a:bodyPr rot="0" vert="horz"/>
              <a:lstStyle/>
              <a:p>
                <a:pPr>
                  <a:defRPr sz="2400"/>
                </a:pPr>
                <a:r>
                  <a:rPr lang="en-US" sz="2400"/>
                  <a:t>Cow birth year</a:t>
                </a:r>
              </a:p>
            </c:rich>
          </c:tx>
          <c:layout>
            <c:manualLayout>
              <c:xMode val="edge"/>
              <c:yMode val="edge"/>
              <c:x val="0.44719767667930399"/>
              <c:y val="0.91656216841902161"/>
            </c:manualLayout>
          </c:layout>
          <c:overlay val="0"/>
          <c:spPr>
            <a:noFill/>
            <a:ln>
              <a:noFill/>
            </a:ln>
            <a:effectLst/>
          </c:spPr>
        </c:title>
        <c:numFmt formatCode="@" sourceLinked="0"/>
        <c:majorTickMark val="out"/>
        <c:minorTickMark val="none"/>
        <c:tickLblPos val="nextTo"/>
        <c:spPr>
          <a:noFill/>
          <a:ln w="38100" cap="sq" cmpd="sng" algn="ctr">
            <a:solidFill>
              <a:schemeClr val="tx1"/>
            </a:solidFill>
            <a:miter lim="800000"/>
          </a:ln>
          <a:effectLst/>
        </c:spPr>
        <c:txPr>
          <a:bodyPr rot="-3180000"/>
          <a:lstStyle/>
          <a:p>
            <a:pPr>
              <a:defRPr sz="1900"/>
            </a:pPr>
            <a:endParaRPr lang="en-US"/>
          </a:p>
        </c:txPr>
        <c:crossAx val="267212288"/>
        <c:crosses val="autoZero"/>
        <c:auto val="1"/>
        <c:lblAlgn val="ctr"/>
        <c:lblOffset val="50"/>
        <c:tickLblSkip val="3"/>
        <c:tickMarkSkip val="3"/>
        <c:noMultiLvlLbl val="0"/>
      </c:catAx>
      <c:valAx>
        <c:axId val="267212288"/>
        <c:scaling>
          <c:orientation val="minMax"/>
          <c:max val="500"/>
          <c:min val="0"/>
        </c:scaling>
        <c:delete val="0"/>
        <c:axPos val="l"/>
        <c:majorGridlines>
          <c:spPr>
            <a:ln w="19050" cap="rnd" cmpd="sng" algn="ctr">
              <a:solidFill>
                <a:schemeClr val="bg1">
                  <a:lumMod val="65000"/>
                </a:schemeClr>
              </a:solidFill>
              <a:prstDash val="sysDot"/>
              <a:round/>
            </a:ln>
            <a:effectLst/>
          </c:spPr>
        </c:majorGridlines>
        <c:title>
          <c:tx>
            <c:rich>
              <a:bodyPr rot="-5400000" vert="horz"/>
              <a:lstStyle/>
              <a:p>
                <a:pPr>
                  <a:defRPr sz="2400"/>
                </a:pPr>
                <a:r>
                  <a:rPr lang="en-US" sz="2400"/>
                  <a:t>Fat Yield (kg)</a:t>
                </a:r>
              </a:p>
            </c:rich>
          </c:tx>
          <c:layout>
            <c:manualLayout>
              <c:xMode val="edge"/>
              <c:yMode val="edge"/>
              <c:x val="0"/>
              <c:y val="0.24482881070330101"/>
            </c:manualLayout>
          </c:layout>
          <c:overlay val="0"/>
          <c:spPr>
            <a:noFill/>
            <a:ln>
              <a:noFill/>
            </a:ln>
            <a:effectLst/>
          </c:spPr>
        </c:title>
        <c:numFmt formatCode="General" sourceLinked="1"/>
        <c:majorTickMark val="out"/>
        <c:minorTickMark val="none"/>
        <c:tickLblPos val="nextTo"/>
        <c:spPr>
          <a:noFill/>
          <a:ln w="38100" cap="sq">
            <a:solidFill>
              <a:schemeClr val="tx1"/>
            </a:solidFill>
            <a:miter lim="800000"/>
          </a:ln>
          <a:effectLst/>
        </c:spPr>
        <c:txPr>
          <a:bodyPr rot="-60000000" vert="horz"/>
          <a:lstStyle/>
          <a:p>
            <a:pPr>
              <a:defRPr/>
            </a:pPr>
            <a:endParaRPr lang="en-US"/>
          </a:p>
        </c:txPr>
        <c:crossAx val="266972544"/>
        <c:crosses val="autoZero"/>
        <c:crossBetween val="midCat"/>
        <c:majorUnit val="100"/>
      </c:valAx>
      <c:spPr>
        <a:noFill/>
        <a:ln>
          <a:noFill/>
        </a:ln>
        <a:effectLst/>
      </c:spPr>
    </c:plotArea>
    <c:legend>
      <c:legendPos val="r"/>
      <c:layout>
        <c:manualLayout>
          <c:xMode val="edge"/>
          <c:yMode val="edge"/>
          <c:x val="0.17217313113638605"/>
          <c:y val="6.5389774436497197E-2"/>
          <c:w val="0.27457203266258401"/>
          <c:h val="0.22899121286848806"/>
        </c:manualLayout>
      </c:layout>
      <c:overlay val="0"/>
      <c:spPr>
        <a:solidFill>
          <a:schemeClr val="bg1"/>
        </a:solidFill>
        <a:ln>
          <a:noFill/>
        </a:ln>
        <a:effectLst/>
      </c:spPr>
      <c:txPr>
        <a:bodyPr rot="0" vert="horz"/>
        <a:lstStyle/>
        <a:p>
          <a:pPr>
            <a:defRPr sz="2400"/>
          </a:pPr>
          <a:endParaRPr lang="en-US"/>
        </a:p>
      </c:txPr>
    </c:legend>
    <c:plotVisOnly val="1"/>
    <c:dispBlanksAs val="zero"/>
    <c:showDLblsOverMax val="0"/>
  </c:chart>
  <c:spPr>
    <a:noFill/>
    <a:ln>
      <a:noFill/>
    </a:ln>
    <a:effectLst/>
  </c:spPr>
  <c:txPr>
    <a:bodyPr/>
    <a:lstStyle/>
    <a:p>
      <a:pPr>
        <a:defRPr sz="2000" b="1">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'[Chart in Microsoft PowerPoint]Sheet1'!$C$1</c:f>
              <c:strCache>
                <c:ptCount val="1"/>
                <c:pt idx="0">
                  <c:v>PTA(NM$)</c:v>
                </c:pt>
              </c:strCache>
            </c:strRef>
          </c:tx>
          <c:spPr>
            <a:ln w="28575" cap="rnd">
              <a:solidFill>
                <a:schemeClr val="accent1"/>
              </a:solidFill>
              <a:round/>
            </a:ln>
            <a:effectLst/>
          </c:spPr>
          <c:marker>
            <c:symbol val="circle"/>
            <c:size val="12"/>
            <c:spPr>
              <a:solidFill>
                <a:schemeClr val="accent1"/>
              </a:solidFill>
              <a:ln w="9525">
                <a:solidFill>
                  <a:schemeClr val="accent1"/>
                </a:solidFill>
              </a:ln>
              <a:effectLst/>
            </c:spPr>
          </c:marker>
          <c:cat>
            <c:numRef>
              <c:f>'[Chart in Microsoft PowerPoint]Sheet1'!$B$2:$B$6</c:f>
              <c:numCache>
                <c:formatCode>General</c:formatCode>
                <c:ptCount val="5"/>
                <c:pt idx="0">
                  <c:v>2008</c:v>
                </c:pt>
                <c:pt idx="1">
                  <c:v>2010</c:v>
                </c:pt>
                <c:pt idx="2">
                  <c:v>2012</c:v>
                </c:pt>
                <c:pt idx="3">
                  <c:v>2014</c:v>
                </c:pt>
                <c:pt idx="4">
                  <c:v>2016</c:v>
                </c:pt>
              </c:numCache>
            </c:numRef>
          </c:cat>
          <c:val>
            <c:numRef>
              <c:f>'[Chart in Microsoft PowerPoint]Sheet1'!$C$2:$C$6</c:f>
              <c:numCache>
                <c:formatCode>General</c:formatCode>
                <c:ptCount val="5"/>
                <c:pt idx="0">
                  <c:v>-201</c:v>
                </c:pt>
                <c:pt idx="1">
                  <c:v>-196</c:v>
                </c:pt>
                <c:pt idx="2">
                  <c:v>183</c:v>
                </c:pt>
                <c:pt idx="3">
                  <c:v>247</c:v>
                </c:pt>
                <c:pt idx="4">
                  <c:v>294</c:v>
                </c:pt>
              </c:numCache>
            </c:numRef>
          </c:val>
          <c:smooth val="0"/>
          <c:extLst>
            <c:ext xmlns:c16="http://schemas.microsoft.com/office/drawing/2014/chart" uri="{C3380CC4-5D6E-409C-BE32-E72D297353CC}">
              <c16:uniqueId val="{00000000-C927-DA4F-8B01-2BF3D7306FB4}"/>
            </c:ext>
          </c:extLst>
        </c:ser>
        <c:dLbls>
          <c:showLegendKey val="0"/>
          <c:showVal val="0"/>
          <c:showCatName val="0"/>
          <c:showSerName val="0"/>
          <c:showPercent val="0"/>
          <c:showBubbleSize val="0"/>
        </c:dLbls>
        <c:marker val="1"/>
        <c:smooth val="0"/>
        <c:axId val="2008035536"/>
        <c:axId val="2008037216"/>
      </c:lineChart>
      <c:catAx>
        <c:axId val="2008035536"/>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b="1" i="0" baseline="0">
                    <a:solidFill>
                      <a:schemeClr val="tx2"/>
                    </a:solidFill>
                  </a:rPr>
                  <a:t>PTA(NM$)</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08037216"/>
        <c:crossesAt val="-300"/>
        <c:auto val="1"/>
        <c:lblAlgn val="ctr"/>
        <c:lblOffset val="100"/>
        <c:noMultiLvlLbl val="0"/>
      </c:catAx>
      <c:valAx>
        <c:axId val="200803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b="1" i="0" baseline="0">
                    <a:solidFill>
                      <a:schemeClr val="tx2"/>
                    </a:solidFill>
                  </a:rPr>
                  <a:t>Birth Year</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08035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Sheet1!$A$5:$A$34</c:f>
              <c:strCach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X</c:v>
                </c:pt>
              </c:strCache>
            </c:strRef>
          </c:cat>
          <c:val>
            <c:numRef>
              <c:f>Sheet1!$C$5:$C$34</c:f>
              <c:numCache>
                <c:formatCode>General</c:formatCode>
                <c:ptCount val="30"/>
                <c:pt idx="0">
                  <c:v>363.5</c:v>
                </c:pt>
                <c:pt idx="1">
                  <c:v>302</c:v>
                </c:pt>
                <c:pt idx="2">
                  <c:v>314</c:v>
                </c:pt>
                <c:pt idx="3">
                  <c:v>255.62</c:v>
                </c:pt>
                <c:pt idx="4">
                  <c:v>311.5</c:v>
                </c:pt>
                <c:pt idx="5">
                  <c:v>244</c:v>
                </c:pt>
                <c:pt idx="6">
                  <c:v>271</c:v>
                </c:pt>
                <c:pt idx="7">
                  <c:v>270.76</c:v>
                </c:pt>
                <c:pt idx="8">
                  <c:v>217.76</c:v>
                </c:pt>
                <c:pt idx="9">
                  <c:v>250.88</c:v>
                </c:pt>
                <c:pt idx="10">
                  <c:v>325.76</c:v>
                </c:pt>
                <c:pt idx="11">
                  <c:v>233</c:v>
                </c:pt>
                <c:pt idx="12">
                  <c:v>264.5</c:v>
                </c:pt>
                <c:pt idx="13">
                  <c:v>359.76</c:v>
                </c:pt>
                <c:pt idx="14">
                  <c:v>236</c:v>
                </c:pt>
                <c:pt idx="15">
                  <c:v>224.38</c:v>
                </c:pt>
                <c:pt idx="16">
                  <c:v>219</c:v>
                </c:pt>
                <c:pt idx="17">
                  <c:v>287.5</c:v>
                </c:pt>
                <c:pt idx="18">
                  <c:v>248.5</c:v>
                </c:pt>
                <c:pt idx="19">
                  <c:v>244.62</c:v>
                </c:pt>
                <c:pt idx="20">
                  <c:v>176.25</c:v>
                </c:pt>
                <c:pt idx="21">
                  <c:v>195.124</c:v>
                </c:pt>
                <c:pt idx="22">
                  <c:v>234.5</c:v>
                </c:pt>
                <c:pt idx="23">
                  <c:v>166.5</c:v>
                </c:pt>
                <c:pt idx="24">
                  <c:v>185.124</c:v>
                </c:pt>
                <c:pt idx="25">
                  <c:v>193.376</c:v>
                </c:pt>
                <c:pt idx="26">
                  <c:v>120.688</c:v>
                </c:pt>
                <c:pt idx="27">
                  <c:v>193</c:v>
                </c:pt>
                <c:pt idx="28">
                  <c:v>173.25</c:v>
                </c:pt>
                <c:pt idx="29">
                  <c:v>222.38</c:v>
                </c:pt>
              </c:numCache>
            </c:numRef>
          </c:val>
          <c:extLst>
            <c:ext xmlns:c16="http://schemas.microsoft.com/office/drawing/2014/chart" uri="{C3380CC4-5D6E-409C-BE32-E72D297353CC}">
              <c16:uniqueId val="{00000000-BBFC-5B41-A045-053F2D5ADAF1}"/>
            </c:ext>
          </c:extLst>
        </c:ser>
        <c:dLbls>
          <c:dLblPos val="outEnd"/>
          <c:showLegendKey val="0"/>
          <c:showVal val="1"/>
          <c:showCatName val="0"/>
          <c:showSerName val="0"/>
          <c:showPercent val="0"/>
          <c:showBubbleSize val="0"/>
        </c:dLbls>
        <c:gapWidth val="164"/>
        <c:overlap val="-22"/>
        <c:axId val="1141973440"/>
        <c:axId val="1142004736"/>
      </c:barChart>
      <c:catAx>
        <c:axId val="11419734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Chromosome</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142004736"/>
        <c:crosses val="autoZero"/>
        <c:auto val="1"/>
        <c:lblAlgn val="ctr"/>
        <c:lblOffset val="100"/>
        <c:noMultiLvlLbl val="0"/>
      </c:catAx>
      <c:valAx>
        <c:axId val="1142004736"/>
        <c:scaling>
          <c:orientation val="minMax"/>
        </c:scaling>
        <c:delete val="0"/>
        <c:axPos val="l"/>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Chromosomal EBV ($)</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14197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38115415693429"/>
          <c:y val="0.26738373108046193"/>
          <c:w val="0.54111369705197754"/>
          <c:h val="0.48677090893837305"/>
        </c:manualLayout>
      </c:layout>
      <c:lineChart>
        <c:grouping val="standard"/>
        <c:varyColors val="0"/>
        <c:ser>
          <c:idx val="0"/>
          <c:order val="0"/>
          <c:tx>
            <c:strRef>
              <c:f>'Bull Inbreeding'!$C$4</c:f>
              <c:strCache>
                <c:ptCount val="1"/>
                <c:pt idx="0">
                  <c:v>PB Pedigree</c:v>
                </c:pt>
              </c:strCache>
            </c:strRef>
          </c:tx>
          <c:spPr>
            <a:ln w="28575" cap="rnd">
              <a:solidFill>
                <a:schemeClr val="accent1"/>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Inbreeding'!$C$5:$C$43</c:f>
              <c:numCache>
                <c:formatCode>General</c:formatCode>
                <c:ptCount val="39"/>
                <c:pt idx="0">
                  <c:v>2.11</c:v>
                </c:pt>
                <c:pt idx="1">
                  <c:v>1.45</c:v>
                </c:pt>
                <c:pt idx="2">
                  <c:v>1.49</c:v>
                </c:pt>
                <c:pt idx="3">
                  <c:v>2.2999999999999998</c:v>
                </c:pt>
                <c:pt idx="4">
                  <c:v>2.2400000000000002</c:v>
                </c:pt>
                <c:pt idx="5">
                  <c:v>2.63</c:v>
                </c:pt>
                <c:pt idx="6">
                  <c:v>3.13</c:v>
                </c:pt>
                <c:pt idx="7">
                  <c:v>3.19</c:v>
                </c:pt>
                <c:pt idx="8">
                  <c:v>2.91</c:v>
                </c:pt>
                <c:pt idx="9">
                  <c:v>3.24</c:v>
                </c:pt>
                <c:pt idx="10">
                  <c:v>3.33</c:v>
                </c:pt>
                <c:pt idx="11">
                  <c:v>3.43</c:v>
                </c:pt>
                <c:pt idx="12">
                  <c:v>3.96</c:v>
                </c:pt>
                <c:pt idx="13">
                  <c:v>4.25</c:v>
                </c:pt>
                <c:pt idx="14">
                  <c:v>5.04</c:v>
                </c:pt>
                <c:pt idx="15">
                  <c:v>4.99</c:v>
                </c:pt>
                <c:pt idx="16">
                  <c:v>5.0999999999999996</c:v>
                </c:pt>
                <c:pt idx="17">
                  <c:v>5.1100000000000003</c:v>
                </c:pt>
                <c:pt idx="18">
                  <c:v>5.37</c:v>
                </c:pt>
                <c:pt idx="19">
                  <c:v>5.46</c:v>
                </c:pt>
                <c:pt idx="20">
                  <c:v>5.61</c:v>
                </c:pt>
                <c:pt idx="21">
                  <c:v>5.41</c:v>
                </c:pt>
                <c:pt idx="22">
                  <c:v>5.58</c:v>
                </c:pt>
                <c:pt idx="23">
                  <c:v>6.09</c:v>
                </c:pt>
                <c:pt idx="24">
                  <c:v>5.82</c:v>
                </c:pt>
                <c:pt idx="25">
                  <c:v>5.86</c:v>
                </c:pt>
                <c:pt idx="26">
                  <c:v>5.98</c:v>
                </c:pt>
                <c:pt idx="27">
                  <c:v>5.81</c:v>
                </c:pt>
                <c:pt idx="28">
                  <c:v>6.01</c:v>
                </c:pt>
                <c:pt idx="29">
                  <c:v>6.26</c:v>
                </c:pt>
                <c:pt idx="30">
                  <c:v>6.18</c:v>
                </c:pt>
                <c:pt idx="31">
                  <c:v>6.47</c:v>
                </c:pt>
                <c:pt idx="32">
                  <c:v>7.24</c:v>
                </c:pt>
                <c:pt idx="33">
                  <c:v>7.96</c:v>
                </c:pt>
                <c:pt idx="34">
                  <c:v>8.17</c:v>
                </c:pt>
              </c:numCache>
            </c:numRef>
          </c:val>
          <c:smooth val="0"/>
          <c:extLst>
            <c:ext xmlns:c16="http://schemas.microsoft.com/office/drawing/2014/chart" uri="{C3380CC4-5D6E-409C-BE32-E72D297353CC}">
              <c16:uniqueId val="{00000000-A4C9-7543-B757-658892906791}"/>
            </c:ext>
          </c:extLst>
        </c:ser>
        <c:ser>
          <c:idx val="1"/>
          <c:order val="1"/>
          <c:tx>
            <c:strRef>
              <c:f>'Bull Inbreeding'!$D$4</c:f>
              <c:strCache>
                <c:ptCount val="1"/>
                <c:pt idx="0">
                  <c:v>PB Genomic</c:v>
                </c:pt>
              </c:strCache>
            </c:strRef>
          </c:tx>
          <c:spPr>
            <a:ln w="28575" cap="rnd">
              <a:solidFill>
                <a:srgbClr val="0070C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Inbreeding'!$D$5:$D$43</c:f>
              <c:numCache>
                <c:formatCode>General</c:formatCode>
                <c:ptCount val="39"/>
                <c:pt idx="0">
                  <c:v>3.87</c:v>
                </c:pt>
                <c:pt idx="1">
                  <c:v>2.73</c:v>
                </c:pt>
                <c:pt idx="2">
                  <c:v>3.05</c:v>
                </c:pt>
                <c:pt idx="3">
                  <c:v>3.05</c:v>
                </c:pt>
                <c:pt idx="4">
                  <c:v>2.64</c:v>
                </c:pt>
                <c:pt idx="5">
                  <c:v>3.63</c:v>
                </c:pt>
                <c:pt idx="6">
                  <c:v>3.75</c:v>
                </c:pt>
                <c:pt idx="7">
                  <c:v>4.2300000000000004</c:v>
                </c:pt>
                <c:pt idx="8">
                  <c:v>3.92</c:v>
                </c:pt>
                <c:pt idx="9">
                  <c:v>4.1500000000000004</c:v>
                </c:pt>
                <c:pt idx="10">
                  <c:v>4.1399999999999997</c:v>
                </c:pt>
                <c:pt idx="11">
                  <c:v>4.58</c:v>
                </c:pt>
                <c:pt idx="12">
                  <c:v>5.29</c:v>
                </c:pt>
                <c:pt idx="13">
                  <c:v>5.18</c:v>
                </c:pt>
                <c:pt idx="14">
                  <c:v>5.85</c:v>
                </c:pt>
                <c:pt idx="15">
                  <c:v>5.63</c:v>
                </c:pt>
                <c:pt idx="16">
                  <c:v>5.86</c:v>
                </c:pt>
                <c:pt idx="17">
                  <c:v>5.79</c:v>
                </c:pt>
                <c:pt idx="18">
                  <c:v>6.27</c:v>
                </c:pt>
                <c:pt idx="19">
                  <c:v>6.01</c:v>
                </c:pt>
                <c:pt idx="20">
                  <c:v>6.25</c:v>
                </c:pt>
                <c:pt idx="21">
                  <c:v>6.24</c:v>
                </c:pt>
                <c:pt idx="22">
                  <c:v>6.52</c:v>
                </c:pt>
                <c:pt idx="23">
                  <c:v>6.9</c:v>
                </c:pt>
                <c:pt idx="24">
                  <c:v>6.33</c:v>
                </c:pt>
                <c:pt idx="25">
                  <c:v>6.56</c:v>
                </c:pt>
                <c:pt idx="26">
                  <c:v>6.68</c:v>
                </c:pt>
                <c:pt idx="27">
                  <c:v>6.64</c:v>
                </c:pt>
                <c:pt idx="28">
                  <c:v>6.75</c:v>
                </c:pt>
                <c:pt idx="29">
                  <c:v>6.95</c:v>
                </c:pt>
                <c:pt idx="30">
                  <c:v>6.91</c:v>
                </c:pt>
                <c:pt idx="31">
                  <c:v>7.47</c:v>
                </c:pt>
                <c:pt idx="32">
                  <c:v>8.44</c:v>
                </c:pt>
                <c:pt idx="33">
                  <c:v>9.51</c:v>
                </c:pt>
                <c:pt idx="34">
                  <c:v>10.130000000000001</c:v>
                </c:pt>
              </c:numCache>
            </c:numRef>
          </c:val>
          <c:smooth val="0"/>
          <c:extLst>
            <c:ext xmlns:c16="http://schemas.microsoft.com/office/drawing/2014/chart" uri="{C3380CC4-5D6E-409C-BE32-E72D297353CC}">
              <c16:uniqueId val="{00000001-A4C9-7543-B757-658892906791}"/>
            </c:ext>
          </c:extLst>
        </c:ser>
        <c:ser>
          <c:idx val="2"/>
          <c:order val="2"/>
          <c:tx>
            <c:strRef>
              <c:f>'Bull Inbreeding'!$E$4</c:f>
              <c:strCache>
                <c:ptCount val="1"/>
                <c:pt idx="0">
                  <c:v>PB GFI</c:v>
                </c:pt>
              </c:strCache>
            </c:strRef>
          </c:tx>
          <c:spPr>
            <a:ln w="28575" cap="rnd">
              <a:solidFill>
                <a:srgbClr val="0070C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Inbreeding'!$E$5:$E$43</c:f>
              <c:numCache>
                <c:formatCode>General</c:formatCode>
                <c:ptCount val="39"/>
                <c:pt idx="0">
                  <c:v>3.64</c:v>
                </c:pt>
                <c:pt idx="1">
                  <c:v>4.03</c:v>
                </c:pt>
                <c:pt idx="2">
                  <c:v>3.64</c:v>
                </c:pt>
                <c:pt idx="3">
                  <c:v>4.34</c:v>
                </c:pt>
                <c:pt idx="4">
                  <c:v>4.0199999999999996</c:v>
                </c:pt>
                <c:pt idx="5">
                  <c:v>4.4000000000000004</c:v>
                </c:pt>
                <c:pt idx="6">
                  <c:v>4.7699999999999996</c:v>
                </c:pt>
                <c:pt idx="7">
                  <c:v>4.3899999999999997</c:v>
                </c:pt>
                <c:pt idx="8">
                  <c:v>4.08</c:v>
                </c:pt>
                <c:pt idx="9">
                  <c:v>4.37</c:v>
                </c:pt>
                <c:pt idx="10">
                  <c:v>4.5999999999999996</c:v>
                </c:pt>
                <c:pt idx="11">
                  <c:v>5.12</c:v>
                </c:pt>
                <c:pt idx="12">
                  <c:v>5.09</c:v>
                </c:pt>
                <c:pt idx="13">
                  <c:v>5.35</c:v>
                </c:pt>
                <c:pt idx="14">
                  <c:v>5.21</c:v>
                </c:pt>
                <c:pt idx="15">
                  <c:v>5.28</c:v>
                </c:pt>
                <c:pt idx="16">
                  <c:v>5.39</c:v>
                </c:pt>
                <c:pt idx="17">
                  <c:v>5.65</c:v>
                </c:pt>
                <c:pt idx="18">
                  <c:v>5.68</c:v>
                </c:pt>
                <c:pt idx="19">
                  <c:v>5.74</c:v>
                </c:pt>
                <c:pt idx="20">
                  <c:v>5.71</c:v>
                </c:pt>
                <c:pt idx="21">
                  <c:v>5.93</c:v>
                </c:pt>
                <c:pt idx="22">
                  <c:v>5.94</c:v>
                </c:pt>
                <c:pt idx="23">
                  <c:v>6.24</c:v>
                </c:pt>
                <c:pt idx="24">
                  <c:v>6.42</c:v>
                </c:pt>
                <c:pt idx="25">
                  <c:v>6.73</c:v>
                </c:pt>
                <c:pt idx="26">
                  <c:v>6.96</c:v>
                </c:pt>
                <c:pt idx="27">
                  <c:v>6.89</c:v>
                </c:pt>
                <c:pt idx="28">
                  <c:v>7.24</c:v>
                </c:pt>
                <c:pt idx="29">
                  <c:v>7.68</c:v>
                </c:pt>
                <c:pt idx="30">
                  <c:v>8.1199999999999992</c:v>
                </c:pt>
                <c:pt idx="31">
                  <c:v>8.2899999999999991</c:v>
                </c:pt>
                <c:pt idx="32">
                  <c:v>8.44</c:v>
                </c:pt>
                <c:pt idx="33">
                  <c:v>8.6300000000000008</c:v>
                </c:pt>
                <c:pt idx="34">
                  <c:v>8.73</c:v>
                </c:pt>
              </c:numCache>
            </c:numRef>
          </c:val>
          <c:smooth val="0"/>
          <c:extLst>
            <c:ext xmlns:c16="http://schemas.microsoft.com/office/drawing/2014/chart" uri="{C3380CC4-5D6E-409C-BE32-E72D297353CC}">
              <c16:uniqueId val="{00000002-A4C9-7543-B757-658892906791}"/>
            </c:ext>
          </c:extLst>
        </c:ser>
        <c:ser>
          <c:idx val="3"/>
          <c:order val="3"/>
          <c:tx>
            <c:strRef>
              <c:f>'Bull Inbreeding'!$F$4</c:f>
              <c:strCache>
                <c:ptCount val="1"/>
                <c:pt idx="0">
                  <c:v>YB Pedigree</c:v>
                </c:pt>
              </c:strCache>
            </c:strRef>
          </c:tx>
          <c:spPr>
            <a:ln w="28575" cap="rnd">
              <a:solidFill>
                <a:srgbClr val="FF0000"/>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Inbreeding'!$F$5:$F$43</c:f>
              <c:numCache>
                <c:formatCode>General</c:formatCode>
                <c:ptCount val="39"/>
                <c:pt idx="31">
                  <c:v>6.48</c:v>
                </c:pt>
                <c:pt idx="32">
                  <c:v>7.06</c:v>
                </c:pt>
                <c:pt idx="33">
                  <c:v>7.4</c:v>
                </c:pt>
                <c:pt idx="34">
                  <c:v>7.61</c:v>
                </c:pt>
                <c:pt idx="35">
                  <c:v>7.98</c:v>
                </c:pt>
                <c:pt idx="36">
                  <c:v>7.56</c:v>
                </c:pt>
                <c:pt idx="37">
                  <c:v>8.65</c:v>
                </c:pt>
                <c:pt idx="38">
                  <c:v>11.17</c:v>
                </c:pt>
              </c:numCache>
            </c:numRef>
          </c:val>
          <c:smooth val="0"/>
          <c:extLst>
            <c:ext xmlns:c16="http://schemas.microsoft.com/office/drawing/2014/chart" uri="{C3380CC4-5D6E-409C-BE32-E72D297353CC}">
              <c16:uniqueId val="{00000003-A4C9-7543-B757-658892906791}"/>
            </c:ext>
          </c:extLst>
        </c:ser>
        <c:ser>
          <c:idx val="4"/>
          <c:order val="4"/>
          <c:tx>
            <c:strRef>
              <c:f>'Bull Inbreeding'!$G$4</c:f>
              <c:strCache>
                <c:ptCount val="1"/>
                <c:pt idx="0">
                  <c:v>YB Genomic</c:v>
                </c:pt>
              </c:strCache>
            </c:strRef>
          </c:tx>
          <c:spPr>
            <a:ln w="28575" cap="rnd">
              <a:solidFill>
                <a:srgbClr val="FF000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Inbreeding'!$G$5:$G$43</c:f>
              <c:numCache>
                <c:formatCode>General</c:formatCode>
                <c:ptCount val="39"/>
                <c:pt idx="31">
                  <c:v>7.31</c:v>
                </c:pt>
                <c:pt idx="32">
                  <c:v>7.93</c:v>
                </c:pt>
                <c:pt idx="33">
                  <c:v>8.69</c:v>
                </c:pt>
                <c:pt idx="34">
                  <c:v>9.2200000000000006</c:v>
                </c:pt>
                <c:pt idx="35">
                  <c:v>10.029999999999999</c:v>
                </c:pt>
                <c:pt idx="36">
                  <c:v>10.210000000000001</c:v>
                </c:pt>
                <c:pt idx="37">
                  <c:v>11.52</c:v>
                </c:pt>
                <c:pt idx="38">
                  <c:v>13.66</c:v>
                </c:pt>
              </c:numCache>
            </c:numRef>
          </c:val>
          <c:smooth val="0"/>
          <c:extLst>
            <c:ext xmlns:c16="http://schemas.microsoft.com/office/drawing/2014/chart" uri="{C3380CC4-5D6E-409C-BE32-E72D297353CC}">
              <c16:uniqueId val="{00000004-A4C9-7543-B757-658892906791}"/>
            </c:ext>
          </c:extLst>
        </c:ser>
        <c:ser>
          <c:idx val="5"/>
          <c:order val="5"/>
          <c:tx>
            <c:strRef>
              <c:f>'Bull Inbreeding'!$H$4</c:f>
              <c:strCache>
                <c:ptCount val="1"/>
                <c:pt idx="0">
                  <c:v>YB GFI</c:v>
                </c:pt>
              </c:strCache>
            </c:strRef>
          </c:tx>
          <c:spPr>
            <a:ln w="28575" cap="rnd">
              <a:solidFill>
                <a:srgbClr val="FF000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Inbreeding'!$H$5:$H$43</c:f>
              <c:numCache>
                <c:formatCode>General</c:formatCode>
                <c:ptCount val="39"/>
                <c:pt idx="31">
                  <c:v>7.92</c:v>
                </c:pt>
                <c:pt idx="32">
                  <c:v>8.1</c:v>
                </c:pt>
                <c:pt idx="33">
                  <c:v>8.26</c:v>
                </c:pt>
                <c:pt idx="34">
                  <c:v>8.36</c:v>
                </c:pt>
                <c:pt idx="35">
                  <c:v>8.59</c:v>
                </c:pt>
                <c:pt idx="36">
                  <c:v>8.3699999999999992</c:v>
                </c:pt>
                <c:pt idx="37">
                  <c:v>8.48</c:v>
                </c:pt>
                <c:pt idx="38">
                  <c:v>8.9</c:v>
                </c:pt>
              </c:numCache>
            </c:numRef>
          </c:val>
          <c:smooth val="0"/>
          <c:extLst>
            <c:ext xmlns:c16="http://schemas.microsoft.com/office/drawing/2014/chart" uri="{C3380CC4-5D6E-409C-BE32-E72D297353CC}">
              <c16:uniqueId val="{00000005-A4C9-7543-B757-658892906791}"/>
            </c:ext>
          </c:extLst>
        </c:ser>
        <c:dLbls>
          <c:showLegendKey val="0"/>
          <c:showVal val="0"/>
          <c:showCatName val="0"/>
          <c:showSerName val="0"/>
          <c:showPercent val="0"/>
          <c:showBubbleSize val="0"/>
        </c:dLbls>
        <c:smooth val="0"/>
        <c:axId val="188254752"/>
        <c:axId val="188256432"/>
      </c:lineChart>
      <c:catAx>
        <c:axId val="18825475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Birth</a:t>
                </a:r>
                <a:r>
                  <a:rPr lang="en-US" sz="1600" b="1" baseline="0"/>
                  <a:t> Year</a:t>
                </a:r>
                <a:endParaRPr lang="en-US" sz="1600" b="1"/>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6432"/>
        <c:crosses val="autoZero"/>
        <c:auto val="1"/>
        <c:lblAlgn val="ctr"/>
        <c:lblOffset val="100"/>
        <c:noMultiLvlLbl val="0"/>
      </c:catAx>
      <c:valAx>
        <c:axId val="18825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a:t>Inbreeding</a:t>
                </a:r>
                <a:r>
                  <a:rPr lang="en-US" sz="1600" b="1" baseline="0"/>
                  <a:t> (%)</a:t>
                </a:r>
                <a:endParaRPr lang="en-US"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4752"/>
        <c:crosses val="autoZero"/>
        <c:crossBetween val="between"/>
      </c:valAx>
      <c:spPr>
        <a:noFill/>
        <a:ln>
          <a:noFill/>
        </a:ln>
        <a:effectLst/>
      </c:spPr>
    </c:plotArea>
    <c:legend>
      <c:legendPos val="r"/>
      <c:layout>
        <c:manualLayout>
          <c:xMode val="edge"/>
          <c:yMode val="edge"/>
          <c:x val="0.25484229844414652"/>
          <c:y val="0.27538490442636765"/>
          <c:w val="9.2891897873920007E-2"/>
          <c:h val="0.2578968217746059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28720-454B-481B-8312-8A1B4269CA0F}" type="datetimeFigureOut">
              <a:rPr lang="en-US" smtClean="0"/>
              <a:pPr/>
              <a:t>4/12/19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EB8D-23C2-439D-8D6B-DBCC814DEBCD}" type="slidenum">
              <a:rPr lang="en-US" smtClean="0"/>
              <a:pPr/>
              <a:t>‹#›</a:t>
            </a:fld>
            <a:endParaRPr lang="en-US"/>
          </a:p>
        </p:txBody>
      </p:sp>
    </p:spTree>
    <p:extLst>
      <p:ext uri="{BB962C8B-B14F-4D97-AF65-F5344CB8AC3E}">
        <p14:creationId xmlns:p14="http://schemas.microsoft.com/office/powerpoint/2010/main" val="179701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60EB8D-23C2-439D-8D6B-DBCC814DEBC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6B82D78-72CA-4280-BF88-9B494D290322}" type="slidenum">
              <a:rPr lang="en-US"/>
              <a:pPr/>
              <a:t>14</a:t>
            </a:fld>
            <a:endParaRPr lang="en-US"/>
          </a:p>
        </p:txBody>
      </p:sp>
      <p:sp>
        <p:nvSpPr>
          <p:cNvPr id="23553" name="Text Box 1"/>
          <p:cNvSpPr txBox="1">
            <a:spLocks noChangeArrowheads="1"/>
          </p:cNvSpPr>
          <p:nvPr/>
        </p:nvSpPr>
        <p:spPr bwMode="auto">
          <a:xfrm>
            <a:off x="4398963" y="9555163"/>
            <a:ext cx="3370262" cy="500062"/>
          </a:xfrm>
          <a:prstGeom prst="rect">
            <a:avLst/>
          </a:prstGeom>
          <a:noFill/>
          <a:ln w="9525">
            <a:noFill/>
            <a:round/>
            <a:headEnd/>
            <a:tailEnd/>
          </a:ln>
          <a:effectLst/>
        </p:spPr>
        <p:txBody>
          <a:bodyPr lIns="0" tIns="0" rIns="0" bIns="0" anchor="b"/>
          <a:lstStyle/>
          <a:p>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fld id="{6018535E-751A-41F6-88D1-9C22E6D1F4CD}" type="slidenum">
              <a:rPr lang="en-US" sz="1400">
                <a:solidFill>
                  <a:srgbClr val="000000"/>
                </a:solidFill>
                <a:latin typeface="Times New Roman" pitchFamily="16" charset="0"/>
              </a:rPr>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t>14</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398963" y="9555164"/>
            <a:ext cx="3371850" cy="501650"/>
          </a:xfrm>
          <a:prstGeom prst="rect">
            <a:avLst/>
          </a:prstGeom>
          <a:noFill/>
          <a:ln w="9525">
            <a:noFill/>
            <a:round/>
            <a:headEnd/>
            <a:tailEnd/>
          </a:ln>
          <a:effectLst/>
        </p:spPr>
        <p:txBody>
          <a:bodyPr lIns="0" tIns="0" rIns="0" bIns="0" anchor="b"/>
          <a:lstStyle/>
          <a:p>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fld id="{9E55A56F-54AE-4FBD-A708-A85679E2043A}" type="slidenum">
              <a:rPr lang="en-US" sz="1400">
                <a:solidFill>
                  <a:srgbClr val="000000"/>
                </a:solidFill>
                <a:latin typeface="Times New Roman" pitchFamily="16" charset="0"/>
              </a:rPr>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t>14</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409575" y="706438"/>
            <a:ext cx="6202363" cy="3489325"/>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77875" y="4776788"/>
            <a:ext cx="6215063" cy="452278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37551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19</a:t>
            </a:fld>
            <a:endParaRPr lang="en-US"/>
          </a:p>
        </p:txBody>
      </p:sp>
    </p:spTree>
    <p:extLst>
      <p:ext uri="{BB962C8B-B14F-4D97-AF65-F5344CB8AC3E}">
        <p14:creationId xmlns:p14="http://schemas.microsoft.com/office/powerpoint/2010/main" val="374770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22</a:t>
            </a:fld>
            <a:endParaRPr lang="en-US"/>
          </a:p>
        </p:txBody>
      </p:sp>
    </p:spTree>
    <p:extLst>
      <p:ext uri="{BB962C8B-B14F-4D97-AF65-F5344CB8AC3E}">
        <p14:creationId xmlns:p14="http://schemas.microsoft.com/office/powerpoint/2010/main" val="2095186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E450D09-F0C5-470A-A1E3-C8014C53FE7A}" type="slidenum">
              <a:rPr lang="en-US" smtClean="0"/>
              <a:pPr>
                <a:defRPr/>
              </a:pPr>
              <a:t>32</a:t>
            </a:fld>
            <a:endParaRPr lang="en-US"/>
          </a:p>
        </p:txBody>
      </p:sp>
    </p:spTree>
    <p:extLst>
      <p:ext uri="{BB962C8B-B14F-4D97-AF65-F5344CB8AC3E}">
        <p14:creationId xmlns:p14="http://schemas.microsoft.com/office/powerpoint/2010/main" val="285659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40</a:t>
            </a:fld>
            <a:endParaRPr lang="en-US"/>
          </a:p>
        </p:txBody>
      </p:sp>
    </p:spTree>
    <p:extLst>
      <p:ext uri="{BB962C8B-B14F-4D97-AF65-F5344CB8AC3E}">
        <p14:creationId xmlns:p14="http://schemas.microsoft.com/office/powerpoint/2010/main" val="2347032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42</a:t>
            </a:fld>
            <a:endParaRPr lang="en-US"/>
          </a:p>
        </p:txBody>
      </p:sp>
    </p:spTree>
    <p:extLst>
      <p:ext uri="{BB962C8B-B14F-4D97-AF65-F5344CB8AC3E}">
        <p14:creationId xmlns:p14="http://schemas.microsoft.com/office/powerpoint/2010/main" val="1462695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45</a:t>
            </a:fld>
            <a:endParaRPr lang="en-US"/>
          </a:p>
        </p:txBody>
      </p:sp>
    </p:spTree>
    <p:extLst>
      <p:ext uri="{BB962C8B-B14F-4D97-AF65-F5344CB8AC3E}">
        <p14:creationId xmlns:p14="http://schemas.microsoft.com/office/powerpoint/2010/main" val="1004302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3200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566160"/>
            <a:ext cx="10363200" cy="2743200"/>
          </a:xfrm>
        </p:spPr>
        <p:txBody>
          <a:bodyPr/>
          <a:lstStyle>
            <a:lvl1pPr>
              <a:spcAft>
                <a:spcPts val="0"/>
              </a:spcAft>
              <a:buNone/>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7486" y="182564"/>
            <a:ext cx="10968567" cy="549275"/>
          </a:xfrm>
        </p:spPr>
        <p:txBody>
          <a:bodyPr/>
          <a:lstStyle/>
          <a:p>
            <a:r>
              <a:rPr lang="en-US"/>
              <a:t>Click to edit Master title style</a:t>
            </a:r>
          </a:p>
        </p:txBody>
      </p:sp>
      <p:sp>
        <p:nvSpPr>
          <p:cNvPr id="3" name="Table Placeholder 2"/>
          <p:cNvSpPr>
            <a:spLocks noGrp="1"/>
          </p:cNvSpPr>
          <p:nvPr>
            <p:ph type="tbl" idx="1"/>
          </p:nvPr>
        </p:nvSpPr>
        <p:spPr>
          <a:xfrm>
            <a:off x="607486" y="1233488"/>
            <a:ext cx="10968567" cy="1924051"/>
          </a:xfrm>
        </p:spPr>
        <p:txBody>
          <a:bodyPr/>
          <a:lstStyle/>
          <a:p>
            <a:pPr lvl="0"/>
            <a:endParaRPr lang="en-US" noProof="0"/>
          </a:p>
        </p:txBody>
      </p:sp>
    </p:spTree>
    <p:extLst>
      <p:ext uri="{BB962C8B-B14F-4D97-AF65-F5344CB8AC3E}">
        <p14:creationId xmlns:p14="http://schemas.microsoft.com/office/powerpoint/2010/main" val="297870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444419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188720"/>
            <a:ext cx="1121664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r>
              <a:rPr lang="en-US" sz="1100" b="1" dirty="0">
                <a:solidFill>
                  <a:schemeClr val="bg1"/>
                </a:solidFill>
              </a:rPr>
              <a:t>Great Challenges to Science Workshop, </a:t>
            </a:r>
            <a:r>
              <a:rPr lang="en-US" sz="1100" b="1" dirty="0" err="1">
                <a:solidFill>
                  <a:schemeClr val="bg1"/>
                </a:solidFill>
              </a:rPr>
              <a:t>Universidade</a:t>
            </a:r>
            <a:r>
              <a:rPr lang="en-US" sz="1100" b="1" dirty="0">
                <a:solidFill>
                  <a:schemeClr val="bg1"/>
                </a:solidFill>
              </a:rPr>
              <a:t> de São Paulo, </a:t>
            </a:r>
            <a:r>
              <a:rPr lang="en-US" sz="1100" b="1" dirty="0" err="1">
                <a:solidFill>
                  <a:schemeClr val="bg1"/>
                </a:solidFill>
              </a:rPr>
              <a:t>Pirassununga</a:t>
            </a:r>
            <a:r>
              <a:rPr lang="en-US" sz="1100" b="1" dirty="0">
                <a:solidFill>
                  <a:schemeClr val="bg1"/>
                </a:solidFill>
              </a:rPr>
              <a:t>, SP, </a:t>
            </a:r>
            <a:r>
              <a:rPr lang="en-US" sz="1100" b="1" dirty="0" err="1">
                <a:solidFill>
                  <a:schemeClr val="bg1"/>
                </a:solidFill>
              </a:rPr>
              <a:t>Brasil</a:t>
            </a:r>
            <a:r>
              <a:rPr lang="en-US" sz="1100" b="1" dirty="0">
                <a:solidFill>
                  <a:schemeClr val="bg1"/>
                </a:solidFill>
              </a:rPr>
              <a:t>, April 12, 2019 (</a:t>
            </a:r>
            <a:fld id="{15B3028D-9398-4C32-B664-7BB0AE0371BF}" type="slidenum">
              <a:rPr lang="en-US" sz="1100" b="1" smtClean="0">
                <a:solidFill>
                  <a:schemeClr val="bg1"/>
                </a:solidFill>
              </a:rPr>
              <a:pPr/>
              <a:t>‹#›</a:t>
            </a:fld>
            <a:r>
              <a:rPr lang="en-US" sz="1100" b="1" dirty="0">
                <a:solidFill>
                  <a:schemeClr val="bg1"/>
                </a:solidFill>
              </a:rPr>
              <a:t>)</a:t>
            </a:r>
          </a:p>
        </p:txBody>
      </p:sp>
      <p:sp>
        <p:nvSpPr>
          <p:cNvPr id="15" name="Rectangle 14"/>
          <p:cNvSpPr/>
          <p:nvPr/>
        </p:nvSpPr>
        <p:spPr>
          <a:xfrm>
            <a:off x="8778240" y="6670746"/>
            <a:ext cx="2682240" cy="169277"/>
          </a:xfrm>
          <a:prstGeom prst="rect">
            <a:avLst/>
          </a:prstGeom>
        </p:spPr>
        <p:txBody>
          <a:bodyPr lIns="0" tIns="0" rIns="0" bIns="0" anchor="ctr" anchorCtr="0">
            <a:spAutoFit/>
          </a:bodyPr>
          <a:lstStyle/>
          <a:p>
            <a:pPr algn="r"/>
            <a:r>
              <a:rPr lang="en-US" sz="1100" b="1" dirty="0">
                <a:solidFill>
                  <a:schemeClr val="bg1"/>
                </a:solidFill>
              </a:rPr>
              <a:t>Cole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274320" indent="-274320" algn="l" defTabSz="1219170" rtl="0" eaLnBrk="1" latinLnBrk="0" hangingPunct="1">
        <a:lnSpc>
          <a:spcPts val="2800"/>
        </a:lnSpc>
        <a:spcBef>
          <a:spcPts val="0"/>
        </a:spcBef>
        <a:spcAft>
          <a:spcPts val="2400"/>
        </a:spcAft>
        <a:buFont typeface="Symbol" pitchFamily="18" charset="2"/>
        <a:buChar char=""/>
        <a:defRPr sz="2700" b="1" kern="1200">
          <a:solidFill>
            <a:schemeClr val="tx1"/>
          </a:solidFill>
          <a:latin typeface="+mn-lt"/>
          <a:ea typeface="+mn-ea"/>
          <a:cs typeface="+mn-cs"/>
        </a:defRPr>
      </a:lvl1pPr>
      <a:lvl2pPr marL="685800" indent="-320040" algn="l" defTabSz="1219170" rtl="0" eaLnBrk="1" latinLnBrk="0" hangingPunct="1">
        <a:lnSpc>
          <a:spcPts val="2800"/>
        </a:lnSpc>
        <a:spcBef>
          <a:spcPts val="0"/>
        </a:spcBef>
        <a:spcAft>
          <a:spcPts val="2400"/>
        </a:spcAft>
        <a:buFont typeface="Arial" pitchFamily="34" charset="0"/>
        <a:buChar char="–"/>
        <a:tabLst/>
        <a:defRPr sz="2700" b="1" kern="1200">
          <a:solidFill>
            <a:schemeClr val="tx1"/>
          </a:solidFill>
          <a:latin typeface="+mn-lt"/>
          <a:ea typeface="+mn-ea"/>
          <a:cs typeface="+mn-cs"/>
        </a:defRPr>
      </a:lvl2pPr>
      <a:lvl3pPr marL="960120" indent="-274320" algn="l" defTabSz="1219170" rtl="0" eaLnBrk="1" latinLnBrk="0" hangingPunct="1">
        <a:lnSpc>
          <a:spcPts val="2800"/>
        </a:lnSpc>
        <a:spcBef>
          <a:spcPts val="0"/>
        </a:spcBef>
        <a:spcAft>
          <a:spcPts val="2400"/>
        </a:spcAft>
        <a:buFont typeface="Calibri" pitchFamily="34" charset="0"/>
        <a:buChar char="•"/>
        <a:defRPr sz="27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3" cstate="print"/>
          <a:srcRect r="1468"/>
          <a:stretch>
            <a:fillRect/>
          </a:stretch>
        </p:blipFill>
        <p:spPr>
          <a:xfrm>
            <a:off x="11509248" y="6409773"/>
            <a:ext cx="682752" cy="473627"/>
          </a:xfrm>
          <a:prstGeom prst="rect">
            <a:avLst/>
          </a:prstGeom>
        </p:spPr>
      </p:pic>
      <p:sp>
        <p:nvSpPr>
          <p:cNvPr id="8" name="Rectangle 7"/>
          <p:cNvSpPr/>
          <p:nvPr userDrawn="1"/>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15" name="Rectangle 14"/>
          <p:cNvSpPr/>
          <p:nvPr userDrawn="1"/>
        </p:nvSpPr>
        <p:spPr>
          <a:xfrm>
            <a:off x="8778240" y="6673278"/>
            <a:ext cx="2682240" cy="164212"/>
          </a:xfrm>
          <a:prstGeom prst="rect">
            <a:avLst/>
          </a:prstGeom>
        </p:spPr>
        <p:txBody>
          <a:bodyPr lIns="0" tIns="0" rIns="0" bIns="0" anchor="ctr" anchorCtr="0">
            <a:spAutoFit/>
          </a:bodyPr>
          <a:lstStyle/>
          <a:p>
            <a:pPr algn="r"/>
            <a:r>
              <a:rPr lang="en-US" sz="1067" b="1" dirty="0">
                <a:solidFill>
                  <a:schemeClr val="bg1"/>
                </a:solidFill>
              </a:rPr>
              <a:t>Cole</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
        <p:nvSpPr>
          <p:cNvPr id="7" name="TextBox 6">
            <a:extLst>
              <a:ext uri="{FF2B5EF4-FFF2-40B4-BE49-F238E27FC236}">
                <a16:creationId xmlns:a16="http://schemas.microsoft.com/office/drawing/2014/main" id="{BDDF7C1F-A40A-3A47-873D-4B559B036F24}"/>
              </a:ext>
            </a:extLst>
          </p:cNvPr>
          <p:cNvSpPr txBox="1"/>
          <p:nvPr userDrawn="1"/>
        </p:nvSpPr>
        <p:spPr>
          <a:xfrm>
            <a:off x="182880" y="6639560"/>
            <a:ext cx="7924800" cy="243840"/>
          </a:xfrm>
          <a:prstGeom prst="rect">
            <a:avLst/>
          </a:prstGeom>
          <a:noFill/>
        </p:spPr>
        <p:txBody>
          <a:bodyPr wrap="square" lIns="0" tIns="0" rIns="0" bIns="0" rtlCol="0" anchor="ctr" anchorCtr="0">
            <a:noAutofit/>
          </a:bodyPr>
          <a:lstStyle/>
          <a:p>
            <a:r>
              <a:rPr lang="en-US" sz="1100" b="1" dirty="0">
                <a:solidFill>
                  <a:schemeClr val="bg1"/>
                </a:solidFill>
              </a:rPr>
              <a:t>Great Challenges to Science Workshop, </a:t>
            </a:r>
            <a:r>
              <a:rPr lang="en-US" sz="1100" b="1" dirty="0" err="1">
                <a:solidFill>
                  <a:schemeClr val="bg1"/>
                </a:solidFill>
              </a:rPr>
              <a:t>Universidade</a:t>
            </a:r>
            <a:r>
              <a:rPr lang="en-US" sz="1100" b="1" dirty="0">
                <a:solidFill>
                  <a:schemeClr val="bg1"/>
                </a:solidFill>
              </a:rPr>
              <a:t> de São Paulo, </a:t>
            </a:r>
            <a:r>
              <a:rPr lang="en-US" sz="1100" b="1" dirty="0" err="1">
                <a:solidFill>
                  <a:schemeClr val="bg1"/>
                </a:solidFill>
              </a:rPr>
              <a:t>Pirassununga</a:t>
            </a:r>
            <a:r>
              <a:rPr lang="en-US" sz="1100" b="1" dirty="0">
                <a:solidFill>
                  <a:schemeClr val="bg1"/>
                </a:solidFill>
              </a:rPr>
              <a:t>, SP, </a:t>
            </a:r>
            <a:r>
              <a:rPr lang="en-US" sz="1100" b="1" dirty="0" err="1">
                <a:solidFill>
                  <a:schemeClr val="bg1"/>
                </a:solidFill>
              </a:rPr>
              <a:t>Brasil</a:t>
            </a:r>
            <a:r>
              <a:rPr lang="en-US" sz="1100" b="1" dirty="0">
                <a:solidFill>
                  <a:schemeClr val="bg1"/>
                </a:solidFill>
              </a:rPr>
              <a:t>, April 12, 2019 (</a:t>
            </a:r>
            <a:fld id="{15B3028D-9398-4C32-B664-7BB0AE0371BF}" type="slidenum">
              <a:rPr lang="en-US" sz="1100" b="1" smtClean="0">
                <a:solidFill>
                  <a:schemeClr val="bg1"/>
                </a:solidFill>
              </a:rPr>
              <a:pPr/>
              <a:t>‹#›</a:t>
            </a:fld>
            <a:r>
              <a:rPr lang="en-US" sz="1100" b="1" dirty="0">
                <a:solidFill>
                  <a:schemeClr val="bg1"/>
                </a:solidFill>
              </a:rPr>
              <a:t>)</a:t>
            </a:r>
          </a:p>
        </p:txBody>
      </p:sp>
    </p:spTree>
    <p:extLst>
      <p:ext uri="{BB962C8B-B14F-4D97-AF65-F5344CB8AC3E}">
        <p14:creationId xmlns:p14="http://schemas.microsoft.com/office/powerpoint/2010/main" val="2827065425"/>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1219170" rtl="0" eaLnBrk="1" latinLnBrk="0" hangingPunct="1">
        <a:spcBef>
          <a:spcPct val="0"/>
        </a:spcBef>
        <a:buNone/>
        <a:defRPr sz="4000" b="1" kern="1200">
          <a:solidFill>
            <a:srgbClr val="00337F"/>
          </a:solidFill>
          <a:latin typeface="+mj-lt"/>
          <a:ea typeface="+mj-ea"/>
          <a:cs typeface="+mj-cs"/>
        </a:defRPr>
      </a:lvl1pPr>
    </p:titleStyle>
    <p:bodyStyle>
      <a:lvl1pPr marL="378875" indent="-378875" algn="l" defTabSz="1219170" rtl="0" eaLnBrk="1" latinLnBrk="0" hangingPunct="1">
        <a:lnSpc>
          <a:spcPts val="3333"/>
        </a:lnSpc>
        <a:spcBef>
          <a:spcPts val="0"/>
        </a:spcBef>
        <a:spcAft>
          <a:spcPts val="1600"/>
        </a:spcAft>
        <a:buFont typeface="Symbol" pitchFamily="18" charset="2"/>
        <a:buChar char=""/>
        <a:defRPr sz="3200" b="1" kern="1200">
          <a:solidFill>
            <a:schemeClr val="tx1"/>
          </a:solidFill>
          <a:latin typeface="+mn-lt"/>
          <a:ea typeface="+mn-ea"/>
          <a:cs typeface="+mn-cs"/>
        </a:defRPr>
      </a:lvl1pPr>
      <a:lvl2pPr marL="840296" indent="-380990" algn="l" defTabSz="1219170" rtl="0" eaLnBrk="1" latinLnBrk="0" hangingPunct="1">
        <a:lnSpc>
          <a:spcPts val="3333"/>
        </a:lnSpc>
        <a:spcBef>
          <a:spcPts val="0"/>
        </a:spcBef>
        <a:spcAft>
          <a:spcPts val="1600"/>
        </a:spcAft>
        <a:buFont typeface="Arial" pitchFamily="34" charset="0"/>
        <a:buChar char="–"/>
        <a:tabLst/>
        <a:defRPr sz="3200" b="1" kern="1200">
          <a:solidFill>
            <a:schemeClr val="tx1"/>
          </a:solidFill>
          <a:latin typeface="+mn-lt"/>
          <a:ea typeface="+mn-ea"/>
          <a:cs typeface="+mn-cs"/>
        </a:defRPr>
      </a:lvl2pPr>
      <a:lvl3pPr marL="1138738" indent="-298443" algn="l" defTabSz="1219170" rtl="0" eaLnBrk="1" latinLnBrk="0" hangingPunct="1">
        <a:lnSpc>
          <a:spcPts val="3333"/>
        </a:lnSpc>
        <a:spcBef>
          <a:spcPts val="0"/>
        </a:spcBef>
        <a:spcAft>
          <a:spcPts val="1600"/>
        </a:spcAft>
        <a:buFont typeface="Calibri" pitchFamily="34" charset="0"/>
        <a:buChar char="•"/>
        <a:defRPr sz="32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3.xml"/><Relationship Id="rId4" Type="http://schemas.openxmlformats.org/officeDocument/2006/relationships/hyperlink" Target="https://www.ers.usda.gov/amber-waves/2014/december/milk-production-continues-shifting-to-large-scale-farm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vectors/cow-milk-dairy-cows-animal-bauer-1595259/" TargetMode="External"/><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commons.wikimedia.org/wiki/File:Amish_dairy_farm_3.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tif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hyperlink" Target="http://www.afimilk.com/" TargetMode="External"/><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hyperlink" Target="http://goo.gl/wu8YtR" TargetMode="External"/><Relationship Id="rId5" Type="http://schemas.openxmlformats.org/officeDocument/2006/relationships/image" Target="../media/image34.png"/><Relationship Id="rId4" Type="http://schemas.openxmlformats.org/officeDocument/2006/relationships/hyperlink" Target="http://c-lockinc.com/" TargetMode="External"/><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genomemag.com/davies-23andme/" TargetMode="External"/><Relationship Id="rId7" Type="http://schemas.openxmlformats.org/officeDocument/2006/relationships/hyperlink" Target="http://aipl.arsusda.gov/Main/site_main.htm"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dcb.us/" TargetMode="External"/><Relationship Id="rId5" Type="http://schemas.openxmlformats.org/officeDocument/2006/relationships/hyperlink" Target="http://dna.ancestry.com/" TargetMode="External"/><Relationship Id="rId4" Type="http://schemas.openxmlformats.org/officeDocument/2006/relationships/hyperlink" Target="https://www.23andme.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7" y="838375"/>
            <a:ext cx="11347939" cy="1608902"/>
          </a:xfrm>
        </p:spPr>
        <p:txBody>
          <a:bodyPr wrap="square">
            <a:spAutoFit/>
          </a:bodyPr>
          <a:lstStyle/>
          <a:p>
            <a:pPr marL="0" lvl="1">
              <a:lnSpc>
                <a:spcPct val="87000"/>
              </a:lnSpc>
            </a:pPr>
            <a:r>
              <a:rPr lang="en-US" sz="6000" b="1" dirty="0">
                <a:solidFill>
                  <a:srgbClr val="FFFF00"/>
                </a:solidFill>
                <a:latin typeface="+mj-lt"/>
              </a:rPr>
              <a:t>How does biotechnology drive change in the dairy sector?</a:t>
            </a:r>
            <a:endParaRPr lang="en-US" sz="6000" dirty="0">
              <a:solidFill>
                <a:srgbClr val="FFFF00"/>
              </a:solidFill>
              <a:latin typeface="+mj-lt"/>
            </a:endParaRPr>
          </a:p>
        </p:txBody>
      </p:sp>
      <p:sp>
        <p:nvSpPr>
          <p:cNvPr id="5" name="Content Placeholder 4"/>
          <p:cNvSpPr>
            <a:spLocks noGrp="1"/>
          </p:cNvSpPr>
          <p:nvPr>
            <p:ph idx="1"/>
          </p:nvPr>
        </p:nvSpPr>
        <p:spPr>
          <a:xfrm>
            <a:off x="782320" y="3555998"/>
            <a:ext cx="10363200" cy="2743200"/>
          </a:xfrm>
        </p:spPr>
        <p:txBody>
          <a:bodyPr/>
          <a:lstStyle/>
          <a:p>
            <a:pPr>
              <a:lnSpc>
                <a:spcPts val="4200"/>
              </a:lnSpc>
            </a:pPr>
            <a:r>
              <a:rPr lang="en-US" sz="4800" dirty="0">
                <a:solidFill>
                  <a:srgbClr val="00523C"/>
                </a:solidFill>
              </a:rPr>
              <a:t>John B. Cole</a:t>
            </a:r>
          </a:p>
          <a:p>
            <a:pPr>
              <a:lnSpc>
                <a:spcPts val="4200"/>
              </a:lnSpc>
            </a:pPr>
            <a:r>
              <a:rPr lang="en-US" sz="3500" dirty="0"/>
              <a:t>USDA, Agricultural Research Service</a:t>
            </a:r>
          </a:p>
          <a:p>
            <a:pPr>
              <a:lnSpc>
                <a:spcPts val="4200"/>
              </a:lnSpc>
            </a:pPr>
            <a:r>
              <a:rPr lang="en-US" sz="3500" dirty="0"/>
              <a:t>Henry A. Wallace Beltsville Agricultural Research Center</a:t>
            </a:r>
          </a:p>
          <a:p>
            <a:pPr>
              <a:lnSpc>
                <a:spcPts val="4200"/>
              </a:lnSpc>
            </a:pPr>
            <a:r>
              <a:rPr lang="en-US" sz="3500" dirty="0"/>
              <a:t>Animal Genomics and Improvement Laboratory</a:t>
            </a:r>
          </a:p>
          <a:p>
            <a:pPr>
              <a:lnSpc>
                <a:spcPts val="4200"/>
              </a:lnSpc>
            </a:pPr>
            <a:r>
              <a:rPr lang="en-US" sz="3500" dirty="0"/>
              <a:t>Beltsville, MD 20705-2350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Dairy production is an efficient use of resources</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39919" y="876597"/>
            <a:ext cx="9049408" cy="5459155"/>
          </a:xfrm>
        </p:spPr>
      </p:pic>
      <p:sp>
        <p:nvSpPr>
          <p:cNvPr id="5" name="Rectangle 4"/>
          <p:cNvSpPr/>
          <p:nvPr/>
        </p:nvSpPr>
        <p:spPr>
          <a:xfrm>
            <a:off x="1439919" y="6333997"/>
            <a:ext cx="8940804" cy="276999"/>
          </a:xfrm>
          <a:prstGeom prst="rect">
            <a:avLst/>
          </a:prstGeom>
        </p:spPr>
        <p:txBody>
          <a:bodyPr wrap="square">
            <a:spAutoFit/>
          </a:bodyPr>
          <a:lstStyle/>
          <a:p>
            <a:r>
              <a:rPr lang="en-US" sz="1200" b="1" i="1" dirty="0">
                <a:solidFill>
                  <a:srgbClr val="00503E"/>
                </a:solidFill>
              </a:rPr>
              <a:t>Source: https://</a:t>
            </a:r>
            <a:r>
              <a:rPr lang="en-US" sz="1200" b="1" i="1" dirty="0" err="1">
                <a:solidFill>
                  <a:srgbClr val="00503E"/>
                </a:solidFill>
              </a:rPr>
              <a:t>johnkutensky.wordpress.com</a:t>
            </a:r>
            <a:r>
              <a:rPr lang="en-US" sz="1200" b="1" i="1" dirty="0">
                <a:solidFill>
                  <a:srgbClr val="00503E"/>
                </a:solidFill>
              </a:rPr>
              <a:t>/2014/08/28/eating-on-other-planets/.</a:t>
            </a:r>
            <a:endParaRPr lang="en-US" sz="1200" b="1" dirty="0">
              <a:solidFill>
                <a:srgbClr val="244270"/>
              </a:solidFill>
            </a:endParaRPr>
          </a:p>
        </p:txBody>
      </p:sp>
    </p:spTree>
    <p:extLst>
      <p:ext uri="{BB962C8B-B14F-4D97-AF65-F5344CB8AC3E}">
        <p14:creationId xmlns:p14="http://schemas.microsoft.com/office/powerpoint/2010/main" val="3218292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743CD3-23FA-5040-BDA4-55ECDE95A775}"/>
              </a:ext>
            </a:extLst>
          </p:cNvPr>
          <p:cNvSpPr>
            <a:spLocks noGrp="1"/>
          </p:cNvSpPr>
          <p:nvPr>
            <p:ph type="title"/>
          </p:nvPr>
        </p:nvSpPr>
        <p:spPr>
          <a:xfrm>
            <a:off x="487680" y="121920"/>
            <a:ext cx="11535998" cy="639763"/>
          </a:xfrm>
        </p:spPr>
        <p:txBody>
          <a:bodyPr/>
          <a:lstStyle/>
          <a:p>
            <a:r>
              <a:rPr lang="en-US" dirty="0"/>
              <a:t>The industry is still under great pressure to change</a:t>
            </a:r>
          </a:p>
        </p:txBody>
      </p:sp>
      <p:pic>
        <p:nvPicPr>
          <p:cNvPr id="8" name="Content Placeholder 7">
            <a:extLst>
              <a:ext uri="{FF2B5EF4-FFF2-40B4-BE49-F238E27FC236}">
                <a16:creationId xmlns:a16="http://schemas.microsoft.com/office/drawing/2014/main" id="{BF158C2D-3CC3-3443-8CE8-51588F668233}"/>
              </a:ext>
            </a:extLst>
          </p:cNvPr>
          <p:cNvPicPr>
            <a:picLocks noGrp="1" noChangeAspect="1"/>
          </p:cNvPicPr>
          <p:nvPr>
            <p:ph sz="half" idx="1"/>
          </p:nvPr>
        </p:nvPicPr>
        <p:blipFill>
          <a:blip r:embed="rId2"/>
          <a:stretch>
            <a:fillRect/>
          </a:stretch>
        </p:blipFill>
        <p:spPr>
          <a:xfrm>
            <a:off x="503238" y="1347220"/>
            <a:ext cx="5364162" cy="4803322"/>
          </a:xfrm>
          <a:prstGeom prst="rect">
            <a:avLst/>
          </a:prstGeom>
        </p:spPr>
      </p:pic>
      <p:pic>
        <p:nvPicPr>
          <p:cNvPr id="7" name="Content Placeholder 6">
            <a:extLst>
              <a:ext uri="{FF2B5EF4-FFF2-40B4-BE49-F238E27FC236}">
                <a16:creationId xmlns:a16="http://schemas.microsoft.com/office/drawing/2014/main" id="{647EE3AA-368B-9346-B003-879ED73BADBD}"/>
              </a:ext>
            </a:extLst>
          </p:cNvPr>
          <p:cNvPicPr>
            <a:picLocks noGrp="1" noChangeAspect="1"/>
          </p:cNvPicPr>
          <p:nvPr>
            <p:ph sz="half" idx="2"/>
          </p:nvPr>
        </p:nvPicPr>
        <p:blipFill>
          <a:blip r:embed="rId3"/>
          <a:stretch>
            <a:fillRect/>
          </a:stretch>
        </p:blipFill>
        <p:spPr>
          <a:xfrm>
            <a:off x="6340475" y="1360789"/>
            <a:ext cx="5364163" cy="4776185"/>
          </a:xfrm>
          <a:prstGeom prst="rect">
            <a:avLst/>
          </a:prstGeom>
        </p:spPr>
      </p:pic>
      <p:sp>
        <p:nvSpPr>
          <p:cNvPr id="9" name="Rectangle 8">
            <a:extLst>
              <a:ext uri="{FF2B5EF4-FFF2-40B4-BE49-F238E27FC236}">
                <a16:creationId xmlns:a16="http://schemas.microsoft.com/office/drawing/2014/main" id="{1B0C13E3-D80D-504D-9FF5-991CEF8D0EC1}"/>
              </a:ext>
            </a:extLst>
          </p:cNvPr>
          <p:cNvSpPr/>
          <p:nvPr/>
        </p:nvSpPr>
        <p:spPr>
          <a:xfrm>
            <a:off x="387898" y="6330170"/>
            <a:ext cx="9984401"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hlinkClick r:id="rId4"/>
              </a:rPr>
              <a:t>https://www.ers.usda.gov/amber-waves/2014/december/milk-production-continues-shifting-to-large-scale-farms/</a:t>
            </a:r>
            <a:r>
              <a:rPr lang="en-US" sz="1200" b="1" dirty="0">
                <a:solidFill>
                  <a:srgbClr val="244270"/>
                </a:solidFill>
              </a:rPr>
              <a:t>.</a:t>
            </a:r>
          </a:p>
        </p:txBody>
      </p:sp>
    </p:spTree>
    <p:extLst>
      <p:ext uri="{BB962C8B-B14F-4D97-AF65-F5344CB8AC3E}">
        <p14:creationId xmlns:p14="http://schemas.microsoft.com/office/powerpoint/2010/main" val="3739510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0511-CC12-3B40-8E87-C08A97C1DA20}"/>
              </a:ext>
            </a:extLst>
          </p:cNvPr>
          <p:cNvSpPr>
            <a:spLocks noGrp="1"/>
          </p:cNvSpPr>
          <p:nvPr>
            <p:ph type="title"/>
          </p:nvPr>
        </p:nvSpPr>
        <p:spPr/>
        <p:txBody>
          <a:bodyPr/>
          <a:lstStyle/>
          <a:p>
            <a:r>
              <a:rPr lang="en-US" dirty="0"/>
              <a:t>Phenotype is King</a:t>
            </a:r>
          </a:p>
        </p:txBody>
      </p:sp>
    </p:spTree>
    <p:extLst>
      <p:ext uri="{BB962C8B-B14F-4D97-AF65-F5344CB8AC3E}">
        <p14:creationId xmlns:p14="http://schemas.microsoft.com/office/powerpoint/2010/main" val="384460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FEDC-C09B-D54D-BC1D-313BB2F52750}"/>
              </a:ext>
            </a:extLst>
          </p:cNvPr>
          <p:cNvSpPr>
            <a:spLocks noGrp="1"/>
          </p:cNvSpPr>
          <p:nvPr>
            <p:ph type="title"/>
          </p:nvPr>
        </p:nvSpPr>
        <p:spPr/>
        <p:txBody>
          <a:bodyPr/>
          <a:lstStyle/>
          <a:p>
            <a:r>
              <a:rPr lang="en-US" dirty="0"/>
              <a:t>Cow-centric model of inputs and outputs</a:t>
            </a:r>
          </a:p>
        </p:txBody>
      </p:sp>
      <p:grpSp>
        <p:nvGrpSpPr>
          <p:cNvPr id="5" name="Group 4">
            <a:extLst>
              <a:ext uri="{FF2B5EF4-FFF2-40B4-BE49-F238E27FC236}">
                <a16:creationId xmlns:a16="http://schemas.microsoft.com/office/drawing/2014/main" id="{A908CF7A-C2D0-6940-991E-A50A56EFB9F5}"/>
              </a:ext>
            </a:extLst>
          </p:cNvPr>
          <p:cNvGrpSpPr/>
          <p:nvPr/>
        </p:nvGrpSpPr>
        <p:grpSpPr>
          <a:xfrm>
            <a:off x="3247243" y="1487606"/>
            <a:ext cx="5746636" cy="5010379"/>
            <a:chOff x="3247243" y="1487606"/>
            <a:chExt cx="5746636" cy="5010379"/>
          </a:xfrm>
        </p:grpSpPr>
        <p:pic>
          <p:nvPicPr>
            <p:cNvPr id="3" name="Picture 2">
              <a:extLst>
                <a:ext uri="{FF2B5EF4-FFF2-40B4-BE49-F238E27FC236}">
                  <a16:creationId xmlns:a16="http://schemas.microsoft.com/office/drawing/2014/main" id="{DF218E31-6B78-A541-9848-3494CE5A25D6}"/>
                </a:ext>
              </a:extLst>
            </p:cNvPr>
            <p:cNvPicPr>
              <a:picLocks noChangeAspect="1"/>
            </p:cNvPicPr>
            <p:nvPr/>
          </p:nvPicPr>
          <p:blipFill>
            <a:blip r:embed="rId2"/>
            <a:stretch>
              <a:fillRect/>
            </a:stretch>
          </p:blipFill>
          <p:spPr>
            <a:xfrm>
              <a:off x="3247243" y="1487606"/>
              <a:ext cx="5697514" cy="4483290"/>
            </a:xfrm>
            <a:prstGeom prst="rect">
              <a:avLst/>
            </a:prstGeom>
          </p:spPr>
        </p:pic>
        <p:sp>
          <p:nvSpPr>
            <p:cNvPr id="4" name="Rectangle 3">
              <a:extLst>
                <a:ext uri="{FF2B5EF4-FFF2-40B4-BE49-F238E27FC236}">
                  <a16:creationId xmlns:a16="http://schemas.microsoft.com/office/drawing/2014/main" id="{F2947E41-FEB5-AC4B-9213-E38E8C133854}"/>
                </a:ext>
              </a:extLst>
            </p:cNvPr>
            <p:cNvSpPr/>
            <p:nvPr/>
          </p:nvSpPr>
          <p:spPr>
            <a:xfrm>
              <a:off x="3499592" y="6220986"/>
              <a:ext cx="5494287"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hlinkClick r:id="rId3"/>
                </a:rPr>
                <a:t>https://pixabay.com/vectors/cow-milk-dairy-cows-animal-bauer-1595259/</a:t>
              </a:r>
              <a:r>
                <a:rPr lang="en-US" sz="1200" b="1" dirty="0">
                  <a:solidFill>
                    <a:srgbClr val="244270"/>
                  </a:solidFill>
                </a:rPr>
                <a:t>.</a:t>
              </a:r>
            </a:p>
          </p:txBody>
        </p:sp>
      </p:grpSp>
      <p:sp>
        <p:nvSpPr>
          <p:cNvPr id="6" name="TextBox 5">
            <a:extLst>
              <a:ext uri="{FF2B5EF4-FFF2-40B4-BE49-F238E27FC236}">
                <a16:creationId xmlns:a16="http://schemas.microsoft.com/office/drawing/2014/main" id="{E5CEB975-646B-6B44-9D32-53F4DB8A47E4}"/>
              </a:ext>
            </a:extLst>
          </p:cNvPr>
          <p:cNvSpPr txBox="1"/>
          <p:nvPr/>
        </p:nvSpPr>
        <p:spPr>
          <a:xfrm>
            <a:off x="8993879" y="928045"/>
            <a:ext cx="2838730" cy="5632311"/>
          </a:xfrm>
          <a:prstGeom prst="rect">
            <a:avLst/>
          </a:prstGeom>
          <a:noFill/>
        </p:spPr>
        <p:txBody>
          <a:bodyPr wrap="square" rtlCol="0">
            <a:spAutoFit/>
          </a:bodyPr>
          <a:lstStyle/>
          <a:p>
            <a:pPr algn="r"/>
            <a:r>
              <a:rPr lang="en-US" sz="2400" b="1" dirty="0">
                <a:solidFill>
                  <a:srgbClr val="254061"/>
                </a:solidFill>
              </a:rPr>
              <a:t>Feed</a:t>
            </a:r>
          </a:p>
          <a:p>
            <a:pPr algn="r"/>
            <a:endParaRPr lang="en-US" sz="2400" b="1" dirty="0">
              <a:solidFill>
                <a:srgbClr val="254061"/>
              </a:solidFill>
            </a:endParaRPr>
          </a:p>
          <a:p>
            <a:pPr algn="r"/>
            <a:r>
              <a:rPr lang="en-US" sz="2400" b="1" dirty="0">
                <a:solidFill>
                  <a:srgbClr val="254061"/>
                </a:solidFill>
              </a:rPr>
              <a:t>Minerals</a:t>
            </a:r>
          </a:p>
          <a:p>
            <a:pPr algn="r"/>
            <a:endParaRPr lang="en-US" sz="2400" b="1" dirty="0">
              <a:solidFill>
                <a:srgbClr val="254061"/>
              </a:solidFill>
            </a:endParaRPr>
          </a:p>
          <a:p>
            <a:pPr algn="r"/>
            <a:r>
              <a:rPr lang="en-US" sz="2400" b="1" dirty="0">
                <a:solidFill>
                  <a:srgbClr val="254061"/>
                </a:solidFill>
              </a:rPr>
              <a:t>Water</a:t>
            </a:r>
          </a:p>
          <a:p>
            <a:pPr algn="r"/>
            <a:endParaRPr lang="en-US" sz="2400" b="1" dirty="0">
              <a:solidFill>
                <a:srgbClr val="254061"/>
              </a:solidFill>
            </a:endParaRPr>
          </a:p>
          <a:p>
            <a:pPr algn="r"/>
            <a:r>
              <a:rPr lang="en-US" sz="2400" b="1" dirty="0">
                <a:solidFill>
                  <a:srgbClr val="254061"/>
                </a:solidFill>
              </a:rPr>
              <a:t>Sensors</a:t>
            </a:r>
          </a:p>
          <a:p>
            <a:pPr algn="r"/>
            <a:endParaRPr lang="en-US" sz="2400" b="1" dirty="0">
              <a:solidFill>
                <a:srgbClr val="254061"/>
              </a:solidFill>
            </a:endParaRPr>
          </a:p>
          <a:p>
            <a:pPr algn="r"/>
            <a:r>
              <a:rPr lang="en-US" sz="2400" b="1" dirty="0">
                <a:solidFill>
                  <a:srgbClr val="254061"/>
                </a:solidFill>
              </a:rPr>
              <a:t>Drugs</a:t>
            </a:r>
          </a:p>
          <a:p>
            <a:pPr algn="r"/>
            <a:endParaRPr lang="en-US" sz="2400" b="1" dirty="0">
              <a:solidFill>
                <a:srgbClr val="254061"/>
              </a:solidFill>
            </a:endParaRPr>
          </a:p>
          <a:p>
            <a:pPr algn="r"/>
            <a:r>
              <a:rPr lang="en-US" sz="2400" b="1" dirty="0">
                <a:solidFill>
                  <a:srgbClr val="254061"/>
                </a:solidFill>
              </a:rPr>
              <a:t>Hormones</a:t>
            </a:r>
          </a:p>
          <a:p>
            <a:pPr algn="r"/>
            <a:endParaRPr lang="en-US" sz="2400" b="1" dirty="0">
              <a:solidFill>
                <a:srgbClr val="254061"/>
              </a:solidFill>
            </a:endParaRPr>
          </a:p>
          <a:p>
            <a:pPr algn="r"/>
            <a:r>
              <a:rPr lang="en-US" sz="2400" b="1" dirty="0">
                <a:solidFill>
                  <a:srgbClr val="254061"/>
                </a:solidFill>
              </a:rPr>
              <a:t>Semen</a:t>
            </a:r>
          </a:p>
          <a:p>
            <a:pPr algn="r"/>
            <a:endParaRPr lang="en-US" sz="2400" b="1" dirty="0">
              <a:solidFill>
                <a:srgbClr val="254061"/>
              </a:solidFill>
            </a:endParaRPr>
          </a:p>
          <a:p>
            <a:pPr algn="r"/>
            <a:r>
              <a:rPr lang="en-US" sz="2400" b="1" dirty="0">
                <a:solidFill>
                  <a:srgbClr val="254061"/>
                </a:solidFill>
              </a:rPr>
              <a:t>Embryos</a:t>
            </a:r>
          </a:p>
        </p:txBody>
      </p:sp>
      <p:sp>
        <p:nvSpPr>
          <p:cNvPr id="7" name="Right Arrow 6">
            <a:extLst>
              <a:ext uri="{FF2B5EF4-FFF2-40B4-BE49-F238E27FC236}">
                <a16:creationId xmlns:a16="http://schemas.microsoft.com/office/drawing/2014/main" id="{56BAA3EE-E32E-3E46-A39C-83A9D4CF6318}"/>
              </a:ext>
            </a:extLst>
          </p:cNvPr>
          <p:cNvSpPr/>
          <p:nvPr/>
        </p:nvSpPr>
        <p:spPr>
          <a:xfrm rot="10800000">
            <a:off x="9021174" y="2797794"/>
            <a:ext cx="1310181" cy="1705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974B4E51-C04D-7E48-8BE6-2473BF959937}"/>
              </a:ext>
            </a:extLst>
          </p:cNvPr>
          <p:cNvSpPr/>
          <p:nvPr/>
        </p:nvSpPr>
        <p:spPr>
          <a:xfrm rot="10800000">
            <a:off x="1858372" y="2797794"/>
            <a:ext cx="1310181" cy="1705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EB6DC9-CE8C-194A-8F95-A5C88402BD6F}"/>
              </a:ext>
            </a:extLst>
          </p:cNvPr>
          <p:cNvSpPr txBox="1"/>
          <p:nvPr/>
        </p:nvSpPr>
        <p:spPr>
          <a:xfrm>
            <a:off x="204717" y="928045"/>
            <a:ext cx="1885669" cy="5632311"/>
          </a:xfrm>
          <a:prstGeom prst="rect">
            <a:avLst/>
          </a:prstGeom>
          <a:noFill/>
        </p:spPr>
        <p:txBody>
          <a:bodyPr wrap="square" rtlCol="0">
            <a:spAutoFit/>
          </a:bodyPr>
          <a:lstStyle/>
          <a:p>
            <a:r>
              <a:rPr lang="en-US" sz="2400" b="1" dirty="0">
                <a:solidFill>
                  <a:srgbClr val="254061"/>
                </a:solidFill>
              </a:rPr>
              <a:t>Milk</a:t>
            </a:r>
          </a:p>
          <a:p>
            <a:endParaRPr lang="en-US" sz="2400" b="1" dirty="0">
              <a:solidFill>
                <a:srgbClr val="254061"/>
              </a:solidFill>
            </a:endParaRPr>
          </a:p>
          <a:p>
            <a:r>
              <a:rPr lang="en-US" sz="2400" b="1" dirty="0">
                <a:solidFill>
                  <a:srgbClr val="254061"/>
                </a:solidFill>
              </a:rPr>
              <a:t>Fat</a:t>
            </a:r>
          </a:p>
          <a:p>
            <a:endParaRPr lang="en-US" sz="2400" b="1" dirty="0">
              <a:solidFill>
                <a:srgbClr val="254061"/>
              </a:solidFill>
            </a:endParaRPr>
          </a:p>
          <a:p>
            <a:r>
              <a:rPr lang="en-US" sz="2400" b="1" dirty="0">
                <a:solidFill>
                  <a:srgbClr val="254061"/>
                </a:solidFill>
              </a:rPr>
              <a:t>Protein </a:t>
            </a:r>
          </a:p>
          <a:p>
            <a:endParaRPr lang="en-US" sz="2400" b="1" dirty="0">
              <a:solidFill>
                <a:srgbClr val="254061"/>
              </a:solidFill>
            </a:endParaRPr>
          </a:p>
          <a:p>
            <a:r>
              <a:rPr lang="en-US" sz="2400" b="1" dirty="0">
                <a:solidFill>
                  <a:srgbClr val="254061"/>
                </a:solidFill>
              </a:rPr>
              <a:t>Lactose</a:t>
            </a:r>
          </a:p>
          <a:p>
            <a:endParaRPr lang="en-US" sz="2400" b="1" dirty="0">
              <a:solidFill>
                <a:srgbClr val="254061"/>
              </a:solidFill>
            </a:endParaRPr>
          </a:p>
          <a:p>
            <a:r>
              <a:rPr lang="en-US" sz="2400" b="1" dirty="0">
                <a:solidFill>
                  <a:srgbClr val="254061"/>
                </a:solidFill>
              </a:rPr>
              <a:t>Urine</a:t>
            </a:r>
          </a:p>
          <a:p>
            <a:endParaRPr lang="en-US" sz="2400" b="1" dirty="0">
              <a:solidFill>
                <a:srgbClr val="254061"/>
              </a:solidFill>
            </a:endParaRPr>
          </a:p>
          <a:p>
            <a:r>
              <a:rPr lang="en-US" sz="2400" b="1" dirty="0">
                <a:solidFill>
                  <a:srgbClr val="254061"/>
                </a:solidFill>
              </a:rPr>
              <a:t>Feces</a:t>
            </a:r>
          </a:p>
          <a:p>
            <a:endParaRPr lang="en-US" sz="2400" b="1" dirty="0">
              <a:solidFill>
                <a:srgbClr val="254061"/>
              </a:solidFill>
            </a:endParaRPr>
          </a:p>
          <a:p>
            <a:r>
              <a:rPr lang="en-US" sz="2400" b="1" dirty="0">
                <a:solidFill>
                  <a:srgbClr val="254061"/>
                </a:solidFill>
              </a:rPr>
              <a:t>Calves</a:t>
            </a:r>
          </a:p>
          <a:p>
            <a:endParaRPr lang="en-US" sz="2400" b="1" dirty="0">
              <a:solidFill>
                <a:srgbClr val="254061"/>
              </a:solidFill>
            </a:endParaRPr>
          </a:p>
          <a:p>
            <a:r>
              <a:rPr lang="en-US" sz="2400" b="1" dirty="0">
                <a:solidFill>
                  <a:srgbClr val="254061"/>
                </a:solidFill>
              </a:rPr>
              <a:t>Gases</a:t>
            </a:r>
          </a:p>
        </p:txBody>
      </p:sp>
    </p:spTree>
    <p:extLst>
      <p:ext uri="{BB962C8B-B14F-4D97-AF65-F5344CB8AC3E}">
        <p14:creationId xmlns:p14="http://schemas.microsoft.com/office/powerpoint/2010/main" val="1092171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214B23-6D2C-3B4C-B64B-3119E930AFBC}"/>
              </a:ext>
            </a:extLst>
          </p:cNvPr>
          <p:cNvGrpSpPr/>
          <p:nvPr/>
        </p:nvGrpSpPr>
        <p:grpSpPr>
          <a:xfrm>
            <a:off x="157426" y="1250951"/>
            <a:ext cx="11883847" cy="4368286"/>
            <a:chOff x="133980" y="1250951"/>
            <a:chExt cx="11883847" cy="4368286"/>
          </a:xfrm>
        </p:grpSpPr>
        <p:sp>
          <p:nvSpPr>
            <p:cNvPr id="5122" name="Text Box 2"/>
            <p:cNvSpPr txBox="1">
              <a:spLocks noChangeArrowheads="1"/>
            </p:cNvSpPr>
            <p:nvPr/>
          </p:nvSpPr>
          <p:spPr bwMode="auto">
            <a:xfrm>
              <a:off x="1981200" y="1250951"/>
              <a:ext cx="8153400" cy="859204"/>
            </a:xfrm>
            <a:prstGeom prst="rect">
              <a:avLst/>
            </a:prstGeom>
            <a:noFill/>
            <a:ln w="9525">
              <a:noFill/>
              <a:round/>
              <a:headEnd/>
              <a:tailEnd/>
            </a:ln>
            <a:effectLst/>
          </p:spPr>
          <p:txBody>
            <a:bodyPr lIns="90000" tIns="46800" rIns="90000" bIns="46800"/>
            <a:lstStyle/>
            <a:p>
              <a:pPr>
                <a:spcBef>
                  <a:spcPts val="1588"/>
                </a:spcBef>
                <a:spcAft>
                  <a:spcPts val="1439"/>
                </a:spcAft>
                <a:buClr>
                  <a:srgbClr val="00FF00"/>
                </a:buClr>
                <a:buSzPct val="45000"/>
                <a:tabLst>
                  <a:tab pos="273044" algn="l"/>
                  <a:tab pos="730232" algn="l"/>
                  <a:tab pos="1187421" algn="l"/>
                  <a:tab pos="1644610" algn="l"/>
                  <a:tab pos="2101798" algn="l"/>
                  <a:tab pos="2558987" algn="l"/>
                  <a:tab pos="3016175" algn="l"/>
                  <a:tab pos="3473364" algn="l"/>
                  <a:tab pos="3930552" algn="l"/>
                  <a:tab pos="4387741" algn="l"/>
                  <a:tab pos="4844930" algn="l"/>
                  <a:tab pos="5302118" algn="l"/>
                  <a:tab pos="5759307" algn="l"/>
                  <a:tab pos="6216495" algn="l"/>
                  <a:tab pos="6673684" algn="l"/>
                  <a:tab pos="7130872" algn="l"/>
                  <a:tab pos="7588061" algn="l"/>
                  <a:tab pos="8045250" algn="l"/>
                  <a:tab pos="8502438" algn="l"/>
                  <a:tab pos="8959627" algn="l"/>
                  <a:tab pos="9416815" algn="l"/>
                </a:tabLst>
              </a:pPr>
              <a:r>
                <a:rPr lang="en-GB" sz="4800" b="1" dirty="0">
                  <a:solidFill>
                    <a:srgbClr val="FFFFFF"/>
                  </a:solidFill>
                  <a:latin typeface="Trebuchet MS" charset="0"/>
                </a:rPr>
                <a:t>            </a:t>
              </a:r>
              <a:r>
                <a:rPr lang="en-GB" sz="4800" b="1" dirty="0">
                  <a:solidFill>
                    <a:srgbClr val="FF0000"/>
                  </a:solidFill>
                  <a:latin typeface="Trebuchet MS" charset="0"/>
                </a:rPr>
                <a:t>P </a:t>
              </a:r>
              <a:r>
                <a:rPr lang="en-GB" sz="4800" b="1" dirty="0">
                  <a:latin typeface="Trebuchet MS" charset="0"/>
                </a:rPr>
                <a:t>=</a:t>
              </a:r>
              <a:r>
                <a:rPr lang="en-GB" sz="4800" b="1" dirty="0">
                  <a:solidFill>
                    <a:srgbClr val="FFFFFF"/>
                  </a:solidFill>
                  <a:latin typeface="Trebuchet MS" charset="0"/>
                </a:rPr>
                <a:t> </a:t>
              </a:r>
              <a:r>
                <a:rPr lang="en-GB" sz="4800" b="1" dirty="0">
                  <a:solidFill>
                    <a:srgbClr val="00337F"/>
                  </a:solidFill>
                  <a:latin typeface="Trebuchet MS" charset="0"/>
                </a:rPr>
                <a:t>G</a:t>
              </a:r>
              <a:r>
                <a:rPr lang="en-GB" sz="4800" b="1" dirty="0">
                  <a:latin typeface="Trebuchet MS" charset="0"/>
                </a:rPr>
                <a:t> + </a:t>
              </a:r>
              <a:r>
                <a:rPr lang="en-GB" sz="4800" b="1" dirty="0">
                  <a:solidFill>
                    <a:srgbClr val="00523C"/>
                  </a:solidFill>
                  <a:latin typeface="Trebuchet MS" charset="0"/>
                </a:rPr>
                <a:t>E</a:t>
              </a:r>
              <a:r>
                <a:rPr lang="en-GB" sz="4800" b="1" dirty="0">
                  <a:solidFill>
                    <a:srgbClr val="00FF00"/>
                  </a:solidFill>
                  <a:latin typeface="Trebuchet MS" charset="0"/>
                </a:rPr>
                <a:t>       </a:t>
              </a:r>
            </a:p>
          </p:txBody>
        </p:sp>
        <p:sp>
          <p:nvSpPr>
            <p:cNvPr id="2" name="TextBox 1"/>
            <p:cNvSpPr txBox="1"/>
            <p:nvPr/>
          </p:nvSpPr>
          <p:spPr>
            <a:xfrm>
              <a:off x="133980" y="2510694"/>
              <a:ext cx="5864336" cy="3108543"/>
            </a:xfrm>
            <a:prstGeom prst="rect">
              <a:avLst/>
            </a:prstGeom>
            <a:noFill/>
            <a:ln w="50800">
              <a:solidFill>
                <a:srgbClr val="00337F"/>
              </a:solidFill>
            </a:ln>
          </p:spPr>
          <p:txBody>
            <a:bodyPr wrap="square" rtlCol="0">
              <a:spAutoFit/>
            </a:bodyPr>
            <a:lstStyle/>
            <a:p>
              <a:r>
                <a:rPr lang="en-US" sz="2800" b="1" dirty="0"/>
                <a:t>The percentage of total variation attributable to </a:t>
              </a:r>
              <a:r>
                <a:rPr lang="en-US" sz="2800" b="1" u="sng" dirty="0">
                  <a:solidFill>
                    <a:srgbClr val="00337F"/>
                  </a:solidFill>
                </a:rPr>
                <a:t>genetics</a:t>
              </a:r>
              <a:r>
                <a:rPr lang="en-US" sz="2800" b="1" dirty="0"/>
                <a:t> varies:</a:t>
              </a:r>
            </a:p>
            <a:p>
              <a:pPr marL="457189" indent="-457189">
                <a:buClr>
                  <a:schemeClr val="accent5"/>
                </a:buClr>
                <a:buFont typeface="Arial"/>
                <a:buChar char="•"/>
              </a:pPr>
              <a:r>
                <a:rPr lang="en-US" sz="2800" b="1" dirty="0"/>
                <a:t>Female fertility:		</a:t>
              </a:r>
              <a:r>
                <a:rPr lang="en-US" sz="2800" b="1" dirty="0">
                  <a:solidFill>
                    <a:srgbClr val="00523C"/>
                  </a:solidFill>
                </a:rPr>
                <a:t>0.04</a:t>
              </a:r>
            </a:p>
            <a:p>
              <a:pPr marL="457189" indent="-457189">
                <a:buClr>
                  <a:schemeClr val="accent5"/>
                </a:buClr>
                <a:buFont typeface="Arial"/>
                <a:buChar char="•"/>
              </a:pPr>
              <a:r>
                <a:rPr lang="en-US" sz="2800" b="1" dirty="0"/>
                <a:t>Working life:			</a:t>
              </a:r>
              <a:r>
                <a:rPr lang="en-US" sz="2800" b="1" dirty="0">
                  <a:solidFill>
                    <a:srgbClr val="00523C"/>
                  </a:solidFill>
                </a:rPr>
                <a:t>0.08</a:t>
              </a:r>
            </a:p>
            <a:p>
              <a:pPr marL="457189" indent="-457189">
                <a:buClr>
                  <a:schemeClr val="accent5"/>
                </a:buClr>
                <a:buFont typeface="Arial"/>
                <a:buChar char="•"/>
              </a:pPr>
              <a:r>
                <a:rPr lang="en-US" sz="2800" b="1" dirty="0"/>
                <a:t>Udder health: 	               	</a:t>
              </a:r>
              <a:r>
                <a:rPr lang="en-US" sz="2800" b="1" dirty="0">
                  <a:solidFill>
                    <a:srgbClr val="00523C"/>
                  </a:solidFill>
                </a:rPr>
                <a:t>0.12</a:t>
              </a:r>
            </a:p>
            <a:p>
              <a:pPr marL="457189" indent="-457189">
                <a:buClr>
                  <a:schemeClr val="accent5"/>
                </a:buClr>
                <a:buFont typeface="Arial"/>
                <a:buChar char="•"/>
              </a:pPr>
              <a:r>
                <a:rPr lang="en-US" sz="2800" b="1" dirty="0"/>
                <a:t>Milk production:		</a:t>
              </a:r>
              <a:r>
                <a:rPr lang="en-US" sz="2800" b="1" dirty="0">
                  <a:solidFill>
                    <a:srgbClr val="00523C"/>
                  </a:solidFill>
                </a:rPr>
                <a:t>0.35</a:t>
              </a:r>
            </a:p>
            <a:p>
              <a:endParaRPr lang="en-US" sz="2800" dirty="0">
                <a:solidFill>
                  <a:srgbClr val="FFFF00"/>
                </a:solidFill>
              </a:endParaRPr>
            </a:p>
          </p:txBody>
        </p:sp>
        <p:sp>
          <p:nvSpPr>
            <p:cNvPr id="5" name="TextBox 4"/>
            <p:cNvSpPr txBox="1"/>
            <p:nvPr/>
          </p:nvSpPr>
          <p:spPr>
            <a:xfrm>
              <a:off x="6199458" y="2506788"/>
              <a:ext cx="5818369" cy="2677656"/>
            </a:xfrm>
            <a:prstGeom prst="rect">
              <a:avLst/>
            </a:prstGeom>
            <a:noFill/>
            <a:ln w="50800">
              <a:solidFill>
                <a:srgbClr val="00523C"/>
              </a:solidFill>
            </a:ln>
          </p:spPr>
          <p:txBody>
            <a:bodyPr wrap="square" rtlCol="0">
              <a:spAutoFit/>
            </a:bodyPr>
            <a:lstStyle/>
            <a:p>
              <a:r>
                <a:rPr lang="en-US" sz="2800" b="1" dirty="0"/>
                <a:t>The percentage of total variation attributable to </a:t>
              </a:r>
              <a:r>
                <a:rPr lang="en-US" sz="2800" b="1" u="sng" dirty="0">
                  <a:solidFill>
                    <a:srgbClr val="00523C"/>
                  </a:solidFill>
                </a:rPr>
                <a:t>environmental factors</a:t>
              </a:r>
              <a:r>
                <a:rPr lang="en-US" sz="2800" b="1" u="sng" dirty="0">
                  <a:solidFill>
                    <a:srgbClr val="00FF00"/>
                  </a:solidFill>
                </a:rPr>
                <a:t> </a:t>
              </a:r>
              <a:r>
                <a:rPr lang="en-US" sz="2800" b="1" dirty="0"/>
                <a:t>is </a:t>
              </a:r>
              <a:r>
                <a:rPr lang="en-US" sz="2800" b="1" u="sng" dirty="0">
                  <a:solidFill>
                    <a:srgbClr val="00523C"/>
                  </a:solidFill>
                </a:rPr>
                <a:t>large</a:t>
              </a:r>
              <a:r>
                <a:rPr lang="en-US" sz="2800" b="1" dirty="0"/>
                <a:t>:</a:t>
              </a:r>
            </a:p>
            <a:p>
              <a:pPr marL="457189" indent="-457189">
                <a:buClr>
                  <a:schemeClr val="accent5"/>
                </a:buClr>
                <a:buFont typeface="Arial"/>
                <a:buChar char="•"/>
              </a:pPr>
              <a:r>
                <a:rPr lang="en-US" sz="2800" b="1" dirty="0"/>
                <a:t>Feeding/nutrition</a:t>
              </a:r>
            </a:p>
            <a:p>
              <a:pPr marL="457189" indent="-457189">
                <a:buClr>
                  <a:schemeClr val="accent5"/>
                </a:buClr>
                <a:buFont typeface="Arial"/>
                <a:buChar char="•"/>
              </a:pPr>
              <a:r>
                <a:rPr lang="en-US" sz="2800" b="1" dirty="0"/>
                <a:t>Housing</a:t>
              </a:r>
            </a:p>
            <a:p>
              <a:pPr marL="457189" indent="-457189">
                <a:buClr>
                  <a:schemeClr val="accent5"/>
                </a:buClr>
                <a:buFont typeface="Arial"/>
                <a:buChar char="•"/>
              </a:pPr>
              <a:r>
                <a:rPr lang="en-US" sz="2800" b="1" dirty="0"/>
                <a:t>Reproductive management</a:t>
              </a:r>
            </a:p>
          </p:txBody>
        </p:sp>
        <p:cxnSp>
          <p:nvCxnSpPr>
            <p:cNvPr id="4" name="Straight Connector 3"/>
            <p:cNvCxnSpPr>
              <a:cxnSpLocks/>
              <a:stCxn id="2" idx="0"/>
              <a:endCxn id="5122" idx="2"/>
            </p:cNvCxnSpPr>
            <p:nvPr/>
          </p:nvCxnSpPr>
          <p:spPr bwMode="auto">
            <a:xfrm flipV="1">
              <a:off x="3066148" y="2110155"/>
              <a:ext cx="2991752" cy="400539"/>
            </a:xfrm>
            <a:prstGeom prst="line">
              <a:avLst/>
            </a:prstGeom>
            <a:noFill/>
            <a:ln w="9525" cap="flat" cmpd="sng" algn="ctr">
              <a:noFill/>
              <a:prstDash val="solid"/>
              <a:round/>
              <a:headEnd type="none" w="med" len="med"/>
              <a:tailEnd type="none" w="med" len="med"/>
            </a:ln>
            <a:effectLst/>
          </p:spPr>
        </p:cxnSp>
        <p:cxnSp>
          <p:nvCxnSpPr>
            <p:cNvPr id="7" name="Straight Arrow Connector 6"/>
            <p:cNvCxnSpPr>
              <a:cxnSpLocks/>
              <a:stCxn id="5122" idx="2"/>
              <a:endCxn id="2" idx="0"/>
            </p:cNvCxnSpPr>
            <p:nvPr/>
          </p:nvCxnSpPr>
          <p:spPr bwMode="auto">
            <a:xfrm flipH="1">
              <a:off x="3066148" y="2110155"/>
              <a:ext cx="2991752" cy="400539"/>
            </a:xfrm>
            <a:prstGeom prst="straightConnector1">
              <a:avLst/>
            </a:prstGeom>
            <a:noFill/>
            <a:ln w="9525" cap="flat" cmpd="sng" algn="ctr">
              <a:noFill/>
              <a:prstDash val="solid"/>
              <a:round/>
              <a:headEnd type="none" w="med" len="med"/>
              <a:tailEnd type="arrow"/>
            </a:ln>
            <a:effectLst/>
          </p:spPr>
        </p:cxnSp>
        <p:cxnSp>
          <p:nvCxnSpPr>
            <p:cNvPr id="9" name="Straight Arrow Connector 8"/>
            <p:cNvCxnSpPr/>
            <p:nvPr/>
          </p:nvCxnSpPr>
          <p:spPr bwMode="auto">
            <a:xfrm flipV="1">
              <a:off x="2813539" y="1905001"/>
              <a:ext cx="3165231" cy="722923"/>
            </a:xfrm>
            <a:prstGeom prst="straightConnector1">
              <a:avLst/>
            </a:prstGeom>
            <a:noFill/>
            <a:ln w="9525" cap="flat" cmpd="sng" algn="ctr">
              <a:noFill/>
              <a:prstDash val="solid"/>
              <a:round/>
              <a:headEnd type="none" w="med" len="med"/>
              <a:tailEnd type="arrow"/>
            </a:ln>
            <a:effectLst/>
          </p:spPr>
        </p:cxnSp>
        <p:cxnSp>
          <p:nvCxnSpPr>
            <p:cNvPr id="15" name="Straight Connector 14"/>
            <p:cNvCxnSpPr>
              <a:cxnSpLocks/>
              <a:endCxn id="2" idx="0"/>
            </p:cNvCxnSpPr>
            <p:nvPr/>
          </p:nvCxnSpPr>
          <p:spPr bwMode="auto">
            <a:xfrm flipH="1">
              <a:off x="3066148" y="1983154"/>
              <a:ext cx="2492548" cy="527540"/>
            </a:xfrm>
            <a:prstGeom prst="line">
              <a:avLst/>
            </a:prstGeom>
            <a:noFill/>
            <a:ln w="50800" cap="flat" cmpd="sng" algn="ctr">
              <a:solidFill>
                <a:srgbClr val="00337F"/>
              </a:solidFill>
              <a:prstDash val="solid"/>
              <a:round/>
              <a:headEnd type="none" w="med" len="med"/>
              <a:tailEnd type="none" w="med" len="med"/>
            </a:ln>
            <a:effectLst/>
          </p:spPr>
        </p:cxnSp>
        <p:cxnSp>
          <p:nvCxnSpPr>
            <p:cNvPr id="28" name="Straight Connector 27"/>
            <p:cNvCxnSpPr>
              <a:cxnSpLocks/>
              <a:endCxn id="5" idx="0"/>
            </p:cNvCxnSpPr>
            <p:nvPr/>
          </p:nvCxnSpPr>
          <p:spPr bwMode="auto">
            <a:xfrm>
              <a:off x="6652846" y="1963617"/>
              <a:ext cx="2455797" cy="543171"/>
            </a:xfrm>
            <a:prstGeom prst="line">
              <a:avLst/>
            </a:prstGeom>
            <a:noFill/>
            <a:ln w="50800" cap="flat" cmpd="sng" algn="ctr">
              <a:solidFill>
                <a:srgbClr val="00523C"/>
              </a:solidFill>
              <a:prstDash val="solid"/>
              <a:round/>
              <a:headEnd type="none" w="med" len="med"/>
              <a:tailEnd type="none" w="med" len="med"/>
            </a:ln>
            <a:effectLst/>
          </p:spPr>
        </p:cxnSp>
      </p:grpSp>
      <p:sp>
        <p:nvSpPr>
          <p:cNvPr id="8" name="Title 7">
            <a:extLst>
              <a:ext uri="{FF2B5EF4-FFF2-40B4-BE49-F238E27FC236}">
                <a16:creationId xmlns:a16="http://schemas.microsoft.com/office/drawing/2014/main" id="{2793AC31-5AE6-814B-9F08-A3277EE9EE51}"/>
              </a:ext>
            </a:extLst>
          </p:cNvPr>
          <p:cNvSpPr>
            <a:spLocks noGrp="1"/>
          </p:cNvSpPr>
          <p:nvPr>
            <p:ph type="title"/>
          </p:nvPr>
        </p:nvSpPr>
        <p:spPr/>
        <p:txBody>
          <a:bodyPr/>
          <a:lstStyle/>
          <a:p>
            <a:r>
              <a:rPr lang="en-US" dirty="0"/>
              <a:t>What influences a phenotype?</a:t>
            </a:r>
          </a:p>
        </p:txBody>
      </p:sp>
    </p:spTree>
    <p:extLst>
      <p:ext uri="{BB962C8B-B14F-4D97-AF65-F5344CB8AC3E}">
        <p14:creationId xmlns:p14="http://schemas.microsoft.com/office/powerpoint/2010/main" val="32500226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8A4C-5FFB-BB48-A11D-9CA3CD2645B5}"/>
              </a:ext>
            </a:extLst>
          </p:cNvPr>
          <p:cNvSpPr>
            <a:spLocks noGrp="1"/>
          </p:cNvSpPr>
          <p:nvPr>
            <p:ph type="title"/>
          </p:nvPr>
        </p:nvSpPr>
        <p:spPr/>
        <p:txBody>
          <a:bodyPr/>
          <a:lstStyle/>
          <a:p>
            <a:r>
              <a:rPr lang="en-US" dirty="0"/>
              <a:t>What is the value of genetic selection?</a:t>
            </a:r>
          </a:p>
        </p:txBody>
      </p:sp>
      <p:graphicFrame>
        <p:nvGraphicFramePr>
          <p:cNvPr id="3" name="Chart 2">
            <a:extLst>
              <a:ext uri="{FF2B5EF4-FFF2-40B4-BE49-F238E27FC236}">
                <a16:creationId xmlns:a16="http://schemas.microsoft.com/office/drawing/2014/main" id="{6CC4155B-4761-324A-BC56-371B06D6D191}"/>
              </a:ext>
            </a:extLst>
          </p:cNvPr>
          <p:cNvGraphicFramePr>
            <a:graphicFrameLocks/>
          </p:cNvGraphicFramePr>
          <p:nvPr>
            <p:extLst/>
          </p:nvPr>
        </p:nvGraphicFramePr>
        <p:xfrm>
          <a:off x="369932" y="854447"/>
          <a:ext cx="11094720" cy="587765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3A368CE-06DA-1842-A75F-98B9AA9CDBB3}"/>
              </a:ext>
            </a:extLst>
          </p:cNvPr>
          <p:cNvSpPr txBox="1"/>
          <p:nvPr/>
        </p:nvSpPr>
        <p:spPr>
          <a:xfrm>
            <a:off x="2754507" y="3760184"/>
            <a:ext cx="7800621" cy="1477328"/>
          </a:xfrm>
          <a:prstGeom prst="rect">
            <a:avLst/>
          </a:prstGeom>
          <a:noFill/>
        </p:spPr>
        <p:txBody>
          <a:bodyPr wrap="square" rtlCol="0">
            <a:spAutoFit/>
          </a:bodyPr>
          <a:lstStyle/>
          <a:p>
            <a:pPr defTabSz="304792">
              <a:lnSpc>
                <a:spcPts val="3600"/>
              </a:lnSpc>
              <a:tabLst>
                <a:tab pos="304792" algn="l"/>
              </a:tabLst>
            </a:pPr>
            <a:r>
              <a:rPr lang="en-US" sz="3200" b="1" dirty="0"/>
              <a:t>In 2015:	1957 base was 44% of total fat, </a:t>
            </a:r>
          </a:p>
          <a:p>
            <a:pPr defTabSz="304792">
              <a:lnSpc>
                <a:spcPts val="3600"/>
              </a:lnSpc>
              <a:tabLst>
                <a:tab pos="304792" algn="l"/>
              </a:tabLst>
            </a:pPr>
            <a:r>
              <a:rPr lang="en-US" sz="3200" b="1" dirty="0"/>
              <a:t>					</a:t>
            </a:r>
            <a:r>
              <a:rPr lang="en-US" sz="3200" b="1" dirty="0">
                <a:solidFill>
                  <a:srgbClr val="BA0000"/>
                </a:solidFill>
              </a:rPr>
              <a:t>management</a:t>
            </a:r>
            <a:r>
              <a:rPr lang="en-US" sz="3200" b="1" dirty="0"/>
              <a:t> was 28% of gains, and </a:t>
            </a:r>
          </a:p>
          <a:p>
            <a:pPr defTabSz="304792">
              <a:lnSpc>
                <a:spcPts val="3600"/>
              </a:lnSpc>
              <a:tabLst>
                <a:tab pos="304792" algn="l"/>
              </a:tabLst>
            </a:pPr>
            <a:r>
              <a:rPr lang="en-US" sz="3200" b="1" dirty="0"/>
              <a:t>					</a:t>
            </a:r>
            <a:r>
              <a:rPr lang="en-US" sz="3200" b="1" dirty="0">
                <a:solidFill>
                  <a:srgbClr val="244270"/>
                </a:solidFill>
              </a:rPr>
              <a:t>genetics</a:t>
            </a:r>
            <a:r>
              <a:rPr lang="en-US" sz="3200" b="1" dirty="0"/>
              <a:t> was 28% of gains</a:t>
            </a:r>
          </a:p>
        </p:txBody>
      </p:sp>
      <p:sp>
        <p:nvSpPr>
          <p:cNvPr id="6" name="Rectangle 5">
            <a:extLst>
              <a:ext uri="{FF2B5EF4-FFF2-40B4-BE49-F238E27FC236}">
                <a16:creationId xmlns:a16="http://schemas.microsoft.com/office/drawing/2014/main" id="{86B129D2-5AC6-3748-A5F0-996B56A044DF}"/>
              </a:ext>
            </a:extLst>
          </p:cNvPr>
          <p:cNvSpPr/>
          <p:nvPr/>
        </p:nvSpPr>
        <p:spPr>
          <a:xfrm rot="5400000">
            <a:off x="9527327" y="3086584"/>
            <a:ext cx="4059536" cy="646331"/>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https://</a:t>
            </a:r>
            <a:r>
              <a:rPr lang="en-US" sz="1200" b="1" dirty="0" err="1">
                <a:solidFill>
                  <a:srgbClr val="244270"/>
                </a:solidFill>
              </a:rPr>
              <a:t>queries.uscdcb.com</a:t>
            </a:r>
            <a:r>
              <a:rPr lang="en-US" sz="1200" b="1" dirty="0">
                <a:solidFill>
                  <a:srgbClr val="244270"/>
                </a:solidFill>
              </a:rPr>
              <a:t>/</a:t>
            </a:r>
            <a:r>
              <a:rPr lang="en-US" sz="1200" b="1" dirty="0" err="1">
                <a:solidFill>
                  <a:srgbClr val="244270"/>
                </a:solidFill>
              </a:rPr>
              <a:t>eval</a:t>
            </a:r>
            <a:r>
              <a:rPr lang="en-US" sz="1200" b="1" dirty="0">
                <a:solidFill>
                  <a:srgbClr val="244270"/>
                </a:solidFill>
              </a:rPr>
              <a:t>/summary/</a:t>
            </a:r>
            <a:r>
              <a:rPr lang="en-US" sz="1200" b="1" dirty="0" err="1">
                <a:solidFill>
                  <a:srgbClr val="244270"/>
                </a:solidFill>
              </a:rPr>
              <a:t>trend.cfm?R_Menu</a:t>
            </a:r>
            <a:r>
              <a:rPr lang="en-US" sz="1200" b="1" dirty="0">
                <a:solidFill>
                  <a:srgbClr val="244270"/>
                </a:solidFill>
              </a:rPr>
              <a:t>=</a:t>
            </a:r>
            <a:r>
              <a:rPr lang="en-US" sz="1200" b="1" dirty="0" err="1">
                <a:solidFill>
                  <a:srgbClr val="244270"/>
                </a:solidFill>
              </a:rPr>
              <a:t>JE.f#StartBody</a:t>
            </a:r>
            <a:endParaRPr lang="en-US" sz="1200" b="1" dirty="0">
              <a:solidFill>
                <a:srgbClr val="244270"/>
              </a:solidFill>
            </a:endParaRPr>
          </a:p>
        </p:txBody>
      </p:sp>
    </p:spTree>
    <p:extLst>
      <p:ext uri="{BB962C8B-B14F-4D97-AF65-F5344CB8AC3E}">
        <p14:creationId xmlns:p14="http://schemas.microsoft.com/office/powerpoint/2010/main" val="3857923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29EFEA-38E7-EE47-BFC3-6B65FE025195}"/>
              </a:ext>
            </a:extLst>
          </p:cNvPr>
          <p:cNvSpPr>
            <a:spLocks noGrp="1"/>
          </p:cNvSpPr>
          <p:nvPr>
            <p:ph type="title"/>
          </p:nvPr>
        </p:nvSpPr>
        <p:spPr/>
        <p:txBody>
          <a:bodyPr/>
          <a:lstStyle/>
          <a:p>
            <a:r>
              <a:rPr lang="en-US" dirty="0"/>
              <a:t>5 generations of cows at the Beltsville Dairy</a:t>
            </a:r>
          </a:p>
        </p:txBody>
      </p:sp>
      <p:graphicFrame>
        <p:nvGraphicFramePr>
          <p:cNvPr id="8" name="Chart 7">
            <a:extLst>
              <a:ext uri="{FF2B5EF4-FFF2-40B4-BE49-F238E27FC236}">
                <a16:creationId xmlns:a16="http://schemas.microsoft.com/office/drawing/2014/main" id="{3D37535B-C4C5-8B49-B1E0-6F2F3ED6B61E}"/>
              </a:ext>
            </a:extLst>
          </p:cNvPr>
          <p:cNvGraphicFramePr>
            <a:graphicFrameLocks/>
          </p:cNvGraphicFramePr>
          <p:nvPr>
            <p:extLst>
              <p:ext uri="{D42A27DB-BD31-4B8C-83A1-F6EECF244321}">
                <p14:modId xmlns:p14="http://schemas.microsoft.com/office/powerpoint/2010/main" val="2766073228"/>
              </p:ext>
            </p:extLst>
          </p:nvPr>
        </p:nvGraphicFramePr>
        <p:xfrm>
          <a:off x="70344" y="937846"/>
          <a:ext cx="8521944" cy="5627077"/>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a:extLst>
              <a:ext uri="{FF2B5EF4-FFF2-40B4-BE49-F238E27FC236}">
                <a16:creationId xmlns:a16="http://schemas.microsoft.com/office/drawing/2014/main" id="{D0929392-3356-6E43-A531-C80FA34D8D47}"/>
              </a:ext>
            </a:extLst>
          </p:cNvPr>
          <p:cNvGrpSpPr/>
          <p:nvPr/>
        </p:nvGrpSpPr>
        <p:grpSpPr>
          <a:xfrm>
            <a:off x="6254260" y="2356338"/>
            <a:ext cx="5852254" cy="3465822"/>
            <a:chOff x="6254260" y="2356338"/>
            <a:chExt cx="5852254" cy="3465822"/>
          </a:xfrm>
        </p:grpSpPr>
        <p:pic>
          <p:nvPicPr>
            <p:cNvPr id="9" name="Picture 8">
              <a:extLst>
                <a:ext uri="{FF2B5EF4-FFF2-40B4-BE49-F238E27FC236}">
                  <a16:creationId xmlns:a16="http://schemas.microsoft.com/office/drawing/2014/main" id="{04F9C6C4-ED80-6C4F-8817-D865A847C14B}"/>
                </a:ext>
              </a:extLst>
            </p:cNvPr>
            <p:cNvPicPr>
              <a:picLocks noChangeAspect="1"/>
            </p:cNvPicPr>
            <p:nvPr/>
          </p:nvPicPr>
          <p:blipFill>
            <a:blip r:embed="rId3"/>
            <a:stretch>
              <a:fillRect/>
            </a:stretch>
          </p:blipFill>
          <p:spPr>
            <a:xfrm>
              <a:off x="6254260" y="2356338"/>
              <a:ext cx="5727701" cy="3084147"/>
            </a:xfrm>
            <a:prstGeom prst="rect">
              <a:avLst/>
            </a:prstGeom>
          </p:spPr>
        </p:pic>
        <p:sp>
          <p:nvSpPr>
            <p:cNvPr id="10" name="TextBox 9">
              <a:extLst>
                <a:ext uri="{FF2B5EF4-FFF2-40B4-BE49-F238E27FC236}">
                  <a16:creationId xmlns:a16="http://schemas.microsoft.com/office/drawing/2014/main" id="{3AD6D16D-E3A5-4344-9893-D1A2D4B4F857}"/>
                </a:ext>
              </a:extLst>
            </p:cNvPr>
            <p:cNvSpPr txBox="1"/>
            <p:nvPr/>
          </p:nvSpPr>
          <p:spPr>
            <a:xfrm>
              <a:off x="8794453" y="5401596"/>
              <a:ext cx="3312061" cy="420564"/>
            </a:xfrm>
            <a:prstGeom prst="rect">
              <a:avLst/>
            </a:prstGeom>
            <a:noFill/>
          </p:spPr>
          <p:txBody>
            <a:bodyPr wrap="none" rtlCol="0">
              <a:spAutoFit/>
            </a:bodyPr>
            <a:lstStyle/>
            <a:p>
              <a:r>
                <a:rPr lang="en-US" sz="2133" b="1" dirty="0"/>
                <a:t>Source:</a:t>
              </a:r>
              <a:r>
                <a:rPr lang="en-US" sz="2133" dirty="0"/>
                <a:t> ARS Image K7964-1.</a:t>
              </a:r>
            </a:p>
          </p:txBody>
        </p:sp>
      </p:grpSp>
    </p:spTree>
    <p:extLst>
      <p:ext uri="{BB962C8B-B14F-4D97-AF65-F5344CB8AC3E}">
        <p14:creationId xmlns:p14="http://schemas.microsoft.com/office/powerpoint/2010/main" val="137420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Traits routinely evaluated in the US</a:t>
            </a:r>
          </a:p>
        </p:txBody>
      </p:sp>
      <p:graphicFrame>
        <p:nvGraphicFramePr>
          <p:cNvPr id="7" name="Table Placeholder 6"/>
          <p:cNvGraphicFramePr>
            <a:graphicFrameLocks noGrp="1"/>
          </p:cNvGraphicFramePr>
          <p:nvPr>
            <p:ph type="tbl" idx="1"/>
            <p:extLst>
              <p:ext uri="{D42A27DB-BD31-4B8C-83A1-F6EECF244321}">
                <p14:modId xmlns:p14="http://schemas.microsoft.com/office/powerpoint/2010/main" val="1041924199"/>
              </p:ext>
            </p:extLst>
          </p:nvPr>
        </p:nvGraphicFramePr>
        <p:xfrm>
          <a:off x="401936" y="960531"/>
          <a:ext cx="11321142" cy="4480560"/>
        </p:xfrm>
        <a:graphic>
          <a:graphicData uri="http://schemas.openxmlformats.org/drawingml/2006/table">
            <a:tbl>
              <a:tblPr firstRow="1" bandRow="1">
                <a:tableStyleId>{5C22544A-7EE6-4342-B048-85BDC9FD1C3A}</a:tableStyleId>
              </a:tblPr>
              <a:tblGrid>
                <a:gridCol w="1000764">
                  <a:extLst>
                    <a:ext uri="{9D8B030D-6E8A-4147-A177-3AD203B41FA5}">
                      <a16:colId xmlns:a16="http://schemas.microsoft.com/office/drawing/2014/main" val="20000"/>
                    </a:ext>
                  </a:extLst>
                </a:gridCol>
                <a:gridCol w="4253247">
                  <a:extLst>
                    <a:ext uri="{9D8B030D-6E8A-4147-A177-3AD203B41FA5}">
                      <a16:colId xmlns:a16="http://schemas.microsoft.com/office/drawing/2014/main" val="20001"/>
                    </a:ext>
                  </a:extLst>
                </a:gridCol>
                <a:gridCol w="1000764">
                  <a:extLst>
                    <a:ext uri="{9D8B030D-6E8A-4147-A177-3AD203B41FA5}">
                      <a16:colId xmlns:a16="http://schemas.microsoft.com/office/drawing/2014/main" val="20002"/>
                    </a:ext>
                  </a:extLst>
                </a:gridCol>
                <a:gridCol w="5066367">
                  <a:extLst>
                    <a:ext uri="{9D8B030D-6E8A-4147-A177-3AD203B41FA5}">
                      <a16:colId xmlns:a16="http://schemas.microsoft.com/office/drawing/2014/main" val="20003"/>
                    </a:ext>
                  </a:extLst>
                </a:gridCol>
              </a:tblGrid>
              <a:tr h="497840">
                <a:tc>
                  <a:txBody>
                    <a:bodyPr/>
                    <a:lstStyle/>
                    <a:p>
                      <a:pPr>
                        <a:lnSpc>
                          <a:spcPts val="2400"/>
                        </a:lnSpc>
                      </a:pPr>
                      <a:r>
                        <a:rPr lang="en-US" sz="2700" b="1" dirty="0">
                          <a:solidFill>
                            <a:schemeClr val="tx1"/>
                          </a:solidFill>
                        </a:rPr>
                        <a:t>Year</a:t>
                      </a:r>
                    </a:p>
                  </a:txBody>
                  <a:tcPr>
                    <a:solidFill>
                      <a:schemeClr val="bg1"/>
                    </a:solidFill>
                  </a:tcPr>
                </a:tc>
                <a:tc>
                  <a:txBody>
                    <a:bodyPr/>
                    <a:lstStyle/>
                    <a:p>
                      <a:pPr>
                        <a:lnSpc>
                          <a:spcPts val="2400"/>
                        </a:lnSpc>
                      </a:pPr>
                      <a:r>
                        <a:rPr lang="en-US" sz="2700" b="1" dirty="0">
                          <a:solidFill>
                            <a:schemeClr val="tx1"/>
                          </a:solidFill>
                        </a:rPr>
                        <a:t>Trait</a:t>
                      </a:r>
                    </a:p>
                  </a:txBody>
                  <a:tcPr>
                    <a:solidFill>
                      <a:schemeClr val="bg1"/>
                    </a:solidFill>
                  </a:tcPr>
                </a:tc>
                <a:tc>
                  <a:txBody>
                    <a:bodyPr/>
                    <a:lstStyle/>
                    <a:p>
                      <a:pPr>
                        <a:lnSpc>
                          <a:spcPts val="2400"/>
                        </a:lnSpc>
                      </a:pPr>
                      <a:r>
                        <a:rPr lang="en-US" sz="2700" b="1" dirty="0">
                          <a:solidFill>
                            <a:schemeClr val="tx1"/>
                          </a:solidFill>
                        </a:rPr>
                        <a:t>Year</a:t>
                      </a:r>
                    </a:p>
                  </a:txBody>
                  <a:tcPr>
                    <a:solidFill>
                      <a:schemeClr val="bg1"/>
                    </a:solidFill>
                  </a:tcPr>
                </a:tc>
                <a:tc>
                  <a:txBody>
                    <a:bodyPr/>
                    <a:lstStyle/>
                    <a:p>
                      <a:pPr>
                        <a:lnSpc>
                          <a:spcPts val="2400"/>
                        </a:lnSpc>
                      </a:pPr>
                      <a:r>
                        <a:rPr lang="en-US" sz="2700" b="1" dirty="0">
                          <a:solidFill>
                            <a:schemeClr val="tx1"/>
                          </a:solidFill>
                        </a:rPr>
                        <a:t>Trait</a:t>
                      </a:r>
                    </a:p>
                  </a:txBody>
                  <a:tcPr>
                    <a:solidFill>
                      <a:schemeClr val="bg1"/>
                    </a:solidFill>
                  </a:tcPr>
                </a:tc>
                <a:extLst>
                  <a:ext uri="{0D108BD9-81ED-4DB2-BD59-A6C34878D82A}">
                    <a16:rowId xmlns:a16="http://schemas.microsoft.com/office/drawing/2014/main" val="10000"/>
                  </a:ext>
                </a:extLst>
              </a:tr>
              <a:tr h="497840">
                <a:tc>
                  <a:txBody>
                    <a:bodyPr/>
                    <a:lstStyle/>
                    <a:p>
                      <a:pPr>
                        <a:lnSpc>
                          <a:spcPts val="2400"/>
                        </a:lnSpc>
                      </a:pPr>
                      <a:r>
                        <a:rPr lang="en-US" sz="2700" b="1" dirty="0">
                          <a:solidFill>
                            <a:srgbClr val="00523C"/>
                          </a:solidFill>
                        </a:rPr>
                        <a:t>1926</a:t>
                      </a:r>
                    </a:p>
                  </a:txBody>
                  <a:tcPr>
                    <a:solidFill>
                      <a:schemeClr val="bg1"/>
                    </a:solidFill>
                  </a:tcPr>
                </a:tc>
                <a:tc>
                  <a:txBody>
                    <a:bodyPr/>
                    <a:lstStyle/>
                    <a:p>
                      <a:pPr>
                        <a:lnSpc>
                          <a:spcPts val="2400"/>
                        </a:lnSpc>
                      </a:pPr>
                      <a:r>
                        <a:rPr lang="en-US" sz="2700" b="1" dirty="0">
                          <a:solidFill>
                            <a:srgbClr val="00337F"/>
                          </a:solidFill>
                        </a:rPr>
                        <a:t>Milk &amp; fat yields</a:t>
                      </a:r>
                    </a:p>
                  </a:txBody>
                  <a:tcPr>
                    <a:solidFill>
                      <a:schemeClr val="bg1"/>
                    </a:solidFill>
                  </a:tcPr>
                </a:tc>
                <a:tc>
                  <a:txBody>
                    <a:bodyPr/>
                    <a:lstStyle/>
                    <a:p>
                      <a:pPr>
                        <a:lnSpc>
                          <a:spcPts val="2400"/>
                        </a:lnSpc>
                      </a:pPr>
                      <a:r>
                        <a:rPr lang="en-US" sz="2700" b="1" dirty="0">
                          <a:solidFill>
                            <a:srgbClr val="00523C"/>
                          </a:solidFill>
                        </a:rPr>
                        <a:t>2006</a:t>
                      </a:r>
                    </a:p>
                  </a:txBody>
                  <a:tcPr>
                    <a:solidFill>
                      <a:schemeClr val="bg1"/>
                    </a:solidFill>
                  </a:tcPr>
                </a:tc>
                <a:tc>
                  <a:txBody>
                    <a:bodyPr/>
                    <a:lstStyle/>
                    <a:p>
                      <a:pPr>
                        <a:lnSpc>
                          <a:spcPts val="2400"/>
                        </a:lnSpc>
                      </a:pPr>
                      <a:r>
                        <a:rPr lang="en-US" sz="2700" b="1" dirty="0">
                          <a:solidFill>
                            <a:srgbClr val="00337F"/>
                          </a:solidFill>
                        </a:rPr>
                        <a:t>Bull conception rate</a:t>
                      </a:r>
                      <a:r>
                        <a:rPr lang="en-US" sz="2700" b="1" baseline="30000" dirty="0">
                          <a:solidFill>
                            <a:srgbClr val="00337F"/>
                          </a:solidFill>
                        </a:rPr>
                        <a:t>2</a:t>
                      </a:r>
                    </a:p>
                  </a:txBody>
                  <a:tcPr>
                    <a:solidFill>
                      <a:schemeClr val="bg1"/>
                    </a:solidFill>
                  </a:tcPr>
                </a:tc>
                <a:extLst>
                  <a:ext uri="{0D108BD9-81ED-4DB2-BD59-A6C34878D82A}">
                    <a16:rowId xmlns:a16="http://schemas.microsoft.com/office/drawing/2014/main" val="10001"/>
                  </a:ext>
                </a:extLst>
              </a:tr>
              <a:tr h="497840">
                <a:tc>
                  <a:txBody>
                    <a:bodyPr/>
                    <a:lstStyle/>
                    <a:p>
                      <a:pPr>
                        <a:lnSpc>
                          <a:spcPts val="2400"/>
                        </a:lnSpc>
                      </a:pPr>
                      <a:r>
                        <a:rPr lang="en-US" sz="2700" b="1" dirty="0">
                          <a:solidFill>
                            <a:srgbClr val="00523C"/>
                          </a:solidFill>
                        </a:rPr>
                        <a:t>1978</a:t>
                      </a:r>
                    </a:p>
                  </a:txBody>
                  <a:tcPr>
                    <a:solidFill>
                      <a:schemeClr val="bg1"/>
                    </a:solidFill>
                  </a:tcPr>
                </a:tc>
                <a:tc>
                  <a:txBody>
                    <a:bodyPr/>
                    <a:lstStyle/>
                    <a:p>
                      <a:pPr>
                        <a:lnSpc>
                          <a:spcPts val="2400"/>
                        </a:lnSpc>
                      </a:pPr>
                      <a:r>
                        <a:rPr lang="en-US" sz="2700" b="1" dirty="0">
                          <a:solidFill>
                            <a:srgbClr val="00337F"/>
                          </a:solidFill>
                        </a:rPr>
                        <a:t>Conformation</a:t>
                      </a:r>
                      <a:r>
                        <a:rPr lang="en-US" sz="2700" b="1" baseline="0" dirty="0">
                          <a:solidFill>
                            <a:srgbClr val="00337F"/>
                          </a:solidFill>
                        </a:rPr>
                        <a:t> (type)</a:t>
                      </a:r>
                      <a:endParaRPr lang="en-US" sz="2700" b="1" dirty="0">
                        <a:solidFill>
                          <a:srgbClr val="00337F"/>
                        </a:solidFill>
                      </a:endParaRPr>
                    </a:p>
                  </a:txBody>
                  <a:tcPr>
                    <a:solidFill>
                      <a:schemeClr val="bg1"/>
                    </a:solidFill>
                  </a:tcPr>
                </a:tc>
                <a:tc>
                  <a:txBody>
                    <a:bodyPr/>
                    <a:lstStyle/>
                    <a:p>
                      <a:pPr>
                        <a:lnSpc>
                          <a:spcPts val="2400"/>
                        </a:lnSpc>
                      </a:pPr>
                      <a:r>
                        <a:rPr lang="en-US" sz="2700" b="1" dirty="0">
                          <a:solidFill>
                            <a:srgbClr val="00523C"/>
                          </a:solidFill>
                        </a:rPr>
                        <a:t>2009</a:t>
                      </a:r>
                    </a:p>
                  </a:txBody>
                  <a:tcPr>
                    <a:solidFill>
                      <a:schemeClr val="bg1"/>
                    </a:solidFill>
                  </a:tcPr>
                </a:tc>
                <a:tc>
                  <a:txBody>
                    <a:bodyPr/>
                    <a:lstStyle/>
                    <a:p>
                      <a:pPr>
                        <a:lnSpc>
                          <a:spcPts val="2400"/>
                        </a:lnSpc>
                      </a:pPr>
                      <a:r>
                        <a:rPr lang="en-US" sz="2700" b="1" dirty="0">
                          <a:solidFill>
                            <a:srgbClr val="00337F"/>
                          </a:solidFill>
                        </a:rPr>
                        <a:t>Cow &amp;</a:t>
                      </a:r>
                      <a:r>
                        <a:rPr lang="en-US" sz="2700" b="1" baseline="0" dirty="0">
                          <a:solidFill>
                            <a:srgbClr val="00337F"/>
                          </a:solidFill>
                        </a:rPr>
                        <a:t> heifer conception rates</a:t>
                      </a:r>
                      <a:endParaRPr lang="en-US" sz="2700" b="1" dirty="0">
                        <a:solidFill>
                          <a:srgbClr val="00337F"/>
                        </a:solidFill>
                      </a:endParaRPr>
                    </a:p>
                  </a:txBody>
                  <a:tcPr>
                    <a:solidFill>
                      <a:schemeClr val="bg1"/>
                    </a:solidFill>
                  </a:tcPr>
                </a:tc>
                <a:extLst>
                  <a:ext uri="{0D108BD9-81ED-4DB2-BD59-A6C34878D82A}">
                    <a16:rowId xmlns:a16="http://schemas.microsoft.com/office/drawing/2014/main" val="10002"/>
                  </a:ext>
                </a:extLst>
              </a:tr>
              <a:tr h="497840">
                <a:tc>
                  <a:txBody>
                    <a:bodyPr/>
                    <a:lstStyle/>
                    <a:p>
                      <a:pPr>
                        <a:lnSpc>
                          <a:spcPts val="2400"/>
                        </a:lnSpc>
                      </a:pPr>
                      <a:r>
                        <a:rPr lang="en-US" sz="2700" b="1" dirty="0">
                          <a:solidFill>
                            <a:srgbClr val="00523C"/>
                          </a:solidFill>
                        </a:rPr>
                        <a:t>1978</a:t>
                      </a:r>
                    </a:p>
                  </a:txBody>
                  <a:tcPr>
                    <a:solidFill>
                      <a:schemeClr val="bg1"/>
                    </a:solidFill>
                  </a:tcPr>
                </a:tc>
                <a:tc>
                  <a:txBody>
                    <a:bodyPr/>
                    <a:lstStyle/>
                    <a:p>
                      <a:pPr>
                        <a:lnSpc>
                          <a:spcPts val="2400"/>
                        </a:lnSpc>
                      </a:pPr>
                      <a:r>
                        <a:rPr lang="en-US" sz="2700" b="1" dirty="0">
                          <a:solidFill>
                            <a:srgbClr val="00337F"/>
                          </a:solidFill>
                        </a:rPr>
                        <a:t>Protein yield</a:t>
                      </a:r>
                    </a:p>
                  </a:txBody>
                  <a:tcPr>
                    <a:solidFill>
                      <a:schemeClr val="bg1"/>
                    </a:solidFill>
                  </a:tcPr>
                </a:tc>
                <a:tc>
                  <a:txBody>
                    <a:bodyPr/>
                    <a:lstStyle/>
                    <a:p>
                      <a:pPr>
                        <a:lnSpc>
                          <a:spcPts val="2400"/>
                        </a:lnSpc>
                      </a:pPr>
                      <a:r>
                        <a:rPr lang="en-US" sz="2700" b="1" dirty="0">
                          <a:solidFill>
                            <a:srgbClr val="00523C"/>
                          </a:solidFill>
                        </a:rPr>
                        <a:t>2016</a:t>
                      </a:r>
                    </a:p>
                  </a:txBody>
                  <a:tcPr>
                    <a:solidFill>
                      <a:schemeClr val="bg1"/>
                    </a:solidFill>
                  </a:tcPr>
                </a:tc>
                <a:tc>
                  <a:txBody>
                    <a:bodyPr/>
                    <a:lstStyle/>
                    <a:p>
                      <a:pPr>
                        <a:lnSpc>
                          <a:spcPts val="2400"/>
                        </a:lnSpc>
                      </a:pPr>
                      <a:r>
                        <a:rPr lang="en-US" sz="2700" b="1" dirty="0">
                          <a:solidFill>
                            <a:srgbClr val="00337F"/>
                          </a:solidFill>
                        </a:rPr>
                        <a:t>Cow livability</a:t>
                      </a:r>
                    </a:p>
                  </a:txBody>
                  <a:tcPr>
                    <a:solidFill>
                      <a:schemeClr val="bg1"/>
                    </a:solidFill>
                  </a:tcPr>
                </a:tc>
                <a:extLst>
                  <a:ext uri="{0D108BD9-81ED-4DB2-BD59-A6C34878D82A}">
                    <a16:rowId xmlns:a16="http://schemas.microsoft.com/office/drawing/2014/main" val="10003"/>
                  </a:ext>
                </a:extLst>
              </a:tr>
              <a:tr h="497840">
                <a:tc>
                  <a:txBody>
                    <a:bodyPr/>
                    <a:lstStyle/>
                    <a:p>
                      <a:pPr>
                        <a:lnSpc>
                          <a:spcPts val="2400"/>
                        </a:lnSpc>
                      </a:pPr>
                      <a:r>
                        <a:rPr lang="en-US" sz="2700" b="1" dirty="0">
                          <a:solidFill>
                            <a:srgbClr val="00523C"/>
                          </a:solidFill>
                        </a:rPr>
                        <a:t>1994</a:t>
                      </a:r>
                    </a:p>
                  </a:txBody>
                  <a:tcPr>
                    <a:solidFill>
                      <a:schemeClr val="bg1"/>
                    </a:solidFill>
                  </a:tcPr>
                </a:tc>
                <a:tc>
                  <a:txBody>
                    <a:bodyPr/>
                    <a:lstStyle/>
                    <a:p>
                      <a:pPr>
                        <a:lnSpc>
                          <a:spcPts val="2400"/>
                        </a:lnSpc>
                      </a:pPr>
                      <a:r>
                        <a:rPr lang="en-US" sz="2700" b="1" dirty="0">
                          <a:solidFill>
                            <a:srgbClr val="00337F"/>
                          </a:solidFill>
                        </a:rPr>
                        <a:t>Productive life</a:t>
                      </a:r>
                    </a:p>
                  </a:txBody>
                  <a:tcPr>
                    <a:solidFill>
                      <a:schemeClr val="bg1"/>
                    </a:solidFill>
                  </a:tcPr>
                </a:tc>
                <a:tc>
                  <a:txBody>
                    <a:bodyPr/>
                    <a:lstStyle/>
                    <a:p>
                      <a:pPr>
                        <a:lnSpc>
                          <a:spcPts val="2400"/>
                        </a:lnSpc>
                      </a:pPr>
                      <a:r>
                        <a:rPr lang="en-US" sz="2700" b="1" dirty="0">
                          <a:solidFill>
                            <a:srgbClr val="00523C"/>
                          </a:solidFill>
                        </a:rPr>
                        <a:t>2017</a:t>
                      </a:r>
                    </a:p>
                  </a:txBody>
                  <a:tcPr>
                    <a:solidFill>
                      <a:schemeClr val="bg1"/>
                    </a:solidFill>
                  </a:tcPr>
                </a:tc>
                <a:tc>
                  <a:txBody>
                    <a:bodyPr/>
                    <a:lstStyle/>
                    <a:p>
                      <a:pPr>
                        <a:lnSpc>
                          <a:spcPts val="2400"/>
                        </a:lnSpc>
                      </a:pPr>
                      <a:r>
                        <a:rPr lang="en-US" sz="2700" b="1" dirty="0">
                          <a:solidFill>
                            <a:srgbClr val="00337F"/>
                          </a:solidFill>
                        </a:rPr>
                        <a:t>Gestation length</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4"/>
                  </a:ext>
                </a:extLst>
              </a:tr>
              <a:tr h="497840">
                <a:tc>
                  <a:txBody>
                    <a:bodyPr/>
                    <a:lstStyle/>
                    <a:p>
                      <a:pPr>
                        <a:lnSpc>
                          <a:spcPts val="2400"/>
                        </a:lnSpc>
                      </a:pPr>
                      <a:r>
                        <a:rPr lang="en-US" sz="2700" b="1" dirty="0">
                          <a:solidFill>
                            <a:srgbClr val="00523C"/>
                          </a:solidFill>
                        </a:rPr>
                        <a:t>1994</a:t>
                      </a:r>
                    </a:p>
                  </a:txBody>
                  <a:tcPr>
                    <a:solidFill>
                      <a:schemeClr val="bg1"/>
                    </a:solidFill>
                  </a:tcPr>
                </a:tc>
                <a:tc>
                  <a:txBody>
                    <a:bodyPr/>
                    <a:lstStyle/>
                    <a:p>
                      <a:pPr>
                        <a:lnSpc>
                          <a:spcPts val="2400"/>
                        </a:lnSpc>
                      </a:pPr>
                      <a:r>
                        <a:rPr lang="en-US" sz="2700" b="1" dirty="0">
                          <a:solidFill>
                            <a:srgbClr val="00337F"/>
                          </a:solidFill>
                        </a:rPr>
                        <a:t>SCS (udder health)</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BA0000"/>
                          </a:solidFill>
                        </a:rPr>
                        <a:t>2017</a:t>
                      </a:r>
                    </a:p>
                  </a:txBody>
                  <a:tcPr>
                    <a:solidFill>
                      <a:schemeClr val="bg1"/>
                    </a:solidFill>
                  </a:tcPr>
                </a:tc>
                <a:tc>
                  <a:txBody>
                    <a:bodyPr/>
                    <a:lstStyle/>
                    <a:p>
                      <a:pPr>
                        <a:lnSpc>
                          <a:spcPts val="2400"/>
                        </a:lnSpc>
                      </a:pPr>
                      <a:r>
                        <a:rPr lang="en-US" sz="2700" b="1" dirty="0">
                          <a:solidFill>
                            <a:srgbClr val="00337F"/>
                          </a:solidFill>
                        </a:rPr>
                        <a:t>Residual feed intake</a:t>
                      </a:r>
                      <a:r>
                        <a:rPr lang="en-US" sz="2700" b="1" dirty="0"/>
                        <a:t> </a:t>
                      </a:r>
                      <a:r>
                        <a:rPr lang="en-US" sz="2700" b="1" dirty="0">
                          <a:solidFill>
                            <a:srgbClr val="C00000"/>
                          </a:solidFill>
                        </a:rPr>
                        <a:t>(research)</a:t>
                      </a:r>
                      <a:r>
                        <a:rPr lang="en-US" sz="2700" b="1" baseline="30000" dirty="0">
                          <a:solidFill>
                            <a:srgbClr val="00337F"/>
                          </a:solidFill>
                        </a:rPr>
                        <a:t>3</a:t>
                      </a:r>
                      <a:endParaRPr lang="en-US" sz="2700" b="1" dirty="0">
                        <a:solidFill>
                          <a:srgbClr val="00337F"/>
                        </a:solidFill>
                      </a:endParaRPr>
                    </a:p>
                  </a:txBody>
                  <a:tcPr>
                    <a:solidFill>
                      <a:schemeClr val="bg1"/>
                    </a:solidFill>
                  </a:tcPr>
                </a:tc>
                <a:extLst>
                  <a:ext uri="{0D108BD9-81ED-4DB2-BD59-A6C34878D82A}">
                    <a16:rowId xmlns:a16="http://schemas.microsoft.com/office/drawing/2014/main" val="10005"/>
                  </a:ext>
                </a:extLst>
              </a:tr>
              <a:tr h="497840">
                <a:tc>
                  <a:txBody>
                    <a:bodyPr/>
                    <a:lstStyle/>
                    <a:p>
                      <a:pPr>
                        <a:lnSpc>
                          <a:spcPts val="2400"/>
                        </a:lnSpc>
                      </a:pPr>
                      <a:r>
                        <a:rPr lang="en-US" sz="2700" b="1" dirty="0">
                          <a:solidFill>
                            <a:srgbClr val="00523C"/>
                          </a:solidFill>
                        </a:rPr>
                        <a:t>2000</a:t>
                      </a:r>
                    </a:p>
                  </a:txBody>
                  <a:tcPr>
                    <a:solidFill>
                      <a:schemeClr val="bg1"/>
                    </a:solidFill>
                  </a:tcPr>
                </a:tc>
                <a:tc>
                  <a:txBody>
                    <a:bodyPr/>
                    <a:lstStyle/>
                    <a:p>
                      <a:pPr>
                        <a:lnSpc>
                          <a:spcPts val="2400"/>
                        </a:lnSpc>
                      </a:pPr>
                      <a:r>
                        <a:rPr lang="en-US" sz="2700" b="1" dirty="0">
                          <a:solidFill>
                            <a:srgbClr val="00337F"/>
                          </a:solidFill>
                        </a:rPr>
                        <a:t>Calving ease</a:t>
                      </a:r>
                      <a:r>
                        <a:rPr lang="en-US" sz="2700" b="1" baseline="0" dirty="0">
                          <a:solidFill>
                            <a:srgbClr val="00337F"/>
                          </a:solidFill>
                        </a:rPr>
                        <a:t> (dystocia)</a:t>
                      </a:r>
                      <a:r>
                        <a:rPr lang="en-US" sz="2700" b="1" baseline="30000" dirty="0">
                          <a:solidFill>
                            <a:srgbClr val="00337F"/>
                          </a:solidFill>
                        </a:rPr>
                        <a:t>1</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523C"/>
                          </a:solidFill>
                        </a:rPr>
                        <a:t>2018</a:t>
                      </a: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337F"/>
                          </a:solidFill>
                        </a:rPr>
                        <a:t>Cow health</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6"/>
                  </a:ext>
                </a:extLst>
              </a:tr>
              <a:tr h="497840">
                <a:tc>
                  <a:txBody>
                    <a:bodyPr/>
                    <a:lstStyle/>
                    <a:p>
                      <a:pPr>
                        <a:lnSpc>
                          <a:spcPts val="2400"/>
                        </a:lnSpc>
                      </a:pPr>
                      <a:r>
                        <a:rPr lang="en-US" sz="2700" b="1" dirty="0">
                          <a:solidFill>
                            <a:srgbClr val="00523C"/>
                          </a:solidFill>
                        </a:rPr>
                        <a:t>2003</a:t>
                      </a:r>
                    </a:p>
                  </a:txBody>
                  <a:tcPr>
                    <a:solidFill>
                      <a:schemeClr val="bg1"/>
                    </a:solidFill>
                  </a:tcPr>
                </a:tc>
                <a:tc>
                  <a:txBody>
                    <a:bodyPr/>
                    <a:lstStyle/>
                    <a:p>
                      <a:pPr>
                        <a:lnSpc>
                          <a:spcPts val="2400"/>
                        </a:lnSpc>
                      </a:pPr>
                      <a:r>
                        <a:rPr lang="en-US" sz="2700" b="1" dirty="0">
                          <a:solidFill>
                            <a:srgbClr val="00337F"/>
                          </a:solidFill>
                        </a:rPr>
                        <a:t>Daughter</a:t>
                      </a:r>
                      <a:r>
                        <a:rPr lang="en-US" sz="2700" b="1" baseline="0" dirty="0">
                          <a:solidFill>
                            <a:srgbClr val="00337F"/>
                          </a:solidFill>
                        </a:rPr>
                        <a:t> pregnancy rate</a:t>
                      </a:r>
                      <a:endParaRPr lang="en-US" sz="2700" b="1" dirty="0">
                        <a:solidFill>
                          <a:srgbClr val="00337F"/>
                        </a:solidFill>
                      </a:endParaRP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523C"/>
                          </a:solidFill>
                        </a:rPr>
                        <a:t>2019</a:t>
                      </a: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337F"/>
                          </a:solidFill>
                        </a:rPr>
                        <a:t>Age at first calving</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7"/>
                  </a:ext>
                </a:extLst>
              </a:tr>
              <a:tr h="497840">
                <a:tc>
                  <a:txBody>
                    <a:bodyPr/>
                    <a:lstStyle/>
                    <a:p>
                      <a:pPr>
                        <a:lnSpc>
                          <a:spcPts val="2400"/>
                        </a:lnSpc>
                      </a:pPr>
                      <a:r>
                        <a:rPr lang="en-US" sz="2700" b="1" dirty="0">
                          <a:solidFill>
                            <a:srgbClr val="00523C"/>
                          </a:solidFill>
                        </a:rPr>
                        <a:t>2006</a:t>
                      </a:r>
                    </a:p>
                  </a:txBody>
                  <a:tcPr>
                    <a:solidFill>
                      <a:schemeClr val="bg1"/>
                    </a:solidFill>
                  </a:tcPr>
                </a:tc>
                <a:tc>
                  <a:txBody>
                    <a:bodyPr/>
                    <a:lstStyle/>
                    <a:p>
                      <a:pPr>
                        <a:lnSpc>
                          <a:spcPts val="2400"/>
                        </a:lnSpc>
                      </a:pPr>
                      <a:r>
                        <a:rPr lang="en-US" sz="2700" b="1" dirty="0">
                          <a:solidFill>
                            <a:srgbClr val="00337F"/>
                          </a:solidFill>
                        </a:rPr>
                        <a:t>Stillbirth rate</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endParaRPr lang="en-US" sz="2700" b="1" dirty="0">
                        <a:solidFill>
                          <a:srgbClr val="00523C"/>
                        </a:solidFill>
                      </a:endParaRP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2763938439"/>
                  </a:ext>
                </a:extLst>
              </a:tr>
            </a:tbl>
          </a:graphicData>
        </a:graphic>
      </p:graphicFrame>
      <p:sp>
        <p:nvSpPr>
          <p:cNvPr id="6" name="Text Box 47"/>
          <p:cNvSpPr txBox="1">
            <a:spLocks noChangeArrowheads="1"/>
          </p:cNvSpPr>
          <p:nvPr/>
        </p:nvSpPr>
        <p:spPr bwMode="auto">
          <a:xfrm>
            <a:off x="348741" y="5384861"/>
            <a:ext cx="10249319" cy="1230914"/>
          </a:xfrm>
          <a:prstGeom prst="rect">
            <a:avLst/>
          </a:prstGeom>
          <a:noFill/>
          <a:ln w="9525">
            <a:noFill/>
            <a:miter lim="800000"/>
            <a:headEnd/>
            <a:tailEnd/>
          </a:ln>
        </p:spPr>
        <p:txBody>
          <a:bodyPr wrap="square">
            <a:spAutoFit/>
          </a:bodyPr>
          <a:lstStyle/>
          <a:p>
            <a:pPr>
              <a:spcAft>
                <a:spcPts val="600"/>
              </a:spcAft>
            </a:pPr>
            <a:r>
              <a:rPr lang="en-US" sz="2133" b="1" baseline="30000" dirty="0">
                <a:latin typeface="Calibri" pitchFamily="34" charset="0"/>
                <a:cs typeface="Calibri" pitchFamily="34" charset="0"/>
              </a:rPr>
              <a:t>1</a:t>
            </a:r>
            <a:r>
              <a:rPr lang="en-US" sz="2133" b="1" dirty="0">
                <a:latin typeface="Calibri" pitchFamily="34" charset="0"/>
                <a:cs typeface="Calibri" pitchFamily="34" charset="0"/>
              </a:rPr>
              <a:t>Sire calving ease evaluated by Iowa State University</a:t>
            </a:r>
            <a:r>
              <a:rPr lang="en-US" sz="2133" b="1" dirty="0">
                <a:solidFill>
                  <a:srgbClr val="00563F"/>
                </a:solidFill>
                <a:latin typeface="Calibri" pitchFamily="34" charset="0"/>
                <a:cs typeface="Calibri" pitchFamily="34" charset="0"/>
              </a:rPr>
              <a:t> </a:t>
            </a:r>
            <a:r>
              <a:rPr lang="en-US" sz="2133" b="1" dirty="0">
                <a:solidFill>
                  <a:srgbClr val="00523C"/>
                </a:solidFill>
                <a:latin typeface="Calibri" pitchFamily="34" charset="0"/>
                <a:cs typeface="Calibri" pitchFamily="34" charset="0"/>
              </a:rPr>
              <a:t>(1978–99)</a:t>
            </a:r>
          </a:p>
          <a:p>
            <a:pPr>
              <a:spcAft>
                <a:spcPts val="600"/>
              </a:spcAft>
            </a:pPr>
            <a:r>
              <a:rPr lang="en-US" sz="2133" b="1" baseline="30000" dirty="0">
                <a:latin typeface="Calibri" pitchFamily="34" charset="0"/>
                <a:cs typeface="Calibri" pitchFamily="34" charset="0"/>
              </a:rPr>
              <a:t>2</a:t>
            </a:r>
            <a:r>
              <a:rPr lang="en-US" sz="2133" b="1" dirty="0">
                <a:latin typeface="Calibri" pitchFamily="34" charset="0"/>
                <a:cs typeface="Calibri" pitchFamily="34" charset="0"/>
              </a:rPr>
              <a:t>Estimated relative conception rate evaluated by DRMS in Raleigh, NC </a:t>
            </a:r>
            <a:r>
              <a:rPr lang="en-US" sz="2133" b="1" dirty="0">
                <a:solidFill>
                  <a:srgbClr val="00523C"/>
                </a:solidFill>
                <a:latin typeface="Calibri" pitchFamily="34" charset="0"/>
                <a:cs typeface="Calibri" pitchFamily="34" charset="0"/>
              </a:rPr>
              <a:t>(1986–2005</a:t>
            </a:r>
            <a:r>
              <a:rPr lang="en-US" sz="2133" dirty="0">
                <a:solidFill>
                  <a:srgbClr val="00523C"/>
                </a:solidFill>
                <a:latin typeface="Calibri" pitchFamily="34" charset="0"/>
                <a:cs typeface="Calibri" pitchFamily="34" charset="0"/>
              </a:rPr>
              <a:t>)</a:t>
            </a:r>
          </a:p>
          <a:p>
            <a:pPr>
              <a:spcAft>
                <a:spcPts val="600"/>
              </a:spcAft>
            </a:pPr>
            <a:r>
              <a:rPr lang="en-US" sz="2133" b="1" baseline="30000" dirty="0">
                <a:latin typeface="Calibri" pitchFamily="34" charset="0"/>
                <a:cs typeface="Calibri" pitchFamily="34" charset="0"/>
              </a:rPr>
              <a:t>3</a:t>
            </a:r>
            <a:r>
              <a:rPr lang="en-US" sz="2133" b="1" dirty="0">
                <a:latin typeface="Calibri" pitchFamily="34" charset="0"/>
                <a:cs typeface="Calibri" pitchFamily="34" charset="0"/>
              </a:rPr>
              <a:t>Research trait … no official evaluations yet</a:t>
            </a:r>
          </a:p>
        </p:txBody>
      </p:sp>
    </p:spTree>
    <p:extLst>
      <p:ext uri="{BB962C8B-B14F-4D97-AF65-F5344CB8AC3E}">
        <p14:creationId xmlns:p14="http://schemas.microsoft.com/office/powerpoint/2010/main" val="3728264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other phenotypes</a:t>
            </a:r>
          </a:p>
        </p:txBody>
      </p:sp>
      <p:sp>
        <p:nvSpPr>
          <p:cNvPr id="4" name="Content Placeholder 3"/>
          <p:cNvSpPr>
            <a:spLocks noGrp="1"/>
          </p:cNvSpPr>
          <p:nvPr>
            <p:ph sz="half" idx="1"/>
          </p:nvPr>
        </p:nvSpPr>
        <p:spPr>
          <a:xfrm>
            <a:off x="502920" y="1083213"/>
            <a:ext cx="5364480" cy="5120640"/>
          </a:xfrm>
        </p:spPr>
        <p:txBody>
          <a:bodyPr/>
          <a:lstStyle/>
          <a:p>
            <a:pPr marL="228600" indent="-228600">
              <a:lnSpc>
                <a:spcPct val="100000"/>
              </a:lnSpc>
              <a:spcAft>
                <a:spcPts val="300"/>
              </a:spcAft>
            </a:pPr>
            <a:r>
              <a:rPr lang="en-US" sz="2000" dirty="0"/>
              <a:t>Claw health</a:t>
            </a:r>
          </a:p>
          <a:p>
            <a:pPr marL="228600" indent="-228600">
              <a:lnSpc>
                <a:spcPct val="100000"/>
              </a:lnSpc>
              <a:spcAft>
                <a:spcPts val="300"/>
              </a:spcAft>
              <a:buNone/>
            </a:pPr>
            <a:r>
              <a:rPr lang="en-US" sz="2000" dirty="0"/>
              <a:t>	</a:t>
            </a:r>
            <a:r>
              <a:rPr lang="en-US" sz="2000" dirty="0">
                <a:solidFill>
                  <a:srgbClr val="00523C"/>
                </a:solidFill>
              </a:rPr>
              <a:t>(Van </a:t>
            </a:r>
            <a:r>
              <a:rPr lang="en-US" sz="2000" dirty="0" err="1">
                <a:solidFill>
                  <a:srgbClr val="00523C"/>
                </a:solidFill>
              </a:rPr>
              <a:t>der</a:t>
            </a:r>
            <a:r>
              <a:rPr lang="en-US" sz="2000" dirty="0">
                <a:solidFill>
                  <a:srgbClr val="00523C"/>
                </a:solidFill>
              </a:rPr>
              <a:t> </a:t>
            </a:r>
            <a:r>
              <a:rPr lang="en-US" sz="2000" dirty="0" err="1">
                <a:solidFill>
                  <a:srgbClr val="00523C"/>
                </a:solidFill>
              </a:rPr>
              <a:t>Linde</a:t>
            </a:r>
            <a:r>
              <a:rPr lang="en-US" sz="2000" dirty="0">
                <a:solidFill>
                  <a:srgbClr val="00523C"/>
                </a:solidFill>
              </a:rPr>
              <a:t> et al., 2010)</a:t>
            </a:r>
          </a:p>
          <a:p>
            <a:pPr marL="228600" indent="-228600">
              <a:lnSpc>
                <a:spcPct val="100000"/>
              </a:lnSpc>
              <a:spcAft>
                <a:spcPts val="300"/>
              </a:spcAft>
            </a:pPr>
            <a:r>
              <a:rPr lang="en-US" sz="2000" dirty="0"/>
              <a:t>Cow health</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(Parker Gaddis et al., 2013)</a:t>
            </a:r>
          </a:p>
          <a:p>
            <a:pPr marL="228600" indent="-228600">
              <a:lnSpc>
                <a:spcPct val="100000"/>
              </a:lnSpc>
              <a:spcAft>
                <a:spcPts val="300"/>
              </a:spcAft>
            </a:pPr>
            <a:r>
              <a:rPr lang="en-US" sz="2000" dirty="0"/>
              <a:t>Embryonic development</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(Cochran et al., 2013)</a:t>
            </a:r>
          </a:p>
          <a:p>
            <a:pPr marL="228600" indent="-228600">
              <a:lnSpc>
                <a:spcPct val="100000"/>
              </a:lnSpc>
              <a:spcAft>
                <a:spcPts val="300"/>
              </a:spcAft>
            </a:pPr>
            <a:r>
              <a:rPr lang="en-US" sz="2000" dirty="0"/>
              <a:t>Immune response</a:t>
            </a:r>
          </a:p>
          <a:p>
            <a:pPr marL="228600" indent="-228600">
              <a:lnSpc>
                <a:spcPct val="100000"/>
              </a:lnSpc>
              <a:spcAft>
                <a:spcPts val="300"/>
              </a:spcAft>
              <a:buNone/>
            </a:pPr>
            <a:r>
              <a:rPr lang="en-US" sz="2000" dirty="0"/>
              <a:t>	</a:t>
            </a:r>
            <a:r>
              <a:rPr lang="en-US" sz="2000" dirty="0">
                <a:solidFill>
                  <a:srgbClr val="00523C"/>
                </a:solidFill>
              </a:rPr>
              <a:t>(Thompson-Crispi et al., 2013)</a:t>
            </a:r>
          </a:p>
          <a:p>
            <a:pPr marL="228600" indent="-228600">
              <a:lnSpc>
                <a:spcPct val="100000"/>
              </a:lnSpc>
              <a:spcAft>
                <a:spcPts val="300"/>
              </a:spcAft>
            </a:pPr>
            <a:r>
              <a:rPr lang="en-US" sz="2000" dirty="0"/>
              <a:t>Methane production</a:t>
            </a:r>
          </a:p>
          <a:p>
            <a:pPr marL="228600" indent="-228600">
              <a:lnSpc>
                <a:spcPct val="100000"/>
              </a:lnSpc>
              <a:spcAft>
                <a:spcPts val="300"/>
              </a:spcAft>
              <a:buNone/>
            </a:pPr>
            <a:r>
              <a:rPr lang="en-US" sz="2000" dirty="0"/>
              <a:t>	</a:t>
            </a:r>
            <a:r>
              <a:rPr lang="en-US" sz="2000" dirty="0">
                <a:solidFill>
                  <a:srgbClr val="00523C"/>
                </a:solidFill>
              </a:rPr>
              <a:t>(de Haas et al., 2011)</a:t>
            </a:r>
          </a:p>
          <a:p>
            <a:pPr marL="228600" indent="-228600">
              <a:lnSpc>
                <a:spcPct val="100000"/>
              </a:lnSpc>
              <a:spcAft>
                <a:spcPts val="300"/>
              </a:spcAft>
            </a:pPr>
            <a:r>
              <a:rPr lang="en-US" sz="2000" dirty="0"/>
              <a:t>Milk fatty acid composition </a:t>
            </a:r>
            <a:r>
              <a:rPr lang="en-US" sz="2000" dirty="0">
                <a:solidFill>
                  <a:srgbClr val="00523C"/>
                </a:solidFill>
              </a:rPr>
              <a:t>(</a:t>
            </a:r>
            <a:r>
              <a:rPr lang="en-US" sz="2000" dirty="0" err="1">
                <a:solidFill>
                  <a:srgbClr val="00523C"/>
                </a:solidFill>
              </a:rPr>
              <a:t>Soyeurt</a:t>
            </a:r>
            <a:r>
              <a:rPr lang="en-US" sz="2000" dirty="0">
                <a:solidFill>
                  <a:srgbClr val="00523C"/>
                </a:solidFill>
              </a:rPr>
              <a:t> et al., 2011)</a:t>
            </a:r>
          </a:p>
          <a:p>
            <a:pPr marL="228600" indent="-228600">
              <a:lnSpc>
                <a:spcPct val="100000"/>
              </a:lnSpc>
              <a:spcAft>
                <a:spcPts val="300"/>
              </a:spcAft>
            </a:pPr>
            <a:r>
              <a:rPr lang="en-US" sz="2000" dirty="0"/>
              <a:t>Persistency of lactation</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(Cole et al., 2009)</a:t>
            </a:r>
          </a:p>
          <a:p>
            <a:pPr marL="228600" indent="-228600">
              <a:lnSpc>
                <a:spcPct val="100000"/>
              </a:lnSpc>
              <a:spcAft>
                <a:spcPts val="300"/>
              </a:spcAft>
            </a:pPr>
            <a:r>
              <a:rPr lang="en-US" sz="2000" dirty="0"/>
              <a:t>Thermoregulation </a:t>
            </a:r>
            <a:r>
              <a:rPr lang="en-US" sz="2000" dirty="0">
                <a:solidFill>
                  <a:srgbClr val="00523C"/>
                </a:solidFill>
              </a:rPr>
              <a:t>(</a:t>
            </a:r>
            <a:r>
              <a:rPr lang="en-US" sz="2000" dirty="0" err="1">
                <a:solidFill>
                  <a:srgbClr val="00523C"/>
                </a:solidFill>
              </a:rPr>
              <a:t>Dikmen</a:t>
            </a:r>
            <a:r>
              <a:rPr lang="en-US" sz="2000" dirty="0">
                <a:solidFill>
                  <a:srgbClr val="00523C"/>
                </a:solidFill>
              </a:rPr>
              <a:t> et al., 2013)</a:t>
            </a:r>
            <a:endParaRPr lang="en-US" sz="2000" dirty="0"/>
          </a:p>
          <a:p>
            <a:pPr marL="228600" indent="-228600">
              <a:lnSpc>
                <a:spcPct val="100000"/>
              </a:lnSpc>
              <a:spcAft>
                <a:spcPts val="300"/>
              </a:spcAft>
            </a:pPr>
            <a:r>
              <a:rPr lang="en-US" sz="2000" dirty="0"/>
              <a:t>Susceptibility to bovine respiratory disease</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a:t>
            </a:r>
            <a:r>
              <a:rPr lang="en-US" sz="2000" dirty="0" err="1">
                <a:solidFill>
                  <a:srgbClr val="00523C"/>
                </a:solidFill>
              </a:rPr>
              <a:t>Neibergs</a:t>
            </a:r>
            <a:r>
              <a:rPr lang="en-US" sz="2000" dirty="0">
                <a:solidFill>
                  <a:srgbClr val="00523C"/>
                </a:solidFill>
              </a:rPr>
              <a:t> et al., 2014)</a:t>
            </a:r>
          </a:p>
          <a:p>
            <a:pPr marL="228600" indent="-228600">
              <a:lnSpc>
                <a:spcPct val="100000"/>
              </a:lnSpc>
              <a:spcAft>
                <a:spcPts val="300"/>
              </a:spcAft>
            </a:pPr>
            <a:endParaRPr lang="en-US" sz="2000" dirty="0"/>
          </a:p>
        </p:txBody>
      </p:sp>
      <p:sp>
        <p:nvSpPr>
          <p:cNvPr id="8" name="Content Placeholder 7"/>
          <p:cNvSpPr>
            <a:spLocks noGrp="1"/>
          </p:cNvSpPr>
          <p:nvPr>
            <p:ph sz="half" idx="2"/>
          </p:nvPr>
        </p:nvSpPr>
        <p:spPr>
          <a:xfrm>
            <a:off x="6339840" y="1083213"/>
            <a:ext cx="5364480" cy="5120640"/>
          </a:xfrm>
        </p:spPr>
        <p:txBody>
          <a:bodyPr/>
          <a:lstStyle/>
          <a:p>
            <a:pPr marL="228600" indent="-228600">
              <a:lnSpc>
                <a:spcPct val="100000"/>
              </a:lnSpc>
              <a:spcAft>
                <a:spcPts val="300"/>
              </a:spcAft>
            </a:pPr>
            <a:r>
              <a:rPr lang="en-US" sz="1900" dirty="0"/>
              <a:t>Residual feed intake</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(Connor et al., 2013)</a:t>
            </a:r>
          </a:p>
          <a:p>
            <a:pPr marL="228600" indent="-228600">
              <a:lnSpc>
                <a:spcPct val="100000"/>
              </a:lnSpc>
              <a:spcAft>
                <a:spcPts val="300"/>
              </a:spcAft>
            </a:pPr>
            <a:r>
              <a:rPr lang="en-US" sz="1900" dirty="0" err="1"/>
              <a:t>Cheesemaking</a:t>
            </a:r>
            <a:r>
              <a:rPr lang="en-US" sz="1900" dirty="0"/>
              <a:t> properties</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(De </a:t>
            </a:r>
            <a:r>
              <a:rPr lang="en-US" sz="1900" dirty="0" err="1">
                <a:solidFill>
                  <a:srgbClr val="00523C"/>
                </a:solidFill>
              </a:rPr>
              <a:t>Marchi</a:t>
            </a:r>
            <a:r>
              <a:rPr lang="en-US" sz="1900" dirty="0">
                <a:solidFill>
                  <a:srgbClr val="00523C"/>
                </a:solidFill>
              </a:rPr>
              <a:t> et al., 2009)</a:t>
            </a:r>
          </a:p>
          <a:p>
            <a:pPr marL="228600" indent="-228600">
              <a:lnSpc>
                <a:spcPct val="100000"/>
              </a:lnSpc>
              <a:spcAft>
                <a:spcPts val="300"/>
              </a:spcAft>
            </a:pPr>
            <a:r>
              <a:rPr lang="en-US" sz="1900" dirty="0" err="1"/>
              <a:t>Superovulation</a:t>
            </a:r>
            <a:r>
              <a:rPr lang="en-US" sz="1900" dirty="0"/>
              <a:t> &amp; embryo transfer</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(Parker Gaddis et al., 2017)</a:t>
            </a:r>
          </a:p>
          <a:p>
            <a:pPr marL="228600" indent="-228600">
              <a:lnSpc>
                <a:spcPct val="100000"/>
              </a:lnSpc>
              <a:spcAft>
                <a:spcPts val="300"/>
              </a:spcAft>
            </a:pPr>
            <a:r>
              <a:rPr lang="en-US" sz="1900" dirty="0"/>
              <a:t>Adaptation to automated </a:t>
            </a:r>
            <a:r>
              <a:rPr lang="en-US" sz="1900" dirty="0">
                <a:solidFill>
                  <a:srgbClr val="244270"/>
                </a:solidFill>
              </a:rPr>
              <a:t>(robotic) </a:t>
            </a:r>
            <a:r>
              <a:rPr lang="en-US" sz="1900" dirty="0"/>
              <a:t>milking </a:t>
            </a:r>
            <a:r>
              <a:rPr lang="en-US" sz="1900" dirty="0">
                <a:solidFill>
                  <a:srgbClr val="00523C"/>
                </a:solidFill>
              </a:rPr>
              <a:t>(</a:t>
            </a:r>
            <a:r>
              <a:rPr lang="en-US" sz="1900" dirty="0" err="1">
                <a:solidFill>
                  <a:srgbClr val="00523C"/>
                </a:solidFill>
              </a:rPr>
              <a:t>Vosman</a:t>
            </a:r>
            <a:r>
              <a:rPr lang="en-US" sz="1900" dirty="0">
                <a:solidFill>
                  <a:srgbClr val="00523C"/>
                </a:solidFill>
              </a:rPr>
              <a:t> et al., 2014)</a:t>
            </a:r>
          </a:p>
          <a:p>
            <a:pPr marL="228600" indent="-228600">
              <a:lnSpc>
                <a:spcPct val="100000"/>
              </a:lnSpc>
              <a:spcAft>
                <a:spcPts val="300"/>
              </a:spcAft>
            </a:pPr>
            <a:r>
              <a:rPr lang="en-US" sz="1900" dirty="0"/>
              <a:t>Metabolic diseases </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(Pryce et al., 2016)</a:t>
            </a:r>
          </a:p>
          <a:p>
            <a:pPr marL="228600" indent="-228600">
              <a:lnSpc>
                <a:spcPct val="100000"/>
              </a:lnSpc>
              <a:spcAft>
                <a:spcPts val="300"/>
              </a:spcAft>
            </a:pPr>
            <a:r>
              <a:rPr lang="en-US" sz="1900" dirty="0"/>
              <a:t>Udder health</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a:t>
            </a:r>
            <a:r>
              <a:rPr lang="en-US" sz="1900" dirty="0" err="1">
                <a:solidFill>
                  <a:srgbClr val="00523C"/>
                </a:solidFill>
              </a:rPr>
              <a:t>Soyeurt</a:t>
            </a:r>
            <a:r>
              <a:rPr lang="en-US" sz="1900" dirty="0">
                <a:solidFill>
                  <a:srgbClr val="00523C"/>
                </a:solidFill>
              </a:rPr>
              <a:t> et al., 2012)</a:t>
            </a:r>
          </a:p>
          <a:p>
            <a:pPr marL="228600" indent="-228600">
              <a:lnSpc>
                <a:spcPct val="100000"/>
              </a:lnSpc>
              <a:spcAft>
                <a:spcPts val="300"/>
              </a:spcAft>
            </a:pPr>
            <a:r>
              <a:rPr lang="en-US" sz="1900" dirty="0"/>
              <a:t>Cow temperament</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(Kramer et al., 2013)</a:t>
            </a:r>
          </a:p>
          <a:p>
            <a:pPr marL="228600" indent="-228600">
              <a:lnSpc>
                <a:spcPct val="100000"/>
              </a:lnSpc>
              <a:spcAft>
                <a:spcPts val="300"/>
              </a:spcAft>
            </a:pPr>
            <a:r>
              <a:rPr lang="en-US" sz="1900" dirty="0"/>
              <a:t>Milking efficiency</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a:t>
            </a:r>
            <a:r>
              <a:rPr lang="en-US" sz="1900" dirty="0" err="1">
                <a:solidFill>
                  <a:srgbClr val="00523C"/>
                </a:solidFill>
              </a:rPr>
              <a:t>Lovendahl</a:t>
            </a:r>
            <a:r>
              <a:rPr lang="en-US" sz="1900" dirty="0">
                <a:solidFill>
                  <a:srgbClr val="00523C"/>
                </a:solidFill>
              </a:rPr>
              <a:t> et al., 2012)</a:t>
            </a:r>
          </a:p>
          <a:p>
            <a:pPr marL="228600" indent="-228600">
              <a:lnSpc>
                <a:spcPts val="1900"/>
              </a:lnSpc>
              <a:spcAft>
                <a:spcPts val="900"/>
              </a:spcAft>
            </a:pPr>
            <a:endParaRPr lang="en-US" sz="1900" dirty="0"/>
          </a:p>
        </p:txBody>
      </p:sp>
    </p:spTree>
    <p:extLst>
      <p:ext uri="{BB962C8B-B14F-4D97-AF65-F5344CB8AC3E}">
        <p14:creationId xmlns:p14="http://schemas.microsoft.com/office/powerpoint/2010/main" val="2478408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new phenotypes come from?</a:t>
            </a:r>
          </a:p>
        </p:txBody>
      </p:sp>
      <p:pic>
        <p:nvPicPr>
          <p:cNvPr id="9" name="Picture 8" descr="Amish_dairy_farm_3.jpg"/>
          <p:cNvPicPr>
            <a:picLocks noChangeAspect="1"/>
          </p:cNvPicPr>
          <p:nvPr/>
        </p:nvPicPr>
        <p:blipFill>
          <a:blip r:embed="rId3" cstate="print">
            <a:lum bright="-15000"/>
            <a:extLst>
              <a:ext uri="{28A0092B-C50C-407E-A947-70E740481C1C}">
                <a14:useLocalDpi xmlns:a14="http://schemas.microsoft.com/office/drawing/2010/main" val="0"/>
              </a:ext>
            </a:extLst>
          </a:blip>
          <a:srcRect t="1499" b="9702"/>
          <a:stretch>
            <a:fillRect/>
          </a:stretch>
        </p:blipFill>
        <p:spPr>
          <a:xfrm>
            <a:off x="1127760" y="913095"/>
            <a:ext cx="9558528" cy="5666328"/>
          </a:xfrm>
          <a:prstGeom prst="rect">
            <a:avLst/>
          </a:prstGeom>
          <a:noFill/>
          <a:ln>
            <a:noFill/>
          </a:ln>
        </p:spPr>
      </p:pic>
      <p:sp>
        <p:nvSpPr>
          <p:cNvPr id="10" name="Rectangle 9"/>
          <p:cNvSpPr/>
          <p:nvPr/>
        </p:nvSpPr>
        <p:spPr>
          <a:xfrm rot="5400000">
            <a:off x="7369021" y="4286972"/>
            <a:ext cx="7024753"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hlinkClick r:id="rId4"/>
              </a:rPr>
              <a:t>http://commons.wikimedia.org/wiki/File:Amish_dairy_farm_3.jpg</a:t>
            </a:r>
            <a:endParaRPr lang="en-US" sz="1200" b="1" dirty="0">
              <a:solidFill>
                <a:srgbClr val="244270"/>
              </a:solidFill>
            </a:endParaRPr>
          </a:p>
        </p:txBody>
      </p:sp>
      <p:sp>
        <p:nvSpPr>
          <p:cNvPr id="11" name="TextBox 10"/>
          <p:cNvSpPr txBox="1"/>
          <p:nvPr/>
        </p:nvSpPr>
        <p:spPr>
          <a:xfrm>
            <a:off x="1951383" y="4270512"/>
            <a:ext cx="3886200" cy="923330"/>
          </a:xfrm>
          <a:prstGeom prst="rect">
            <a:avLst/>
          </a:prstGeom>
          <a:noFill/>
        </p:spPr>
        <p:txBody>
          <a:bodyPr wrap="square" rtlCol="0">
            <a:spAutoFit/>
          </a:bodyPr>
          <a:lstStyle/>
          <a:p>
            <a:r>
              <a:rPr lang="en-US" b="1" dirty="0">
                <a:solidFill>
                  <a:srgbClr val="FFFF00"/>
                </a:solidFill>
              </a:rPr>
              <a:t>Parlor:</a:t>
            </a:r>
            <a:r>
              <a:rPr lang="en-US" b="1" dirty="0"/>
              <a:t> </a:t>
            </a:r>
            <a:r>
              <a:rPr lang="en-US" b="1" dirty="0">
                <a:solidFill>
                  <a:schemeClr val="bg1"/>
                </a:solidFill>
              </a:rPr>
              <a:t>yield, composition, milking speed, conductivity, progesterone, temperature</a:t>
            </a:r>
          </a:p>
        </p:txBody>
      </p:sp>
      <p:sp>
        <p:nvSpPr>
          <p:cNvPr id="12" name="TextBox 11"/>
          <p:cNvSpPr txBox="1"/>
          <p:nvPr/>
        </p:nvSpPr>
        <p:spPr>
          <a:xfrm>
            <a:off x="2333116" y="5506354"/>
            <a:ext cx="3886200" cy="646331"/>
          </a:xfrm>
          <a:prstGeom prst="rect">
            <a:avLst/>
          </a:prstGeom>
          <a:noFill/>
        </p:spPr>
        <p:txBody>
          <a:bodyPr wrap="square" rtlCol="0">
            <a:spAutoFit/>
          </a:bodyPr>
          <a:lstStyle/>
          <a:p>
            <a:r>
              <a:rPr lang="en-US" b="1" dirty="0">
                <a:solidFill>
                  <a:srgbClr val="FFFF00"/>
                </a:solidFill>
              </a:rPr>
              <a:t>Pasture:</a:t>
            </a:r>
            <a:r>
              <a:rPr lang="en-US" b="1" dirty="0"/>
              <a:t> </a:t>
            </a:r>
            <a:r>
              <a:rPr lang="en-US" b="1" dirty="0">
                <a:solidFill>
                  <a:srgbClr val="FFFFFF"/>
                </a:solidFill>
              </a:rPr>
              <a:t>soil type/composition, nutrient composition</a:t>
            </a:r>
          </a:p>
        </p:txBody>
      </p:sp>
      <p:sp>
        <p:nvSpPr>
          <p:cNvPr id="13" name="TextBox 12"/>
          <p:cNvSpPr txBox="1"/>
          <p:nvPr/>
        </p:nvSpPr>
        <p:spPr>
          <a:xfrm>
            <a:off x="6781800" y="4598500"/>
            <a:ext cx="3886200" cy="646331"/>
          </a:xfrm>
          <a:prstGeom prst="rect">
            <a:avLst/>
          </a:prstGeom>
          <a:noFill/>
        </p:spPr>
        <p:txBody>
          <a:bodyPr wrap="square" rtlCol="0">
            <a:spAutoFit/>
          </a:bodyPr>
          <a:lstStyle/>
          <a:p>
            <a:r>
              <a:rPr lang="en-US" b="1" dirty="0">
                <a:solidFill>
                  <a:srgbClr val="FFFF00"/>
                </a:solidFill>
              </a:rPr>
              <a:t>Silo/bunker:</a:t>
            </a:r>
            <a:r>
              <a:rPr lang="en-US" b="1" dirty="0"/>
              <a:t> </a:t>
            </a:r>
            <a:r>
              <a:rPr lang="en-US" b="1" dirty="0">
                <a:solidFill>
                  <a:srgbClr val="FFFFFF"/>
                </a:solidFill>
              </a:rPr>
              <a:t>ration composition, nutrient profiles</a:t>
            </a:r>
          </a:p>
        </p:txBody>
      </p:sp>
      <p:sp>
        <p:nvSpPr>
          <p:cNvPr id="14" name="TextBox 13"/>
          <p:cNvSpPr txBox="1"/>
          <p:nvPr/>
        </p:nvSpPr>
        <p:spPr>
          <a:xfrm>
            <a:off x="1951383" y="2028590"/>
            <a:ext cx="3886200" cy="646331"/>
          </a:xfrm>
          <a:prstGeom prst="rect">
            <a:avLst/>
          </a:prstGeom>
          <a:noFill/>
        </p:spPr>
        <p:txBody>
          <a:bodyPr wrap="square" rtlCol="0">
            <a:spAutoFit/>
          </a:bodyPr>
          <a:lstStyle/>
          <a:p>
            <a:r>
              <a:rPr lang="en-US" b="1" dirty="0">
                <a:solidFill>
                  <a:srgbClr val="FFFF00"/>
                </a:solidFill>
              </a:rPr>
              <a:t>Cow: </a:t>
            </a:r>
            <a:r>
              <a:rPr lang="en-US" b="1" dirty="0">
                <a:solidFill>
                  <a:schemeClr val="bg1"/>
                </a:solidFill>
              </a:rPr>
              <a:t>Body temperature, activity, rumination time, feed &amp; water intake</a:t>
            </a:r>
          </a:p>
        </p:txBody>
      </p:sp>
      <p:sp>
        <p:nvSpPr>
          <p:cNvPr id="15" name="TextBox 14"/>
          <p:cNvSpPr txBox="1"/>
          <p:nvPr/>
        </p:nvSpPr>
        <p:spPr>
          <a:xfrm>
            <a:off x="6493565" y="2316823"/>
            <a:ext cx="3886200" cy="923330"/>
          </a:xfrm>
          <a:prstGeom prst="rect">
            <a:avLst/>
          </a:prstGeom>
          <a:noFill/>
        </p:spPr>
        <p:txBody>
          <a:bodyPr wrap="square" rtlCol="0">
            <a:spAutoFit/>
          </a:bodyPr>
          <a:lstStyle/>
          <a:p>
            <a:r>
              <a:rPr lang="en-US" b="1" dirty="0">
                <a:solidFill>
                  <a:srgbClr val="FFFF00"/>
                </a:solidFill>
              </a:rPr>
              <a:t>Herdsmen/consultants: </a:t>
            </a:r>
            <a:r>
              <a:rPr lang="en-US" b="1" dirty="0">
                <a:solidFill>
                  <a:schemeClr val="bg1"/>
                </a:solidFill>
              </a:rPr>
              <a:t>Health events, foot/claw health, veterinary treatments</a:t>
            </a:r>
          </a:p>
        </p:txBody>
      </p:sp>
      <p:sp>
        <p:nvSpPr>
          <p:cNvPr id="16" name="TextBox 15"/>
          <p:cNvSpPr txBox="1"/>
          <p:nvPr/>
        </p:nvSpPr>
        <p:spPr>
          <a:xfrm>
            <a:off x="4572000" y="1143001"/>
            <a:ext cx="3886200" cy="646331"/>
          </a:xfrm>
          <a:prstGeom prst="rect">
            <a:avLst/>
          </a:prstGeom>
          <a:noFill/>
        </p:spPr>
        <p:txBody>
          <a:bodyPr wrap="square" rtlCol="0">
            <a:spAutoFit/>
          </a:bodyPr>
          <a:lstStyle/>
          <a:p>
            <a:r>
              <a:rPr lang="en-US" b="1" dirty="0">
                <a:solidFill>
                  <a:srgbClr val="FFFF00"/>
                </a:solidFill>
              </a:rPr>
              <a:t>Barn: </a:t>
            </a:r>
            <a:r>
              <a:rPr lang="en-US" b="1" dirty="0">
                <a:solidFill>
                  <a:schemeClr val="bg1"/>
                </a:solidFill>
              </a:rPr>
              <a:t>Flooring type, bedding materials, density, weather data</a:t>
            </a:r>
          </a:p>
        </p:txBody>
      </p:sp>
      <p:sp>
        <p:nvSpPr>
          <p:cNvPr id="17" name="TextBox 16"/>
          <p:cNvSpPr txBox="1"/>
          <p:nvPr/>
        </p:nvSpPr>
        <p:spPr>
          <a:xfrm>
            <a:off x="6011712" y="5489208"/>
            <a:ext cx="4199088" cy="646331"/>
          </a:xfrm>
          <a:prstGeom prst="rect">
            <a:avLst/>
          </a:prstGeom>
          <a:noFill/>
        </p:spPr>
        <p:txBody>
          <a:bodyPr wrap="square" rtlCol="0">
            <a:spAutoFit/>
          </a:bodyPr>
          <a:lstStyle/>
          <a:p>
            <a:r>
              <a:rPr lang="en-US" b="1" dirty="0">
                <a:solidFill>
                  <a:srgbClr val="FFFF00"/>
                </a:solidFill>
              </a:rPr>
              <a:t>Laboratory/milk plant:</a:t>
            </a:r>
            <a:r>
              <a:rPr lang="en-US" b="1" dirty="0"/>
              <a:t> </a:t>
            </a:r>
            <a:r>
              <a:rPr lang="en-US" b="1" dirty="0">
                <a:solidFill>
                  <a:srgbClr val="FFFFFF"/>
                </a:solidFill>
              </a:rPr>
              <a:t>detailed milk composition</a:t>
            </a:r>
            <a:r>
              <a:rPr lang="en-US" b="1">
                <a:solidFill>
                  <a:srgbClr val="FFFFFF"/>
                </a:solidFill>
              </a:rPr>
              <a:t>, mid-infrared spectral data</a:t>
            </a:r>
            <a:endParaRPr lang="en-US" b="1" dirty="0">
              <a:solidFill>
                <a:srgbClr val="FFFFFF"/>
              </a:solidFill>
            </a:endParaRPr>
          </a:p>
        </p:txBody>
      </p:sp>
    </p:spTree>
    <p:extLst>
      <p:ext uri="{BB962C8B-B14F-4D97-AF65-F5344CB8AC3E}">
        <p14:creationId xmlns:p14="http://schemas.microsoft.com/office/powerpoint/2010/main" val="4190905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9F66-ADEF-224E-B577-BC13A0045C1D}"/>
              </a:ext>
            </a:extLst>
          </p:cNvPr>
          <p:cNvSpPr>
            <a:spLocks noGrp="1"/>
          </p:cNvSpPr>
          <p:nvPr>
            <p:ph type="title"/>
          </p:nvPr>
        </p:nvSpPr>
        <p:spPr/>
        <p:txBody>
          <a:bodyPr/>
          <a:lstStyle/>
          <a:p>
            <a:r>
              <a:rPr lang="en-US" dirty="0"/>
              <a:t>Introduction and the Need for Change</a:t>
            </a:r>
          </a:p>
        </p:txBody>
      </p:sp>
    </p:spTree>
    <p:extLst>
      <p:ext uri="{BB962C8B-B14F-4D97-AF65-F5344CB8AC3E}">
        <p14:creationId xmlns:p14="http://schemas.microsoft.com/office/powerpoint/2010/main" val="2297210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do we need new phenotypes?</a:t>
            </a:r>
          </a:p>
        </p:txBody>
      </p:sp>
      <p:sp>
        <p:nvSpPr>
          <p:cNvPr id="4" name="Content Placeholder 3"/>
          <p:cNvSpPr>
            <a:spLocks noGrp="1"/>
          </p:cNvSpPr>
          <p:nvPr>
            <p:ph sz="half" idx="1"/>
          </p:nvPr>
        </p:nvSpPr>
        <p:spPr/>
        <p:txBody>
          <a:bodyPr/>
          <a:lstStyle/>
          <a:p>
            <a:pPr>
              <a:lnSpc>
                <a:spcPct val="100000"/>
              </a:lnSpc>
              <a:spcAft>
                <a:spcPts val="600"/>
              </a:spcAft>
            </a:pPr>
            <a:r>
              <a:rPr lang="en-US" sz="3200" dirty="0"/>
              <a:t>Changes in production </a:t>
            </a:r>
            <a:r>
              <a:rPr lang="en-US" sz="3200" dirty="0">
                <a:solidFill>
                  <a:srgbClr val="BA0000"/>
                </a:solidFill>
              </a:rPr>
              <a:t>economics</a:t>
            </a:r>
          </a:p>
          <a:p>
            <a:pPr>
              <a:lnSpc>
                <a:spcPct val="100000"/>
              </a:lnSpc>
              <a:spcAft>
                <a:spcPts val="600"/>
              </a:spcAft>
              <a:buClr>
                <a:schemeClr val="tx1"/>
              </a:buClr>
            </a:pPr>
            <a:r>
              <a:rPr lang="en-US" sz="3200" dirty="0">
                <a:solidFill>
                  <a:srgbClr val="BA0000"/>
                </a:solidFill>
              </a:rPr>
              <a:t>Technology</a:t>
            </a:r>
            <a:r>
              <a:rPr lang="en-US" sz="3200" dirty="0"/>
              <a:t> produces new phenotypes or reduces costs of collecting them</a:t>
            </a:r>
          </a:p>
          <a:p>
            <a:pPr lvl="1">
              <a:lnSpc>
                <a:spcPct val="100000"/>
              </a:lnSpc>
              <a:spcAft>
                <a:spcPts val="600"/>
              </a:spcAft>
            </a:pPr>
            <a:r>
              <a:rPr lang="en-US" sz="3200" dirty="0"/>
              <a:t>New traits can be </a:t>
            </a:r>
            <a:r>
              <a:rPr lang="en-US" sz="3200" dirty="0">
                <a:solidFill>
                  <a:srgbClr val="BA0000"/>
                </a:solidFill>
              </a:rPr>
              <a:t>predicted</a:t>
            </a:r>
            <a:r>
              <a:rPr lang="en-US" sz="3200" dirty="0"/>
              <a:t> on all genotyped animals without collecting progeny records</a:t>
            </a:r>
          </a:p>
          <a:p>
            <a:pPr lvl="1">
              <a:lnSpc>
                <a:spcPct val="100000"/>
              </a:lnSpc>
              <a:spcAft>
                <a:spcPts val="600"/>
              </a:spcAft>
            </a:pPr>
            <a:r>
              <a:rPr lang="en-US" sz="3200" dirty="0"/>
              <a:t>Phenotyping costs are </a:t>
            </a:r>
            <a:r>
              <a:rPr lang="en-US" sz="3200" dirty="0">
                <a:solidFill>
                  <a:srgbClr val="BA0000"/>
                </a:solidFill>
              </a:rPr>
              <a:t>shared</a:t>
            </a:r>
            <a:r>
              <a:rPr lang="en-US" sz="3200" dirty="0"/>
              <a:t> among millions of animals</a:t>
            </a:r>
          </a:p>
          <a:p>
            <a:pPr lvl="1">
              <a:lnSpc>
                <a:spcPct val="100000"/>
              </a:lnSpc>
              <a:spcAft>
                <a:spcPts val="600"/>
              </a:spcAft>
            </a:pPr>
            <a:r>
              <a:rPr lang="en-US" sz="3200" dirty="0">
                <a:solidFill>
                  <a:srgbClr val="C0504D"/>
                </a:solidFill>
              </a:rPr>
              <a:t>Biotechnology</a:t>
            </a:r>
            <a:r>
              <a:rPr lang="en-US" sz="3200" dirty="0"/>
              <a:t> supports improved sensors</a:t>
            </a:r>
          </a:p>
          <a:p>
            <a:pPr>
              <a:lnSpc>
                <a:spcPct val="100000"/>
              </a:lnSpc>
              <a:spcAft>
                <a:spcPts val="600"/>
              </a:spcAft>
            </a:pPr>
            <a:r>
              <a:rPr lang="en-US" sz="3200" dirty="0"/>
              <a:t>To better understand cow </a:t>
            </a:r>
            <a:r>
              <a:rPr lang="en-US" sz="3200" dirty="0">
                <a:solidFill>
                  <a:srgbClr val="BA0000"/>
                </a:solidFill>
              </a:rPr>
              <a:t>biology</a:t>
            </a:r>
          </a:p>
          <a:p>
            <a:pPr>
              <a:lnSpc>
                <a:spcPct val="100000"/>
              </a:lnSpc>
              <a:spcAft>
                <a:spcPts val="600"/>
              </a:spcAft>
            </a:pPr>
            <a:r>
              <a:rPr lang="en-US" sz="3200" dirty="0"/>
              <a:t>Recent </a:t>
            </a:r>
            <a:r>
              <a:rPr lang="en-US" sz="3200" dirty="0">
                <a:solidFill>
                  <a:srgbClr val="BA0000"/>
                </a:solidFill>
              </a:rPr>
              <a:t>review</a:t>
            </a:r>
            <a:r>
              <a:rPr lang="en-US" sz="3200" dirty="0"/>
              <a:t> by Egger-Danner et al.</a:t>
            </a:r>
            <a:r>
              <a:rPr lang="en-US" sz="3200" dirty="0">
                <a:solidFill>
                  <a:srgbClr val="00563F"/>
                </a:solidFill>
              </a:rPr>
              <a:t> (Animal, 2015)</a:t>
            </a:r>
            <a:endParaRPr lang="en-US" sz="3200" i="1" dirty="0">
              <a:solidFill>
                <a:srgbClr val="00563F"/>
              </a:solidFill>
            </a:endParaRPr>
          </a:p>
          <a:p>
            <a:endParaRPr lang="en-US" dirty="0"/>
          </a:p>
          <a:p>
            <a:endParaRPr lang="en-US" dirty="0"/>
          </a:p>
        </p:txBody>
      </p:sp>
    </p:spTree>
    <p:extLst>
      <p:ext uri="{BB962C8B-B14F-4D97-AF65-F5344CB8AC3E}">
        <p14:creationId xmlns:p14="http://schemas.microsoft.com/office/powerpoint/2010/main" val="3838631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current phenotypes look like?</a:t>
            </a:r>
          </a:p>
        </p:txBody>
      </p:sp>
      <p:sp>
        <p:nvSpPr>
          <p:cNvPr id="3" name="Content Placeholder 2"/>
          <p:cNvSpPr>
            <a:spLocks noGrp="1"/>
          </p:cNvSpPr>
          <p:nvPr>
            <p:ph sz="half" idx="1"/>
          </p:nvPr>
        </p:nvSpPr>
        <p:spPr/>
        <p:txBody>
          <a:bodyPr/>
          <a:lstStyle/>
          <a:p>
            <a:pPr>
              <a:lnSpc>
                <a:spcPct val="100000"/>
              </a:lnSpc>
              <a:spcAft>
                <a:spcPts val="600"/>
              </a:spcAft>
            </a:pPr>
            <a:r>
              <a:rPr lang="en-GB" sz="3200" dirty="0"/>
              <a:t>Low dimensionality</a:t>
            </a:r>
          </a:p>
          <a:p>
            <a:pPr lvl="1">
              <a:lnSpc>
                <a:spcPct val="100000"/>
              </a:lnSpc>
              <a:spcAft>
                <a:spcPts val="600"/>
              </a:spcAft>
            </a:pPr>
            <a:r>
              <a:rPr lang="en-GB" sz="3200" dirty="0"/>
              <a:t>Usually </a:t>
            </a:r>
            <a:r>
              <a:rPr lang="en-GB" sz="3200" dirty="0">
                <a:solidFill>
                  <a:srgbClr val="BA0000"/>
                </a:solidFill>
              </a:rPr>
              <a:t>few</a:t>
            </a:r>
            <a:r>
              <a:rPr lang="en-GB" sz="3200" dirty="0"/>
              <a:t> observations per lactation</a:t>
            </a:r>
          </a:p>
          <a:p>
            <a:pPr lvl="1">
              <a:lnSpc>
                <a:spcPct val="100000"/>
              </a:lnSpc>
              <a:spcAft>
                <a:spcPts val="600"/>
              </a:spcAft>
            </a:pPr>
            <a:r>
              <a:rPr lang="en-GB" sz="3200" dirty="0"/>
              <a:t>Close </a:t>
            </a:r>
            <a:r>
              <a:rPr lang="en-GB" sz="3200" dirty="0">
                <a:solidFill>
                  <a:srgbClr val="BA0000"/>
                </a:solidFill>
              </a:rPr>
              <a:t>correspondence </a:t>
            </a:r>
            <a:r>
              <a:rPr lang="en-GB" sz="3200" dirty="0"/>
              <a:t>of phenotypes with values measured</a:t>
            </a:r>
          </a:p>
          <a:p>
            <a:pPr lvl="1">
              <a:lnSpc>
                <a:spcPct val="100000"/>
              </a:lnSpc>
              <a:spcAft>
                <a:spcPts val="600"/>
              </a:spcAft>
            </a:pPr>
            <a:r>
              <a:rPr lang="en-GB" sz="3200" dirty="0"/>
              <a:t>Easy </a:t>
            </a:r>
            <a:r>
              <a:rPr lang="en-GB" sz="3200" dirty="0">
                <a:solidFill>
                  <a:srgbClr val="BA0000"/>
                </a:solidFill>
              </a:rPr>
              <a:t>transmission</a:t>
            </a:r>
            <a:r>
              <a:rPr lang="en-GB" sz="3200" dirty="0"/>
              <a:t> and </a:t>
            </a:r>
            <a:r>
              <a:rPr lang="en-GB" sz="3200" dirty="0">
                <a:solidFill>
                  <a:srgbClr val="BA0000"/>
                </a:solidFill>
              </a:rPr>
              <a:t>storage</a:t>
            </a:r>
          </a:p>
          <a:p>
            <a:pPr lvl="1">
              <a:lnSpc>
                <a:spcPct val="100000"/>
              </a:lnSpc>
              <a:spcAft>
                <a:spcPts val="600"/>
              </a:spcAft>
            </a:pPr>
            <a:r>
              <a:rPr lang="en-GB" sz="3200" dirty="0"/>
              <a:t>Costs of data recording are relatively </a:t>
            </a:r>
            <a:r>
              <a:rPr lang="en-GB" sz="3200" dirty="0">
                <a:solidFill>
                  <a:srgbClr val="BA0000"/>
                </a:solidFill>
              </a:rPr>
              <a:t>low</a:t>
            </a:r>
          </a:p>
          <a:p>
            <a:endParaRPr lang="en-US" dirty="0"/>
          </a:p>
        </p:txBody>
      </p:sp>
      <p:pic>
        <p:nvPicPr>
          <p:cNvPr id="6" name="Picture 5" descr="Screen Shot 2014-05-14 at 8.26.32 AM.png"/>
          <p:cNvPicPr>
            <a:picLocks noChangeAspect="1"/>
          </p:cNvPicPr>
          <p:nvPr/>
        </p:nvPicPr>
        <p:blipFill rotWithShape="1">
          <a:blip r:embed="rId2" cstate="print">
            <a:extLst>
              <a:ext uri="{28A0092B-C50C-407E-A947-70E740481C1C}">
                <a14:useLocalDpi xmlns:a14="http://schemas.microsoft.com/office/drawing/2010/main" val="0"/>
              </a:ext>
            </a:extLst>
          </a:blip>
          <a:srcRect t="9621" r="20912" b="63846"/>
          <a:stretch/>
        </p:blipFill>
        <p:spPr>
          <a:xfrm>
            <a:off x="157383" y="4075255"/>
            <a:ext cx="11848340" cy="2235924"/>
          </a:xfrm>
          <a:prstGeom prst="rect">
            <a:avLst/>
          </a:prstGeom>
          <a:ln>
            <a:noFill/>
          </a:ln>
          <a:effectLst/>
        </p:spPr>
      </p:pic>
    </p:spTree>
    <p:extLst>
      <p:ext uri="{BB962C8B-B14F-4D97-AF65-F5344CB8AC3E}">
        <p14:creationId xmlns:p14="http://schemas.microsoft.com/office/powerpoint/2010/main" val="2081429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new phenotypes look like?</a:t>
            </a:r>
          </a:p>
        </p:txBody>
      </p:sp>
      <p:sp>
        <p:nvSpPr>
          <p:cNvPr id="3" name="Content Placeholder 2"/>
          <p:cNvSpPr>
            <a:spLocks noGrp="1"/>
          </p:cNvSpPr>
          <p:nvPr>
            <p:ph sz="half" idx="1"/>
          </p:nvPr>
        </p:nvSpPr>
        <p:spPr/>
        <p:txBody>
          <a:bodyPr/>
          <a:lstStyle/>
          <a:p>
            <a:pPr>
              <a:lnSpc>
                <a:spcPct val="100000"/>
              </a:lnSpc>
              <a:spcAft>
                <a:spcPts val="600"/>
              </a:spcAft>
            </a:pPr>
            <a:r>
              <a:rPr lang="en-GB" sz="3200" dirty="0"/>
              <a:t>High dimensionality</a:t>
            </a:r>
          </a:p>
          <a:p>
            <a:pPr lvl="1">
              <a:lnSpc>
                <a:spcPct val="100000"/>
              </a:lnSpc>
              <a:spcAft>
                <a:spcPts val="600"/>
              </a:spcAft>
              <a:buClr>
                <a:srgbClr val="000000"/>
              </a:buClr>
            </a:pPr>
            <a:r>
              <a:rPr lang="en-GB" sz="3200" i="1" dirty="0">
                <a:solidFill>
                  <a:srgbClr val="244270"/>
                </a:solidFill>
              </a:rPr>
              <a:t>Example:</a:t>
            </a:r>
            <a:r>
              <a:rPr lang="en-GB" sz="3200" dirty="0"/>
              <a:t> MIR produces </a:t>
            </a:r>
            <a:r>
              <a:rPr lang="en-GB" sz="3200" dirty="0">
                <a:solidFill>
                  <a:srgbClr val="BA0000"/>
                </a:solidFill>
              </a:rPr>
              <a:t>1,060</a:t>
            </a:r>
            <a:r>
              <a:rPr lang="en-GB" sz="3200" dirty="0"/>
              <a:t> points/observation</a:t>
            </a:r>
          </a:p>
          <a:p>
            <a:pPr lvl="1">
              <a:lnSpc>
                <a:spcPct val="100000"/>
              </a:lnSpc>
              <a:spcAft>
                <a:spcPts val="600"/>
              </a:spcAft>
              <a:buClr>
                <a:srgbClr val="000000"/>
              </a:buClr>
            </a:pPr>
            <a:r>
              <a:rPr lang="en-GB" sz="3200" dirty="0">
                <a:solidFill>
                  <a:srgbClr val="BA0000"/>
                </a:solidFill>
              </a:rPr>
              <a:t>Disconnect</a:t>
            </a:r>
            <a:r>
              <a:rPr lang="en-GB" sz="3200" dirty="0"/>
              <a:t> between trait and measurement</a:t>
            </a:r>
          </a:p>
          <a:p>
            <a:pPr lvl="1">
              <a:lnSpc>
                <a:spcPct val="100000"/>
              </a:lnSpc>
              <a:spcAft>
                <a:spcPts val="600"/>
              </a:spcAft>
              <a:buClr>
                <a:schemeClr val="tx1"/>
              </a:buClr>
            </a:pPr>
            <a:r>
              <a:rPr lang="en-GB" sz="3200" dirty="0">
                <a:solidFill>
                  <a:srgbClr val="B00000"/>
                </a:solidFill>
              </a:rPr>
              <a:t>More resources</a:t>
            </a:r>
            <a:r>
              <a:rPr lang="en-GB" sz="3200" dirty="0"/>
              <a:t> needed for transmissi</a:t>
            </a:r>
            <a:r>
              <a:rPr lang="en-GB" sz="3200" dirty="0">
                <a:solidFill>
                  <a:srgbClr val="000000"/>
                </a:solidFill>
              </a:rPr>
              <a:t>on, storage, and analysis</a:t>
            </a:r>
          </a:p>
          <a:p>
            <a:pPr lvl="1">
              <a:lnSpc>
                <a:spcPct val="100000"/>
              </a:lnSpc>
              <a:spcAft>
                <a:spcPts val="600"/>
              </a:spcAft>
            </a:pPr>
            <a:r>
              <a:rPr lang="en-GB" sz="3200" dirty="0">
                <a:solidFill>
                  <a:srgbClr val="000000"/>
                </a:solidFill>
              </a:rPr>
              <a:t>Phenotyping costs can be </a:t>
            </a:r>
            <a:r>
              <a:rPr lang="en-GB" sz="3200" dirty="0">
                <a:solidFill>
                  <a:srgbClr val="C00000"/>
                </a:solidFill>
              </a:rPr>
              <a:t>high</a:t>
            </a:r>
            <a:r>
              <a:rPr lang="en-GB" sz="3200" dirty="0">
                <a:solidFill>
                  <a:srgbClr val="000000"/>
                </a:solidFill>
              </a:rPr>
              <a:t> (e.g., feed intake)</a:t>
            </a:r>
          </a:p>
          <a:p>
            <a:pPr>
              <a:lnSpc>
                <a:spcPts val="2600"/>
              </a:lnSpc>
            </a:pPr>
            <a:endParaRPr lang="en-US" sz="2600" dirty="0"/>
          </a:p>
        </p:txBody>
      </p:sp>
      <p:pic>
        <p:nvPicPr>
          <p:cNvPr id="5" name="Picture 4" descr="Screen Shot 2014-05-13 at 9.28.46 AM.png"/>
          <p:cNvPicPr>
            <a:picLocks noChangeAspect="1"/>
          </p:cNvPicPr>
          <p:nvPr/>
        </p:nvPicPr>
        <p:blipFill rotWithShape="1">
          <a:blip r:embed="rId3" cstate="print">
            <a:extLst>
              <a:ext uri="{28A0092B-C50C-407E-A947-70E740481C1C}">
                <a14:useLocalDpi xmlns:a14="http://schemas.microsoft.com/office/drawing/2010/main" val="0"/>
              </a:ext>
            </a:extLst>
          </a:blip>
          <a:srcRect b="57800"/>
          <a:stretch/>
        </p:blipFill>
        <p:spPr>
          <a:xfrm>
            <a:off x="1062605" y="3992880"/>
            <a:ext cx="10400813" cy="2468880"/>
          </a:xfrm>
          <a:prstGeom prst="rect">
            <a:avLst/>
          </a:prstGeom>
          <a:ln>
            <a:noFill/>
          </a:ln>
          <a:effectLst/>
        </p:spPr>
      </p:pic>
    </p:spTree>
    <p:extLst>
      <p:ext uri="{BB962C8B-B14F-4D97-AF65-F5344CB8AC3E}">
        <p14:creationId xmlns:p14="http://schemas.microsoft.com/office/powerpoint/2010/main" val="4267037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E3A-97CD-214F-9DA1-5749DCF3B3C3}"/>
              </a:ext>
            </a:extLst>
          </p:cNvPr>
          <p:cNvSpPr>
            <a:spLocks noGrp="1"/>
          </p:cNvSpPr>
          <p:nvPr>
            <p:ph type="title"/>
          </p:nvPr>
        </p:nvSpPr>
        <p:spPr/>
        <p:txBody>
          <a:bodyPr/>
          <a:lstStyle/>
          <a:p>
            <a:r>
              <a:rPr lang="en-US" dirty="0"/>
              <a:t>High-throughput phenotyping</a:t>
            </a:r>
          </a:p>
        </p:txBody>
      </p:sp>
      <p:pic>
        <p:nvPicPr>
          <p:cNvPr id="9" name="Content Placeholder 8">
            <a:extLst>
              <a:ext uri="{FF2B5EF4-FFF2-40B4-BE49-F238E27FC236}">
                <a16:creationId xmlns:a16="http://schemas.microsoft.com/office/drawing/2014/main" id="{9D554662-AF50-2648-9112-4BCDB29A556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272" t="16993" r="20251" b="4788"/>
          <a:stretch/>
        </p:blipFill>
        <p:spPr>
          <a:xfrm>
            <a:off x="320197" y="873808"/>
            <a:ext cx="5738857" cy="5246249"/>
          </a:xfrm>
        </p:spPr>
      </p:pic>
      <p:pic>
        <p:nvPicPr>
          <p:cNvPr id="6" name="Content Placeholder 5">
            <a:extLst>
              <a:ext uri="{FF2B5EF4-FFF2-40B4-BE49-F238E27FC236}">
                <a16:creationId xmlns:a16="http://schemas.microsoft.com/office/drawing/2014/main" id="{334F9024-2F2E-284C-B4C6-01602E6DF0B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2586"/>
          <a:stretch/>
        </p:blipFill>
        <p:spPr>
          <a:xfrm>
            <a:off x="6203954" y="960587"/>
            <a:ext cx="5026721" cy="2746276"/>
          </a:xfrm>
        </p:spPr>
      </p:pic>
      <p:sp>
        <p:nvSpPr>
          <p:cNvPr id="10" name="TextBox 9">
            <a:extLst>
              <a:ext uri="{FF2B5EF4-FFF2-40B4-BE49-F238E27FC236}">
                <a16:creationId xmlns:a16="http://schemas.microsoft.com/office/drawing/2014/main" id="{F13E112E-4DF4-AF4E-BEEC-299D0356D061}"/>
              </a:ext>
            </a:extLst>
          </p:cNvPr>
          <p:cNvSpPr txBox="1"/>
          <p:nvPr/>
        </p:nvSpPr>
        <p:spPr>
          <a:xfrm>
            <a:off x="275625" y="5986180"/>
            <a:ext cx="5500187" cy="666977"/>
          </a:xfrm>
          <a:prstGeom prst="rect">
            <a:avLst/>
          </a:prstGeom>
          <a:noFill/>
        </p:spPr>
        <p:txBody>
          <a:bodyPr wrap="square" rtlCol="0">
            <a:spAutoFit/>
          </a:bodyPr>
          <a:lstStyle/>
          <a:p>
            <a:r>
              <a:rPr lang="en-US" sz="1867" b="1" dirty="0"/>
              <a:t>Source:</a:t>
            </a:r>
            <a:r>
              <a:rPr lang="en-US" sz="1867" dirty="0"/>
              <a:t> </a:t>
            </a:r>
            <a:r>
              <a:rPr lang="en-US" sz="1867" dirty="0" err="1"/>
              <a:t>Fahlgren</a:t>
            </a:r>
            <a:r>
              <a:rPr lang="en-US" sz="1867" dirty="0"/>
              <a:t> et al. (2015; https://</a:t>
            </a:r>
            <a:r>
              <a:rPr lang="en-US" sz="1867" dirty="0" err="1"/>
              <a:t>doi.org</a:t>
            </a:r>
            <a:r>
              <a:rPr lang="en-US" sz="1867" dirty="0"/>
              <a:t>/10.1016/j.pbi.2015.02.006).</a:t>
            </a:r>
          </a:p>
        </p:txBody>
      </p:sp>
      <p:pic>
        <p:nvPicPr>
          <p:cNvPr id="12" name="Picture 11">
            <a:extLst>
              <a:ext uri="{FF2B5EF4-FFF2-40B4-BE49-F238E27FC236}">
                <a16:creationId xmlns:a16="http://schemas.microsoft.com/office/drawing/2014/main" id="{A35A41F2-691F-A14F-A968-5B2279119E66}"/>
              </a:ext>
            </a:extLst>
          </p:cNvPr>
          <p:cNvPicPr>
            <a:picLocks noChangeAspect="1"/>
          </p:cNvPicPr>
          <p:nvPr/>
        </p:nvPicPr>
        <p:blipFill rotWithShape="1">
          <a:blip r:embed="rId4">
            <a:extLst>
              <a:ext uri="{28A0092B-C50C-407E-A947-70E740481C1C}">
                <a14:useLocalDpi xmlns:a14="http://schemas.microsoft.com/office/drawing/2010/main" val="0"/>
              </a:ext>
            </a:extLst>
          </a:blip>
          <a:srcRect l="4882" t="15265" r="38216" b="9125"/>
          <a:stretch/>
        </p:blipFill>
        <p:spPr>
          <a:xfrm>
            <a:off x="7415738" y="3202375"/>
            <a:ext cx="4051684" cy="3364880"/>
          </a:xfrm>
          <a:prstGeom prst="rect">
            <a:avLst/>
          </a:prstGeom>
        </p:spPr>
      </p:pic>
    </p:spTree>
    <p:extLst>
      <p:ext uri="{BB962C8B-B14F-4D97-AF65-F5344CB8AC3E}">
        <p14:creationId xmlns:p14="http://schemas.microsoft.com/office/powerpoint/2010/main" val="2349354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4034-89F2-2B4D-8E00-69E5865A8887}"/>
              </a:ext>
            </a:extLst>
          </p:cNvPr>
          <p:cNvSpPr>
            <a:spLocks noGrp="1"/>
          </p:cNvSpPr>
          <p:nvPr>
            <p:ph type="title"/>
          </p:nvPr>
        </p:nvSpPr>
        <p:spPr/>
        <p:txBody>
          <a:bodyPr/>
          <a:lstStyle/>
          <a:p>
            <a:r>
              <a:rPr lang="en-US" dirty="0"/>
              <a:t>Big data</a:t>
            </a:r>
          </a:p>
        </p:txBody>
      </p:sp>
      <p:pic>
        <p:nvPicPr>
          <p:cNvPr id="17" name="Content Placeholder 16">
            <a:extLst>
              <a:ext uri="{FF2B5EF4-FFF2-40B4-BE49-F238E27FC236}">
                <a16:creationId xmlns:a16="http://schemas.microsoft.com/office/drawing/2014/main" id="{5A32C79E-05ED-1A47-82B4-241336B8E7A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354" t="23970" r="13136"/>
          <a:stretch/>
        </p:blipFill>
        <p:spPr>
          <a:xfrm>
            <a:off x="147146" y="1019342"/>
            <a:ext cx="5998113" cy="3774617"/>
          </a:xfrm>
        </p:spPr>
      </p:pic>
      <p:pic>
        <p:nvPicPr>
          <p:cNvPr id="19" name="Content Placeholder 18">
            <a:extLst>
              <a:ext uri="{FF2B5EF4-FFF2-40B4-BE49-F238E27FC236}">
                <a16:creationId xmlns:a16="http://schemas.microsoft.com/office/drawing/2014/main" id="{7D33B87E-DB99-BD4D-BC17-1D400BECC7D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972" t="30948" r="15485"/>
          <a:stretch/>
        </p:blipFill>
        <p:spPr>
          <a:xfrm>
            <a:off x="6439654" y="1008995"/>
            <a:ext cx="5608564" cy="3480643"/>
          </a:xfrm>
        </p:spPr>
      </p:pic>
      <p:pic>
        <p:nvPicPr>
          <p:cNvPr id="21" name="Picture 20">
            <a:extLst>
              <a:ext uri="{FF2B5EF4-FFF2-40B4-BE49-F238E27FC236}">
                <a16:creationId xmlns:a16="http://schemas.microsoft.com/office/drawing/2014/main" id="{C63601DC-E070-BB44-A49C-7DA9D1209ACC}"/>
              </a:ext>
            </a:extLst>
          </p:cNvPr>
          <p:cNvPicPr>
            <a:picLocks noChangeAspect="1"/>
          </p:cNvPicPr>
          <p:nvPr/>
        </p:nvPicPr>
        <p:blipFill rotWithShape="1">
          <a:blip r:embed="rId4">
            <a:extLst>
              <a:ext uri="{28A0092B-C50C-407E-A947-70E740481C1C}">
                <a14:useLocalDpi xmlns:a14="http://schemas.microsoft.com/office/drawing/2010/main" val="0"/>
              </a:ext>
            </a:extLst>
          </a:blip>
          <a:srcRect l="7015" t="17419" r="29461" b="3928"/>
          <a:stretch/>
        </p:blipFill>
        <p:spPr>
          <a:xfrm>
            <a:off x="4113261" y="3290016"/>
            <a:ext cx="4310303" cy="3335536"/>
          </a:xfrm>
          <a:prstGeom prst="rect">
            <a:avLst/>
          </a:prstGeom>
        </p:spPr>
      </p:pic>
      <p:grpSp>
        <p:nvGrpSpPr>
          <p:cNvPr id="4" name="Group 3">
            <a:extLst>
              <a:ext uri="{FF2B5EF4-FFF2-40B4-BE49-F238E27FC236}">
                <a16:creationId xmlns:a16="http://schemas.microsoft.com/office/drawing/2014/main" id="{91F2A058-3D7B-A94F-A0C3-7BFC1A689E3D}"/>
              </a:ext>
            </a:extLst>
          </p:cNvPr>
          <p:cNvGrpSpPr/>
          <p:nvPr/>
        </p:nvGrpSpPr>
        <p:grpSpPr>
          <a:xfrm>
            <a:off x="795847" y="4087544"/>
            <a:ext cx="2941535" cy="2600784"/>
            <a:chOff x="795847" y="4087544"/>
            <a:chExt cx="2941535" cy="2600784"/>
          </a:xfrm>
        </p:grpSpPr>
        <p:pic>
          <p:nvPicPr>
            <p:cNvPr id="3" name="Picture 2">
              <a:extLst>
                <a:ext uri="{FF2B5EF4-FFF2-40B4-BE49-F238E27FC236}">
                  <a16:creationId xmlns:a16="http://schemas.microsoft.com/office/drawing/2014/main" id="{DC1F02DE-7778-B846-9FE4-215FB0E067B7}"/>
                </a:ext>
              </a:extLst>
            </p:cNvPr>
            <p:cNvPicPr>
              <a:picLocks noChangeAspect="1"/>
            </p:cNvPicPr>
            <p:nvPr/>
          </p:nvPicPr>
          <p:blipFill>
            <a:blip r:embed="rId5"/>
            <a:stretch>
              <a:fillRect/>
            </a:stretch>
          </p:blipFill>
          <p:spPr>
            <a:xfrm>
              <a:off x="795847" y="4087544"/>
              <a:ext cx="2664536" cy="2538008"/>
            </a:xfrm>
            <a:prstGeom prst="rect">
              <a:avLst/>
            </a:prstGeom>
          </p:spPr>
        </p:pic>
        <p:sp>
          <p:nvSpPr>
            <p:cNvPr id="7" name="TextBox 6">
              <a:extLst>
                <a:ext uri="{FF2B5EF4-FFF2-40B4-BE49-F238E27FC236}">
                  <a16:creationId xmlns:a16="http://schemas.microsoft.com/office/drawing/2014/main" id="{51AB9FED-942E-8344-83BB-A078BAB793DC}"/>
                </a:ext>
              </a:extLst>
            </p:cNvPr>
            <p:cNvSpPr txBox="1"/>
            <p:nvPr/>
          </p:nvSpPr>
          <p:spPr>
            <a:xfrm rot="16200000">
              <a:off x="2651698" y="5602644"/>
              <a:ext cx="1894369" cy="276999"/>
            </a:xfrm>
            <a:prstGeom prst="rect">
              <a:avLst/>
            </a:prstGeom>
            <a:noFill/>
          </p:spPr>
          <p:txBody>
            <a:bodyPr wrap="square" rtlCol="0">
              <a:spAutoFit/>
            </a:bodyPr>
            <a:lstStyle/>
            <a:p>
              <a:r>
                <a:rPr lang="en-US" sz="1200" b="1" dirty="0"/>
                <a:t>Source:</a:t>
              </a:r>
              <a:r>
                <a:rPr lang="en-US" sz="1200" dirty="0"/>
                <a:t> MicroStrategy.</a:t>
              </a:r>
            </a:p>
          </p:txBody>
        </p:sp>
      </p:grpSp>
    </p:spTree>
    <p:extLst>
      <p:ext uri="{BB962C8B-B14F-4D97-AF65-F5344CB8AC3E}">
        <p14:creationId xmlns:p14="http://schemas.microsoft.com/office/powerpoint/2010/main" val="3780269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270C-4681-0E49-BD4F-F884407646C7}"/>
              </a:ext>
            </a:extLst>
          </p:cNvPr>
          <p:cNvSpPr>
            <a:spLocks noGrp="1"/>
          </p:cNvSpPr>
          <p:nvPr>
            <p:ph type="title"/>
          </p:nvPr>
        </p:nvSpPr>
        <p:spPr/>
        <p:txBody>
          <a:bodyPr/>
          <a:lstStyle/>
          <a:p>
            <a:r>
              <a:rPr lang="en-US" dirty="0"/>
              <a:t>Machine learning and phenotypic prediction</a:t>
            </a:r>
          </a:p>
        </p:txBody>
      </p:sp>
      <p:sp>
        <p:nvSpPr>
          <p:cNvPr id="3" name="Content Placeholder 2">
            <a:extLst>
              <a:ext uri="{FF2B5EF4-FFF2-40B4-BE49-F238E27FC236}">
                <a16:creationId xmlns:a16="http://schemas.microsoft.com/office/drawing/2014/main" id="{6C804E97-5431-F948-BEE7-23FB0D1ACF5B}"/>
              </a:ext>
            </a:extLst>
          </p:cNvPr>
          <p:cNvSpPr>
            <a:spLocks noGrp="1"/>
          </p:cNvSpPr>
          <p:nvPr>
            <p:ph sz="half" idx="1"/>
          </p:nvPr>
        </p:nvSpPr>
        <p:spPr/>
        <p:txBody>
          <a:bodyPr/>
          <a:lstStyle/>
          <a:p>
            <a:pPr>
              <a:lnSpc>
                <a:spcPct val="100000"/>
              </a:lnSpc>
              <a:spcAft>
                <a:spcPts val="600"/>
              </a:spcAft>
            </a:pPr>
            <a:r>
              <a:rPr lang="en-US" sz="3200" dirty="0"/>
              <a:t>Many data now available to farmers</a:t>
            </a:r>
          </a:p>
          <a:p>
            <a:pPr>
              <a:lnSpc>
                <a:spcPct val="100000"/>
              </a:lnSpc>
              <a:spcAft>
                <a:spcPts val="600"/>
              </a:spcAft>
            </a:pPr>
            <a:r>
              <a:rPr lang="en-US" sz="3200" dirty="0"/>
              <a:t>Underutilized for predicting future performance</a:t>
            </a:r>
          </a:p>
          <a:p>
            <a:pPr>
              <a:lnSpc>
                <a:spcPct val="100000"/>
              </a:lnSpc>
              <a:spcAft>
                <a:spcPts val="600"/>
              </a:spcAft>
            </a:pPr>
            <a:r>
              <a:rPr lang="en-US" sz="3200" dirty="0"/>
              <a:t>Can also be used to assign animals to management groups or schedule treatments</a:t>
            </a:r>
          </a:p>
        </p:txBody>
      </p:sp>
      <p:pic>
        <p:nvPicPr>
          <p:cNvPr id="6" name="Content Placeholder 5">
            <a:extLst>
              <a:ext uri="{FF2B5EF4-FFF2-40B4-BE49-F238E27FC236}">
                <a16:creationId xmlns:a16="http://schemas.microsoft.com/office/drawing/2014/main" id="{0BC9C6A7-0245-0040-995D-16C7080324E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60719" y="960572"/>
            <a:ext cx="6307861" cy="5367522"/>
          </a:xfrm>
        </p:spPr>
      </p:pic>
      <p:sp>
        <p:nvSpPr>
          <p:cNvPr id="5" name="Rectangle 4">
            <a:extLst>
              <a:ext uri="{FF2B5EF4-FFF2-40B4-BE49-F238E27FC236}">
                <a16:creationId xmlns:a16="http://schemas.microsoft.com/office/drawing/2014/main" id="{AFC4B2F4-4793-2943-ADB6-0079F11A1C21}"/>
              </a:ext>
            </a:extLst>
          </p:cNvPr>
          <p:cNvSpPr/>
          <p:nvPr/>
        </p:nvSpPr>
        <p:spPr>
          <a:xfrm>
            <a:off x="5760719" y="6328094"/>
            <a:ext cx="3217103" cy="318100"/>
          </a:xfrm>
          <a:prstGeom prst="rect">
            <a:avLst/>
          </a:prstGeom>
        </p:spPr>
        <p:txBody>
          <a:bodyPr wrap="square">
            <a:spAutoFit/>
          </a:bodyPr>
          <a:lstStyle/>
          <a:p>
            <a:r>
              <a:rPr lang="en-US" sz="1467" b="1" i="1" dirty="0">
                <a:solidFill>
                  <a:srgbClr val="00503E"/>
                </a:solidFill>
              </a:rPr>
              <a:t>Source: Twitter</a:t>
            </a:r>
            <a:r>
              <a:rPr lang="en-US" sz="1467" b="1" i="1" dirty="0">
                <a:solidFill>
                  <a:srgbClr val="244270"/>
                </a:solidFill>
              </a:rPr>
              <a:t>.</a:t>
            </a:r>
            <a:endParaRPr lang="en-US" sz="1467" b="1" dirty="0">
              <a:solidFill>
                <a:srgbClr val="244270"/>
              </a:solidFill>
            </a:endParaRPr>
          </a:p>
        </p:txBody>
      </p:sp>
    </p:spTree>
    <p:extLst>
      <p:ext uri="{BB962C8B-B14F-4D97-AF65-F5344CB8AC3E}">
        <p14:creationId xmlns:p14="http://schemas.microsoft.com/office/powerpoint/2010/main" val="1416719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Traditional phenotyping scheme</a:t>
            </a:r>
            <a:endParaRPr lang="en-US" dirty="0"/>
          </a:p>
        </p:txBody>
      </p:sp>
      <p:sp>
        <p:nvSpPr>
          <p:cNvPr id="14" name="Content Placeholder 13"/>
          <p:cNvSpPr>
            <a:spLocks noGrp="1"/>
          </p:cNvSpPr>
          <p:nvPr>
            <p:ph sz="half" idx="2"/>
          </p:nvPr>
        </p:nvSpPr>
        <p:spPr>
          <a:xfrm>
            <a:off x="7331486" y="994841"/>
            <a:ext cx="4202828" cy="4800600"/>
          </a:xfrm>
        </p:spPr>
        <p:txBody>
          <a:bodyPr/>
          <a:lstStyle/>
          <a:p>
            <a:pPr>
              <a:lnSpc>
                <a:spcPct val="100000"/>
              </a:lnSpc>
              <a:spcAft>
                <a:spcPts val="600"/>
              </a:spcAft>
            </a:pPr>
            <a:r>
              <a:rPr lang="en-US" sz="3200" dirty="0"/>
              <a:t>Current milk recording</a:t>
            </a:r>
          </a:p>
          <a:p>
            <a:pPr>
              <a:lnSpc>
                <a:spcPct val="100000"/>
              </a:lnSpc>
              <a:spcAft>
                <a:spcPts val="600"/>
              </a:spcAft>
            </a:pPr>
            <a:r>
              <a:rPr lang="en-US" sz="3200" dirty="0"/>
              <a:t>Many farms participate</a:t>
            </a:r>
          </a:p>
          <a:p>
            <a:pPr>
              <a:lnSpc>
                <a:spcPct val="100000"/>
              </a:lnSpc>
              <a:spcAft>
                <a:spcPts val="600"/>
              </a:spcAft>
            </a:pPr>
            <a:r>
              <a:rPr lang="en-US" sz="3200" dirty="0"/>
              <a:t>Low-intensity </a:t>
            </a:r>
            <a:r>
              <a:rPr lang="en-US" sz="3200" dirty="0" err="1"/>
              <a:t>phenotyping</a:t>
            </a:r>
            <a:r>
              <a:rPr lang="en-US" sz="3200" dirty="0"/>
              <a:t> </a:t>
            </a:r>
            <a:r>
              <a:rPr lang="en-US" sz="3200" dirty="0">
                <a:solidFill>
                  <a:srgbClr val="00523C"/>
                </a:solidFill>
              </a:rPr>
              <a:t>(few measurements per cow)</a:t>
            </a:r>
          </a:p>
          <a:p>
            <a:pPr>
              <a:lnSpc>
                <a:spcPct val="100000"/>
              </a:lnSpc>
              <a:spcAft>
                <a:spcPts val="600"/>
              </a:spcAft>
            </a:pPr>
            <a:r>
              <a:rPr lang="en-US" sz="3200" dirty="0"/>
              <a:t>Well-suited to traits with low recording costs</a:t>
            </a:r>
          </a:p>
          <a:p>
            <a:pPr>
              <a:lnSpc>
                <a:spcPts val="2700"/>
              </a:lnSpc>
              <a:spcAft>
                <a:spcPts val="1800"/>
              </a:spcAft>
            </a:pPr>
            <a:endParaRPr lang="en-US" sz="2600" dirty="0"/>
          </a:p>
        </p:txBody>
      </p:sp>
      <p:grpSp>
        <p:nvGrpSpPr>
          <p:cNvPr id="64" name="Group 63"/>
          <p:cNvGrpSpPr/>
          <p:nvPr/>
        </p:nvGrpSpPr>
        <p:grpSpPr>
          <a:xfrm>
            <a:off x="357962" y="994841"/>
            <a:ext cx="4963596" cy="2447360"/>
            <a:chOff x="1509471" y="3753857"/>
            <a:chExt cx="4662729" cy="2047192"/>
          </a:xfrm>
        </p:grpSpPr>
        <p:pic>
          <p:nvPicPr>
            <p:cNvPr id="55" name="Picture 2" descr="https://www.ars.usda.gov/ARSUserFiles/oc/graphics/photos/feb98/k7964-1.jpg"/>
            <p:cNvPicPr>
              <a:picLocks noChangeAspect="1" noChangeArrowheads="1"/>
            </p:cNvPicPr>
            <p:nvPr/>
          </p:nvPicPr>
          <p:blipFill>
            <a:blip r:embed="rId2" cstate="print"/>
            <a:srcRect t="22837" b="20254"/>
            <a:stretch>
              <a:fillRect/>
            </a:stretch>
          </p:blipFill>
          <p:spPr bwMode="auto">
            <a:xfrm>
              <a:off x="1600200" y="3753857"/>
              <a:ext cx="4572000" cy="1780675"/>
            </a:xfrm>
            <a:prstGeom prst="rect">
              <a:avLst/>
            </a:prstGeom>
            <a:noFill/>
          </p:spPr>
        </p:pic>
        <p:sp>
          <p:nvSpPr>
            <p:cNvPr id="56" name="Rectangle 55"/>
            <p:cNvSpPr/>
            <p:nvPr/>
          </p:nvSpPr>
          <p:spPr>
            <a:xfrm>
              <a:off x="1509471" y="5524050"/>
              <a:ext cx="1649929"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ARS, USDA</a:t>
              </a:r>
            </a:p>
          </p:txBody>
        </p:sp>
      </p:grpSp>
      <p:grpSp>
        <p:nvGrpSpPr>
          <p:cNvPr id="67" name="Group 66"/>
          <p:cNvGrpSpPr/>
          <p:nvPr/>
        </p:nvGrpSpPr>
        <p:grpSpPr>
          <a:xfrm>
            <a:off x="4033719" y="3335867"/>
            <a:ext cx="2173363" cy="3116187"/>
            <a:chOff x="6283282" y="3276600"/>
            <a:chExt cx="2173363" cy="3116187"/>
          </a:xfrm>
        </p:grpSpPr>
        <p:pic>
          <p:nvPicPr>
            <p:cNvPr id="65" name="Picture 64"/>
            <p:cNvPicPr>
              <a:picLocks noChangeAspect="1"/>
            </p:cNvPicPr>
            <p:nvPr/>
          </p:nvPicPr>
          <p:blipFill>
            <a:blip r:embed="rId3" cstate="print"/>
            <a:srcRect l="3085" t="7671" r="9643" b="3525"/>
            <a:stretch>
              <a:fillRect/>
            </a:stretch>
          </p:blipFill>
          <p:spPr>
            <a:xfrm>
              <a:off x="6373845" y="3276600"/>
              <a:ext cx="2082800" cy="2844800"/>
            </a:xfrm>
            <a:prstGeom prst="rect">
              <a:avLst/>
            </a:prstGeom>
          </p:spPr>
        </p:pic>
        <p:sp>
          <p:nvSpPr>
            <p:cNvPr id="66" name="Rectangle 65"/>
            <p:cNvSpPr/>
            <p:nvPr/>
          </p:nvSpPr>
          <p:spPr>
            <a:xfrm>
              <a:off x="6283282" y="6115788"/>
              <a:ext cx="1649929" cy="276999"/>
            </a:xfrm>
            <a:prstGeom prst="rect">
              <a:avLst/>
            </a:prstGeom>
          </p:spPr>
          <p:txBody>
            <a:bodyPr wrap="square">
              <a:spAutoFit/>
            </a:bodyPr>
            <a:lstStyle/>
            <a:p>
              <a:r>
                <a:rPr lang="en-US" sz="1200" b="1" i="1" dirty="0">
                  <a:solidFill>
                    <a:srgbClr val="00503E"/>
                  </a:solidFill>
                </a:rPr>
                <a:t>Source:</a:t>
              </a:r>
              <a:r>
                <a:rPr lang="en-US" sz="1200" b="1" i="1" dirty="0">
                  <a:solidFill>
                    <a:srgbClr val="244270"/>
                  </a:solidFill>
                </a:rPr>
                <a:t> </a:t>
              </a:r>
              <a:r>
                <a:rPr lang="en-US" sz="1200" b="1" dirty="0">
                  <a:solidFill>
                    <a:srgbClr val="244270"/>
                  </a:solidFill>
                </a:rPr>
                <a:t>J.B. Cole</a:t>
              </a:r>
            </a:p>
          </p:txBody>
        </p:sp>
      </p:grpSp>
      <p:grpSp>
        <p:nvGrpSpPr>
          <p:cNvPr id="70" name="Group 69"/>
          <p:cNvGrpSpPr>
            <a:grpSpLocks noChangeAspect="1"/>
          </p:cNvGrpSpPr>
          <p:nvPr/>
        </p:nvGrpSpPr>
        <p:grpSpPr>
          <a:xfrm>
            <a:off x="357962" y="3435687"/>
            <a:ext cx="4131479" cy="3016367"/>
            <a:chOff x="1119380" y="3776592"/>
            <a:chExt cx="3657600" cy="2670391"/>
          </a:xfrm>
        </p:grpSpPr>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rcRect l="17922" t="2177" r="2083"/>
            <a:stretch>
              <a:fillRect/>
            </a:stretch>
          </p:blipFill>
          <p:spPr>
            <a:xfrm>
              <a:off x="1199126" y="3776592"/>
              <a:ext cx="2925898" cy="2380825"/>
            </a:xfrm>
            <a:prstGeom prst="rect">
              <a:avLst/>
            </a:prstGeom>
          </p:spPr>
        </p:pic>
        <p:sp>
          <p:nvSpPr>
            <p:cNvPr id="69" name="Rectangle 68"/>
            <p:cNvSpPr/>
            <p:nvPr/>
          </p:nvSpPr>
          <p:spPr>
            <a:xfrm>
              <a:off x="1119380" y="6149656"/>
              <a:ext cx="3657600" cy="297327"/>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North Florida Holsteins</a:t>
              </a:r>
            </a:p>
          </p:txBody>
        </p:sp>
      </p:grpSp>
    </p:spTree>
    <p:extLst>
      <p:ext uri="{BB962C8B-B14F-4D97-AF65-F5344CB8AC3E}">
        <p14:creationId xmlns:p14="http://schemas.microsoft.com/office/powerpoint/2010/main" val="1066243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Alternative phenotyping scheme</a:t>
            </a:r>
            <a:endParaRPr lang="en-US" dirty="0"/>
          </a:p>
        </p:txBody>
      </p:sp>
      <p:sp>
        <p:nvSpPr>
          <p:cNvPr id="27" name="Content Placeholder 26"/>
          <p:cNvSpPr>
            <a:spLocks noGrp="1"/>
          </p:cNvSpPr>
          <p:nvPr>
            <p:ph sz="half" idx="2"/>
          </p:nvPr>
        </p:nvSpPr>
        <p:spPr>
          <a:xfrm>
            <a:off x="6714696" y="1371600"/>
            <a:ext cx="4825848" cy="4800600"/>
          </a:xfrm>
        </p:spPr>
        <p:txBody>
          <a:bodyPr/>
          <a:lstStyle/>
          <a:p>
            <a:pPr>
              <a:lnSpc>
                <a:spcPct val="100000"/>
              </a:lnSpc>
              <a:spcAft>
                <a:spcPts val="600"/>
              </a:spcAft>
            </a:pPr>
            <a:r>
              <a:rPr lang="en-US" sz="3200" dirty="0"/>
              <a:t>Few farms</a:t>
            </a:r>
          </a:p>
          <a:p>
            <a:pPr>
              <a:lnSpc>
                <a:spcPct val="100000"/>
              </a:lnSpc>
              <a:spcAft>
                <a:spcPts val="600"/>
              </a:spcAft>
            </a:pPr>
            <a:r>
              <a:rPr lang="en-US" sz="3200" dirty="0"/>
              <a:t>Intensive </a:t>
            </a:r>
            <a:r>
              <a:rPr lang="en-US" sz="3200" dirty="0" err="1"/>
              <a:t>phenotyping</a:t>
            </a:r>
            <a:r>
              <a:rPr lang="en-US" sz="3200" dirty="0"/>
              <a:t> </a:t>
            </a:r>
            <a:r>
              <a:rPr lang="en-US" sz="3200" dirty="0">
                <a:solidFill>
                  <a:srgbClr val="00523C"/>
                </a:solidFill>
              </a:rPr>
              <a:t>(many measurements per cow)</a:t>
            </a:r>
          </a:p>
          <a:p>
            <a:pPr>
              <a:lnSpc>
                <a:spcPct val="100000"/>
              </a:lnSpc>
              <a:spcAft>
                <a:spcPts val="600"/>
              </a:spcAft>
            </a:pPr>
            <a:r>
              <a:rPr lang="en-US" sz="3200" dirty="0"/>
              <a:t>Use cases</a:t>
            </a:r>
          </a:p>
          <a:p>
            <a:pPr lvl="1">
              <a:lnSpc>
                <a:spcPct val="100000"/>
              </a:lnSpc>
              <a:spcAft>
                <a:spcPts val="600"/>
              </a:spcAft>
            </a:pPr>
            <a:r>
              <a:rPr lang="en-US" sz="3200" dirty="0"/>
              <a:t>Expensive-to-measure traits</a:t>
            </a:r>
          </a:p>
          <a:p>
            <a:pPr lvl="1">
              <a:lnSpc>
                <a:spcPct val="100000"/>
              </a:lnSpc>
              <a:spcAft>
                <a:spcPts val="600"/>
              </a:spcAft>
            </a:pPr>
            <a:r>
              <a:rPr lang="en-US" sz="3200" dirty="0"/>
              <a:t>Developing countries</a:t>
            </a:r>
          </a:p>
          <a:p>
            <a:pPr>
              <a:lnSpc>
                <a:spcPts val="2700"/>
              </a:lnSpc>
            </a:pPr>
            <a:endParaRPr lang="en-US" sz="2600" dirty="0"/>
          </a:p>
        </p:txBody>
      </p:sp>
      <p:grpSp>
        <p:nvGrpSpPr>
          <p:cNvPr id="2" name="Group 1"/>
          <p:cNvGrpSpPr/>
          <p:nvPr/>
        </p:nvGrpSpPr>
        <p:grpSpPr>
          <a:xfrm>
            <a:off x="863437" y="1275907"/>
            <a:ext cx="2785537" cy="2061683"/>
            <a:chOff x="356487" y="2209800"/>
            <a:chExt cx="2785537" cy="2061683"/>
          </a:xfrm>
        </p:grpSpPr>
        <p:pic>
          <p:nvPicPr>
            <p:cNvPr id="22" name="Picture 21"/>
            <p:cNvPicPr>
              <a:picLocks noChangeAspect="1"/>
            </p:cNvPicPr>
            <p:nvPr/>
          </p:nvPicPr>
          <p:blipFill>
            <a:blip r:embed="rId2" cstate="print"/>
            <a:srcRect l="3434" t="26433" r="22225" b="7777"/>
            <a:stretch>
              <a:fillRect/>
            </a:stretch>
          </p:blipFill>
          <p:spPr>
            <a:xfrm>
              <a:off x="441157" y="2209800"/>
              <a:ext cx="2700867" cy="1784684"/>
            </a:xfrm>
            <a:prstGeom prst="rect">
              <a:avLst/>
            </a:prstGeom>
            <a:ln>
              <a:noFill/>
            </a:ln>
          </p:spPr>
        </p:pic>
        <p:sp>
          <p:nvSpPr>
            <p:cNvPr id="23" name="Rectangle 22"/>
            <p:cNvSpPr/>
            <p:nvPr/>
          </p:nvSpPr>
          <p:spPr>
            <a:xfrm>
              <a:off x="356487" y="3994484"/>
              <a:ext cx="1649929" cy="276999"/>
            </a:xfrm>
            <a:prstGeom prst="rect">
              <a:avLst/>
            </a:prstGeom>
          </p:spPr>
          <p:txBody>
            <a:bodyPr wrap="square">
              <a:spAutoFit/>
            </a:bodyPr>
            <a:lstStyle/>
            <a:p>
              <a:r>
                <a:rPr lang="en-US" sz="1200" b="1" i="1" dirty="0">
                  <a:solidFill>
                    <a:srgbClr val="00503E"/>
                  </a:solidFill>
                </a:rPr>
                <a:t>Source:</a:t>
              </a:r>
              <a:r>
                <a:rPr lang="en-US" sz="1200" b="1" i="1" dirty="0">
                  <a:solidFill>
                    <a:srgbClr val="244270"/>
                  </a:solidFill>
                </a:rPr>
                <a:t> </a:t>
              </a:r>
              <a:r>
                <a:rPr lang="en-US" sz="1200" b="1" dirty="0">
                  <a:solidFill>
                    <a:srgbClr val="244270"/>
                  </a:solidFill>
                </a:rPr>
                <a:t>J.B. Cole</a:t>
              </a:r>
            </a:p>
          </p:txBody>
        </p:sp>
      </p:grpSp>
      <p:grpSp>
        <p:nvGrpSpPr>
          <p:cNvPr id="3" name="Group 2"/>
          <p:cNvGrpSpPr/>
          <p:nvPr/>
        </p:nvGrpSpPr>
        <p:grpSpPr>
          <a:xfrm>
            <a:off x="3721850" y="1210460"/>
            <a:ext cx="2440538" cy="2399568"/>
            <a:chOff x="6019800" y="3534466"/>
            <a:chExt cx="2440538" cy="2399568"/>
          </a:xfrm>
        </p:grpSpPr>
        <p:pic>
          <p:nvPicPr>
            <p:cNvPr id="25" name="Picture 24"/>
            <p:cNvPicPr>
              <a:picLocks noChangeAspect="1"/>
            </p:cNvPicPr>
            <p:nvPr/>
          </p:nvPicPr>
          <p:blipFill>
            <a:blip r:embed="rId3" cstate="print"/>
            <a:stretch>
              <a:fillRect/>
            </a:stretch>
          </p:blipFill>
          <p:spPr>
            <a:xfrm>
              <a:off x="6019800" y="3534466"/>
              <a:ext cx="2440538" cy="2122569"/>
            </a:xfrm>
            <a:prstGeom prst="rect">
              <a:avLst/>
            </a:prstGeom>
            <a:ln>
              <a:noFill/>
            </a:ln>
          </p:spPr>
        </p:pic>
        <p:sp>
          <p:nvSpPr>
            <p:cNvPr id="26" name="Rectangle 25"/>
            <p:cNvSpPr/>
            <p:nvPr/>
          </p:nvSpPr>
          <p:spPr>
            <a:xfrm>
              <a:off x="6019800" y="5657035"/>
              <a:ext cx="2097639" cy="276999"/>
            </a:xfrm>
            <a:prstGeom prst="rect">
              <a:avLst/>
            </a:prstGeom>
          </p:spPr>
          <p:txBody>
            <a:bodyPr wrap="square">
              <a:spAutoFit/>
            </a:bodyPr>
            <a:lstStyle/>
            <a:p>
              <a:pPr algn="ctr"/>
              <a:r>
                <a:rPr lang="en-US" sz="1200" b="1" i="1" dirty="0">
                  <a:solidFill>
                    <a:srgbClr val="00523C"/>
                  </a:solidFill>
                </a:rPr>
                <a:t>Source:</a:t>
              </a:r>
              <a:r>
                <a:rPr lang="en-US" sz="1200" b="1" dirty="0">
                  <a:solidFill>
                    <a:srgbClr val="00523C"/>
                  </a:solidFill>
                </a:rPr>
                <a:t> </a:t>
              </a:r>
              <a:r>
                <a:rPr lang="en-US" sz="1200" b="1" dirty="0">
                  <a:solidFill>
                    <a:srgbClr val="00523C"/>
                  </a:solidFill>
                  <a:hlinkClick r:id="rId4"/>
                </a:rPr>
                <a:t>http://c-lockinc.com/</a:t>
              </a:r>
              <a:endParaRPr lang="en-US" sz="1200" b="1" dirty="0">
                <a:solidFill>
                  <a:srgbClr val="00523C"/>
                </a:solidFill>
              </a:endParaRPr>
            </a:p>
          </p:txBody>
        </p:sp>
      </p:grpSp>
      <p:grpSp>
        <p:nvGrpSpPr>
          <p:cNvPr id="5" name="Group 4"/>
          <p:cNvGrpSpPr/>
          <p:nvPr/>
        </p:nvGrpSpPr>
        <p:grpSpPr>
          <a:xfrm>
            <a:off x="3386929" y="4030143"/>
            <a:ext cx="2795652" cy="2357059"/>
            <a:chOff x="5401730" y="1744646"/>
            <a:chExt cx="2795652" cy="2357059"/>
          </a:xfrm>
        </p:grpSpPr>
        <p:pic>
          <p:nvPicPr>
            <p:cNvPr id="31" name="Picture 30"/>
            <p:cNvPicPr>
              <a:picLocks noChangeAspect="1"/>
            </p:cNvPicPr>
            <p:nvPr/>
          </p:nvPicPr>
          <p:blipFill>
            <a:blip r:embed="rId5" cstate="print"/>
            <a:srcRect l="6084" r="4129"/>
            <a:stretch>
              <a:fillRect/>
            </a:stretch>
          </p:blipFill>
          <p:spPr>
            <a:xfrm>
              <a:off x="5486400" y="1744646"/>
              <a:ext cx="2651760" cy="2082144"/>
            </a:xfrm>
            <a:prstGeom prst="rect">
              <a:avLst/>
            </a:prstGeom>
            <a:ln>
              <a:noFill/>
            </a:ln>
          </p:spPr>
        </p:pic>
        <p:sp>
          <p:nvSpPr>
            <p:cNvPr id="32" name="Rectangle 31"/>
            <p:cNvSpPr/>
            <p:nvPr/>
          </p:nvSpPr>
          <p:spPr>
            <a:xfrm>
              <a:off x="5401730" y="3824706"/>
              <a:ext cx="2795652" cy="276999"/>
            </a:xfrm>
            <a:prstGeom prst="rect">
              <a:avLst/>
            </a:prstGeom>
          </p:spPr>
          <p:txBody>
            <a:bodyPr wrap="square">
              <a:spAutoFit/>
            </a:bodyPr>
            <a:lstStyle/>
            <a:p>
              <a:r>
                <a:rPr lang="en-US" sz="1200" b="1" i="1" dirty="0">
                  <a:solidFill>
                    <a:srgbClr val="00523C"/>
                  </a:solidFill>
                </a:rPr>
                <a:t>Source:</a:t>
              </a:r>
              <a:r>
                <a:rPr lang="en-US" sz="1200" b="1" dirty="0">
                  <a:solidFill>
                    <a:srgbClr val="00523C"/>
                  </a:solidFill>
                </a:rPr>
                <a:t> </a:t>
              </a:r>
              <a:r>
                <a:rPr lang="en-US" sz="1200" b="1" dirty="0">
                  <a:solidFill>
                    <a:srgbClr val="00523C"/>
                  </a:solidFill>
                  <a:hlinkClick r:id="rId6"/>
                </a:rPr>
                <a:t>http://goo.gl/wu8YtR</a:t>
              </a:r>
              <a:endParaRPr lang="en-US" sz="1200" b="1" dirty="0">
                <a:solidFill>
                  <a:srgbClr val="00523C"/>
                </a:solidFill>
              </a:endParaRPr>
            </a:p>
          </p:txBody>
        </p:sp>
      </p:grpSp>
      <p:grpSp>
        <p:nvGrpSpPr>
          <p:cNvPr id="37" name="Group 36"/>
          <p:cNvGrpSpPr/>
          <p:nvPr/>
        </p:nvGrpSpPr>
        <p:grpSpPr>
          <a:xfrm>
            <a:off x="846939" y="3613424"/>
            <a:ext cx="2351060" cy="2773773"/>
            <a:chOff x="332881" y="3613423"/>
            <a:chExt cx="2351060" cy="2773773"/>
          </a:xfrm>
        </p:grpSpPr>
        <p:sp>
          <p:nvSpPr>
            <p:cNvPr id="29" name="Rectangle 28"/>
            <p:cNvSpPr/>
            <p:nvPr/>
          </p:nvSpPr>
          <p:spPr>
            <a:xfrm>
              <a:off x="332881" y="6110197"/>
              <a:ext cx="2351060" cy="276999"/>
            </a:xfrm>
            <a:prstGeom prst="rect">
              <a:avLst/>
            </a:prstGeom>
          </p:spPr>
          <p:txBody>
            <a:bodyPr wrap="square">
              <a:spAutoFit/>
            </a:bodyPr>
            <a:lstStyle/>
            <a:p>
              <a:r>
                <a:rPr lang="en-US" sz="1200" b="1" i="1" dirty="0">
                  <a:solidFill>
                    <a:srgbClr val="00523C"/>
                  </a:solidFill>
                </a:rPr>
                <a:t>Source:</a:t>
              </a:r>
              <a:r>
                <a:rPr lang="en-US" sz="1200" b="1" dirty="0">
                  <a:solidFill>
                    <a:srgbClr val="00523C"/>
                  </a:solidFill>
                </a:rPr>
                <a:t> </a:t>
              </a:r>
              <a:r>
                <a:rPr lang="en-US" sz="1200" b="1" dirty="0">
                  <a:solidFill>
                    <a:srgbClr val="00523C"/>
                  </a:solidFill>
                  <a:hlinkClick r:id="rId7"/>
                </a:rPr>
                <a:t>http://www.afimilk.com/</a:t>
              </a:r>
              <a:endParaRPr lang="en-US" sz="1200" b="1" dirty="0">
                <a:solidFill>
                  <a:srgbClr val="00523C"/>
                </a:solidFill>
              </a:endParaRPr>
            </a:p>
          </p:txBody>
        </p:sp>
        <p:pic>
          <p:nvPicPr>
            <p:cNvPr id="30" name="Picture 29"/>
            <p:cNvPicPr>
              <a:picLocks noChangeAspect="1"/>
            </p:cNvPicPr>
            <p:nvPr/>
          </p:nvPicPr>
          <p:blipFill>
            <a:blip r:embed="rId8" cstate="print"/>
            <a:srcRect l="13737" t="6061" r="17348" b="11643"/>
            <a:stretch>
              <a:fillRect/>
            </a:stretch>
          </p:blipFill>
          <p:spPr>
            <a:xfrm>
              <a:off x="1259985" y="4959893"/>
              <a:ext cx="1325880" cy="1179576"/>
            </a:xfrm>
            <a:prstGeom prst="rect">
              <a:avLst/>
            </a:prstGeom>
            <a:ln>
              <a:noFill/>
            </a:ln>
          </p:spPr>
        </p:pic>
        <p:pic>
          <p:nvPicPr>
            <p:cNvPr id="28" name="Picture 27"/>
            <p:cNvPicPr>
              <a:picLocks noChangeAspect="1"/>
            </p:cNvPicPr>
            <p:nvPr/>
          </p:nvPicPr>
          <p:blipFill>
            <a:blip r:embed="rId9" cstate="print"/>
            <a:srcRect l="20301" r="22055"/>
            <a:stretch>
              <a:fillRect/>
            </a:stretch>
          </p:blipFill>
          <p:spPr>
            <a:xfrm>
              <a:off x="417997" y="3613423"/>
              <a:ext cx="1143000" cy="1576370"/>
            </a:xfrm>
            <a:prstGeom prst="rect">
              <a:avLst/>
            </a:prstGeom>
            <a:ln>
              <a:noFill/>
            </a:ln>
          </p:spPr>
        </p:pic>
      </p:grpSp>
    </p:spTree>
    <p:extLst>
      <p:ext uri="{BB962C8B-B14F-4D97-AF65-F5344CB8AC3E}">
        <p14:creationId xmlns:p14="http://schemas.microsoft.com/office/powerpoint/2010/main" val="4144801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D9AA-0338-204F-9A2B-9C721952F593}"/>
              </a:ext>
            </a:extLst>
          </p:cNvPr>
          <p:cNvSpPr>
            <a:spLocks noGrp="1"/>
          </p:cNvSpPr>
          <p:nvPr>
            <p:ph type="title"/>
          </p:nvPr>
        </p:nvSpPr>
        <p:spPr/>
        <p:txBody>
          <a:bodyPr/>
          <a:lstStyle/>
          <a:p>
            <a:r>
              <a:rPr lang="en-US" dirty="0"/>
              <a:t>Potential uses of biotechnology</a:t>
            </a:r>
          </a:p>
        </p:txBody>
      </p:sp>
      <p:sp>
        <p:nvSpPr>
          <p:cNvPr id="3" name="Content Placeholder 2">
            <a:extLst>
              <a:ext uri="{FF2B5EF4-FFF2-40B4-BE49-F238E27FC236}">
                <a16:creationId xmlns:a16="http://schemas.microsoft.com/office/drawing/2014/main" id="{5E6FFB6B-9598-5241-BB01-07C8C2C3AA18}"/>
              </a:ext>
            </a:extLst>
          </p:cNvPr>
          <p:cNvSpPr>
            <a:spLocks noGrp="1"/>
          </p:cNvSpPr>
          <p:nvPr>
            <p:ph sz="half" idx="1"/>
          </p:nvPr>
        </p:nvSpPr>
        <p:spPr>
          <a:xfrm>
            <a:off x="502920" y="1118382"/>
            <a:ext cx="5364480" cy="5120640"/>
          </a:xfrm>
        </p:spPr>
        <p:txBody>
          <a:bodyPr/>
          <a:lstStyle/>
          <a:p>
            <a:pPr>
              <a:lnSpc>
                <a:spcPct val="100000"/>
              </a:lnSpc>
              <a:spcAft>
                <a:spcPts val="600"/>
              </a:spcAft>
            </a:pPr>
            <a:r>
              <a:rPr lang="en-US" dirty="0"/>
              <a:t>Inside of the cow</a:t>
            </a:r>
          </a:p>
          <a:p>
            <a:pPr lvl="1">
              <a:lnSpc>
                <a:spcPct val="100000"/>
              </a:lnSpc>
              <a:spcAft>
                <a:spcPts val="600"/>
              </a:spcAft>
            </a:pPr>
            <a:r>
              <a:rPr lang="en-US" dirty="0"/>
              <a:t>Manipulation of rumen microbiome</a:t>
            </a:r>
          </a:p>
          <a:p>
            <a:pPr lvl="2">
              <a:lnSpc>
                <a:spcPct val="100000"/>
              </a:lnSpc>
              <a:spcAft>
                <a:spcPts val="600"/>
              </a:spcAft>
            </a:pPr>
            <a:r>
              <a:rPr lang="en-US" dirty="0"/>
              <a:t>Reduced methane emissions</a:t>
            </a:r>
          </a:p>
          <a:p>
            <a:pPr lvl="1">
              <a:lnSpc>
                <a:spcPct val="100000"/>
              </a:lnSpc>
              <a:spcAft>
                <a:spcPts val="600"/>
              </a:spcAft>
            </a:pPr>
            <a:r>
              <a:rPr lang="en-US" dirty="0"/>
              <a:t>Alteration of milk nutrient profile</a:t>
            </a:r>
          </a:p>
          <a:p>
            <a:pPr lvl="2">
              <a:lnSpc>
                <a:spcPct val="100000"/>
              </a:lnSpc>
              <a:spcAft>
                <a:spcPts val="600"/>
              </a:spcAft>
            </a:pPr>
            <a:r>
              <a:rPr lang="en-US" dirty="0"/>
              <a:t>Little good – credible – research on topics such as A2</a:t>
            </a:r>
          </a:p>
          <a:p>
            <a:pPr lvl="1">
              <a:lnSpc>
                <a:spcPct val="100000"/>
              </a:lnSpc>
              <a:spcAft>
                <a:spcPts val="600"/>
              </a:spcAft>
            </a:pPr>
            <a:r>
              <a:rPr lang="en-US" dirty="0"/>
              <a:t>Reduction of N and P excreted in urine and feces</a:t>
            </a:r>
          </a:p>
          <a:p>
            <a:pPr lvl="1">
              <a:lnSpc>
                <a:spcPct val="100000"/>
              </a:lnSpc>
              <a:spcAft>
                <a:spcPts val="600"/>
              </a:spcAft>
            </a:pPr>
            <a:r>
              <a:rPr lang="en-US" dirty="0"/>
              <a:t>Body temperature</a:t>
            </a:r>
          </a:p>
          <a:p>
            <a:pPr lvl="2">
              <a:lnSpc>
                <a:spcPct val="100000"/>
              </a:lnSpc>
              <a:spcAft>
                <a:spcPts val="600"/>
              </a:spcAft>
            </a:pPr>
            <a:r>
              <a:rPr lang="en-US" dirty="0"/>
              <a:t>Disease status</a:t>
            </a:r>
          </a:p>
        </p:txBody>
      </p:sp>
      <p:sp>
        <p:nvSpPr>
          <p:cNvPr id="4" name="Content Placeholder 3">
            <a:extLst>
              <a:ext uri="{FF2B5EF4-FFF2-40B4-BE49-F238E27FC236}">
                <a16:creationId xmlns:a16="http://schemas.microsoft.com/office/drawing/2014/main" id="{D5A6D8A4-85D0-3F4C-83E8-E8917ABCC8B5}"/>
              </a:ext>
            </a:extLst>
          </p:cNvPr>
          <p:cNvSpPr>
            <a:spLocks noGrp="1"/>
          </p:cNvSpPr>
          <p:nvPr>
            <p:ph sz="half" idx="2"/>
          </p:nvPr>
        </p:nvSpPr>
        <p:spPr>
          <a:xfrm>
            <a:off x="6339840" y="1118382"/>
            <a:ext cx="5364480" cy="5120640"/>
          </a:xfrm>
        </p:spPr>
        <p:txBody>
          <a:bodyPr/>
          <a:lstStyle/>
          <a:p>
            <a:pPr>
              <a:lnSpc>
                <a:spcPct val="100000"/>
              </a:lnSpc>
              <a:spcAft>
                <a:spcPts val="600"/>
              </a:spcAft>
            </a:pPr>
            <a:r>
              <a:rPr lang="en-US" dirty="0"/>
              <a:t>Outside of the cow</a:t>
            </a:r>
          </a:p>
          <a:p>
            <a:pPr lvl="1">
              <a:lnSpc>
                <a:spcPct val="100000"/>
              </a:lnSpc>
              <a:spcAft>
                <a:spcPts val="600"/>
              </a:spcAft>
            </a:pPr>
            <a:r>
              <a:rPr lang="en-US" dirty="0"/>
              <a:t>Improved sensors for measuring phenotypes</a:t>
            </a:r>
          </a:p>
          <a:p>
            <a:pPr lvl="2">
              <a:lnSpc>
                <a:spcPct val="100000"/>
              </a:lnSpc>
              <a:spcAft>
                <a:spcPts val="600"/>
              </a:spcAft>
            </a:pPr>
            <a:r>
              <a:rPr lang="en-US" dirty="0"/>
              <a:t>Ear flicking, mucus, etc.</a:t>
            </a:r>
          </a:p>
          <a:p>
            <a:pPr lvl="1">
              <a:lnSpc>
                <a:spcPct val="100000"/>
              </a:lnSpc>
              <a:spcAft>
                <a:spcPts val="600"/>
              </a:spcAft>
            </a:pPr>
            <a:r>
              <a:rPr lang="en-US" dirty="0"/>
              <a:t>Better varieties of grain and forage</a:t>
            </a:r>
          </a:p>
          <a:p>
            <a:pPr lvl="1">
              <a:lnSpc>
                <a:spcPct val="100000"/>
              </a:lnSpc>
              <a:spcAft>
                <a:spcPts val="600"/>
              </a:spcAft>
            </a:pPr>
            <a:r>
              <a:rPr lang="en-US" dirty="0"/>
              <a:t>Inoculants/feed additives to improve efficiency of feed conversion</a:t>
            </a:r>
          </a:p>
          <a:p>
            <a:pPr lvl="1">
              <a:lnSpc>
                <a:spcPct val="100000"/>
              </a:lnSpc>
              <a:spcAft>
                <a:spcPts val="600"/>
              </a:spcAft>
            </a:pPr>
            <a:r>
              <a:rPr lang="en-US" dirty="0"/>
              <a:t>Improved flavor profiles or nutrient properties of manufactured products</a:t>
            </a:r>
          </a:p>
        </p:txBody>
      </p:sp>
    </p:spTree>
    <p:extLst>
      <p:ext uri="{BB962C8B-B14F-4D97-AF65-F5344CB8AC3E}">
        <p14:creationId xmlns:p14="http://schemas.microsoft.com/office/powerpoint/2010/main" val="3572302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Genomic Selection and Faster Rates of Gain</a:t>
            </a:r>
          </a:p>
        </p:txBody>
      </p:sp>
    </p:spTree>
    <p:extLst>
      <p:ext uri="{BB962C8B-B14F-4D97-AF65-F5344CB8AC3E}">
        <p14:creationId xmlns:p14="http://schemas.microsoft.com/office/powerpoint/2010/main" val="3076458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74B0-5C2F-E748-B665-FD1E334E4847}"/>
              </a:ext>
            </a:extLst>
          </p:cNvPr>
          <p:cNvSpPr>
            <a:spLocks noGrp="1"/>
          </p:cNvSpPr>
          <p:nvPr>
            <p:ph type="title"/>
          </p:nvPr>
        </p:nvSpPr>
        <p:spPr/>
        <p:txBody>
          <a:bodyPr/>
          <a:lstStyle/>
          <a:p>
            <a:r>
              <a:rPr lang="en-US" dirty="0"/>
              <a:t>What do we mean when we talk about change?</a:t>
            </a:r>
          </a:p>
        </p:txBody>
      </p:sp>
      <p:sp>
        <p:nvSpPr>
          <p:cNvPr id="3" name="Content Placeholder 2">
            <a:extLst>
              <a:ext uri="{FF2B5EF4-FFF2-40B4-BE49-F238E27FC236}">
                <a16:creationId xmlns:a16="http://schemas.microsoft.com/office/drawing/2014/main" id="{797BA75E-BE51-DD40-AE1B-3B72B9F6488E}"/>
              </a:ext>
            </a:extLst>
          </p:cNvPr>
          <p:cNvSpPr>
            <a:spLocks noGrp="1"/>
          </p:cNvSpPr>
          <p:nvPr>
            <p:ph sz="half" idx="1"/>
          </p:nvPr>
        </p:nvSpPr>
        <p:spPr>
          <a:xfrm>
            <a:off x="474032" y="1188720"/>
            <a:ext cx="11216640" cy="5120640"/>
          </a:xfrm>
        </p:spPr>
        <p:txBody>
          <a:bodyPr/>
          <a:lstStyle/>
          <a:p>
            <a:pPr fontAlgn="t" hangingPunct="0">
              <a:lnSpc>
                <a:spcPct val="100000"/>
              </a:lnSpc>
              <a:spcAft>
                <a:spcPts val="0"/>
              </a:spcAft>
            </a:pPr>
            <a:r>
              <a:rPr lang="en-US" sz="4000" dirty="0"/>
              <a:t>A </a:t>
            </a:r>
            <a:r>
              <a:rPr lang="en-US" sz="4000" dirty="0">
                <a:solidFill>
                  <a:srgbClr val="00523C"/>
                </a:solidFill>
              </a:rPr>
              <a:t>technological</a:t>
            </a:r>
            <a:r>
              <a:rPr lang="en-US" sz="4000" dirty="0"/>
              <a:t> change is an increase in the efficiency of a product or process that results in an increase in output, without an increase in input. (</a:t>
            </a:r>
            <a:r>
              <a:rPr lang="en-US" sz="4000" dirty="0" err="1"/>
              <a:t>study.com</a:t>
            </a:r>
            <a:r>
              <a:rPr lang="en-US" sz="4000" dirty="0"/>
              <a:t>).</a:t>
            </a:r>
          </a:p>
          <a:p>
            <a:pPr fontAlgn="t" hangingPunct="0">
              <a:lnSpc>
                <a:spcPct val="100000"/>
              </a:lnSpc>
              <a:spcAft>
                <a:spcPts val="0"/>
              </a:spcAft>
            </a:pPr>
            <a:r>
              <a:rPr lang="en-US" sz="4000" dirty="0">
                <a:solidFill>
                  <a:srgbClr val="00523C"/>
                </a:solidFill>
              </a:rPr>
              <a:t>Biotechnology</a:t>
            </a:r>
            <a:r>
              <a:rPr lang="en-US" sz="4000" dirty="0"/>
              <a:t> is the exploitation of biological processes for industrial and other purposes (</a:t>
            </a:r>
            <a:r>
              <a:rPr lang="en-US" sz="4000" dirty="0" err="1"/>
              <a:t>google.com</a:t>
            </a:r>
            <a:r>
              <a:rPr lang="en-US" sz="4000" dirty="0"/>
              <a:t>).</a:t>
            </a:r>
          </a:p>
        </p:txBody>
      </p:sp>
    </p:spTree>
    <p:extLst>
      <p:ext uri="{BB962C8B-B14F-4D97-AF65-F5344CB8AC3E}">
        <p14:creationId xmlns:p14="http://schemas.microsoft.com/office/powerpoint/2010/main" val="2007701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643A-352E-4348-A35E-B611B89DD8CD}"/>
              </a:ext>
            </a:extLst>
          </p:cNvPr>
          <p:cNvSpPr>
            <a:spLocks noGrp="1"/>
          </p:cNvSpPr>
          <p:nvPr>
            <p:ph type="title"/>
          </p:nvPr>
        </p:nvSpPr>
        <p:spPr/>
        <p:txBody>
          <a:bodyPr/>
          <a:lstStyle/>
          <a:p>
            <a:r>
              <a:rPr lang="en-US" dirty="0"/>
              <a:t>Genotypes are plentiful</a:t>
            </a:r>
          </a:p>
        </p:txBody>
      </p:sp>
      <p:pic>
        <p:nvPicPr>
          <p:cNvPr id="6" name="Picture 5">
            <a:extLst>
              <a:ext uri="{FF2B5EF4-FFF2-40B4-BE49-F238E27FC236}">
                <a16:creationId xmlns:a16="http://schemas.microsoft.com/office/drawing/2014/main" id="{1922C274-F30D-534A-85E6-DE1D45BB6259}"/>
              </a:ext>
            </a:extLst>
          </p:cNvPr>
          <p:cNvPicPr>
            <a:picLocks noChangeAspect="1"/>
          </p:cNvPicPr>
          <p:nvPr/>
        </p:nvPicPr>
        <p:blipFill>
          <a:blip r:embed="rId2"/>
          <a:stretch>
            <a:fillRect/>
          </a:stretch>
        </p:blipFill>
        <p:spPr>
          <a:xfrm>
            <a:off x="487681" y="969049"/>
            <a:ext cx="7915692" cy="5397063"/>
          </a:xfrm>
          <a:prstGeom prst="rect">
            <a:avLst/>
          </a:prstGeom>
        </p:spPr>
      </p:pic>
      <p:pic>
        <p:nvPicPr>
          <p:cNvPr id="9" name="Picture 8">
            <a:extLst>
              <a:ext uri="{FF2B5EF4-FFF2-40B4-BE49-F238E27FC236}">
                <a16:creationId xmlns:a16="http://schemas.microsoft.com/office/drawing/2014/main" id="{1EC2A80C-BF64-B942-9C37-7BD77FE1DB3F}"/>
              </a:ext>
            </a:extLst>
          </p:cNvPr>
          <p:cNvPicPr>
            <a:picLocks noChangeAspect="1"/>
          </p:cNvPicPr>
          <p:nvPr/>
        </p:nvPicPr>
        <p:blipFill>
          <a:blip r:embed="rId3"/>
          <a:stretch>
            <a:fillRect/>
          </a:stretch>
        </p:blipFill>
        <p:spPr>
          <a:xfrm>
            <a:off x="8616731" y="1040519"/>
            <a:ext cx="3275724" cy="2233448"/>
          </a:xfrm>
          <a:prstGeom prst="rect">
            <a:avLst/>
          </a:prstGeom>
        </p:spPr>
      </p:pic>
      <p:pic>
        <p:nvPicPr>
          <p:cNvPr id="10" name="Picture 9">
            <a:extLst>
              <a:ext uri="{FF2B5EF4-FFF2-40B4-BE49-F238E27FC236}">
                <a16:creationId xmlns:a16="http://schemas.microsoft.com/office/drawing/2014/main" id="{88BF3B7B-3533-8444-A672-D5092C6C7F19}"/>
              </a:ext>
            </a:extLst>
          </p:cNvPr>
          <p:cNvPicPr>
            <a:picLocks noChangeAspect="1"/>
          </p:cNvPicPr>
          <p:nvPr/>
        </p:nvPicPr>
        <p:blipFill>
          <a:blip r:embed="rId4"/>
          <a:stretch>
            <a:fillRect/>
          </a:stretch>
        </p:blipFill>
        <p:spPr>
          <a:xfrm>
            <a:off x="8616731" y="3739051"/>
            <a:ext cx="3275724" cy="2181360"/>
          </a:xfrm>
          <a:prstGeom prst="rect">
            <a:avLst/>
          </a:prstGeom>
        </p:spPr>
      </p:pic>
      <p:sp>
        <p:nvSpPr>
          <p:cNvPr id="7" name="Rectangle 6">
            <a:extLst>
              <a:ext uri="{FF2B5EF4-FFF2-40B4-BE49-F238E27FC236}">
                <a16:creationId xmlns:a16="http://schemas.microsoft.com/office/drawing/2014/main" id="{DC68C051-BF3D-CC42-89C0-7BF9D3FD9F04}"/>
              </a:ext>
            </a:extLst>
          </p:cNvPr>
          <p:cNvSpPr/>
          <p:nvPr/>
        </p:nvSpPr>
        <p:spPr>
          <a:xfrm>
            <a:off x="427771" y="6346818"/>
            <a:ext cx="8573989" cy="318100"/>
          </a:xfrm>
          <a:prstGeom prst="rect">
            <a:avLst/>
          </a:prstGeom>
        </p:spPr>
        <p:txBody>
          <a:bodyPr wrap="square">
            <a:spAutoFit/>
          </a:bodyPr>
          <a:lstStyle/>
          <a:p>
            <a:r>
              <a:rPr lang="en-US" sz="1467" b="1" i="1" dirty="0">
                <a:solidFill>
                  <a:srgbClr val="00503E"/>
                </a:solidFill>
              </a:rPr>
              <a:t>Source: </a:t>
            </a:r>
            <a:r>
              <a:rPr lang="en-US" sz="1467" i="1" dirty="0">
                <a:solidFill>
                  <a:srgbClr val="00503E"/>
                </a:solidFill>
              </a:rPr>
              <a:t>Council on Dairy Cattle Breeding </a:t>
            </a:r>
            <a:endParaRPr lang="en-US" sz="1467" b="1" dirty="0">
              <a:solidFill>
                <a:srgbClr val="244270"/>
              </a:solidFill>
            </a:endParaRPr>
          </a:p>
        </p:txBody>
      </p:sp>
    </p:spTree>
    <p:extLst>
      <p:ext uri="{BB962C8B-B14F-4D97-AF65-F5344CB8AC3E}">
        <p14:creationId xmlns:p14="http://schemas.microsoft.com/office/powerpoint/2010/main" val="3634836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Growth of markers and animals</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913576744"/>
              </p:ext>
            </p:extLst>
          </p:nvPr>
        </p:nvGraphicFramePr>
        <p:xfrm>
          <a:off x="361739" y="1219703"/>
          <a:ext cx="11448364" cy="5377689"/>
        </p:xfrm>
        <a:graphic>
          <a:graphicData uri="http://schemas.openxmlformats.org/drawingml/2006/table">
            <a:tbl>
              <a:tblPr firstRow="1" bandRow="1">
                <a:tableStyleId>{2D5ABB26-0587-4C30-8999-92F81FD0307C}</a:tableStyleId>
              </a:tblPr>
              <a:tblGrid>
                <a:gridCol w="2321389">
                  <a:extLst>
                    <a:ext uri="{9D8B030D-6E8A-4147-A177-3AD203B41FA5}">
                      <a16:colId xmlns:a16="http://schemas.microsoft.com/office/drawing/2014/main" val="20000"/>
                    </a:ext>
                  </a:extLst>
                </a:gridCol>
                <a:gridCol w="2413657">
                  <a:extLst>
                    <a:ext uri="{9D8B030D-6E8A-4147-A177-3AD203B41FA5}">
                      <a16:colId xmlns:a16="http://schemas.microsoft.com/office/drawing/2014/main" val="20001"/>
                    </a:ext>
                  </a:extLst>
                </a:gridCol>
                <a:gridCol w="2228763">
                  <a:extLst>
                    <a:ext uri="{9D8B030D-6E8A-4147-A177-3AD203B41FA5}">
                      <a16:colId xmlns:a16="http://schemas.microsoft.com/office/drawing/2014/main" val="20002"/>
                    </a:ext>
                  </a:extLst>
                </a:gridCol>
                <a:gridCol w="4484555">
                  <a:extLst>
                    <a:ext uri="{9D8B030D-6E8A-4147-A177-3AD203B41FA5}">
                      <a16:colId xmlns:a16="http://schemas.microsoft.com/office/drawing/2014/main" val="20003"/>
                    </a:ext>
                  </a:extLst>
                </a:gridCol>
              </a:tblGrid>
              <a:tr h="518849">
                <a:tc>
                  <a:txBody>
                    <a:bodyPr/>
                    <a:lstStyle/>
                    <a:p>
                      <a:pPr>
                        <a:lnSpc>
                          <a:spcPts val="2500"/>
                        </a:lnSpc>
                      </a:pPr>
                      <a:r>
                        <a:rPr lang="en-US" sz="2700" b="1" dirty="0">
                          <a:solidFill>
                            <a:schemeClr val="tx1"/>
                          </a:solidFill>
                          <a:latin typeface="+mn-lt"/>
                        </a:rPr>
                        <a:t>Year</a:t>
                      </a:r>
                    </a:p>
                  </a:txBody>
                  <a:tcPr marL="0" marR="0" marT="0" marB="91440"/>
                </a:tc>
                <a:tc>
                  <a:txBody>
                    <a:bodyPr/>
                    <a:lstStyle/>
                    <a:p>
                      <a:pPr algn="r">
                        <a:lnSpc>
                          <a:spcPts val="2500"/>
                        </a:lnSpc>
                      </a:pPr>
                      <a:r>
                        <a:rPr lang="en-US" sz="2700" b="1" dirty="0">
                          <a:solidFill>
                            <a:schemeClr val="tx1"/>
                          </a:solidFill>
                          <a:latin typeface="+mn-lt"/>
                        </a:rPr>
                        <a:t>Markers</a:t>
                      </a:r>
                    </a:p>
                  </a:txBody>
                  <a:tcPr marL="0" marR="0" marT="0" marB="91440"/>
                </a:tc>
                <a:tc>
                  <a:txBody>
                    <a:bodyPr/>
                    <a:lstStyle/>
                    <a:p>
                      <a:pPr marL="0" marR="0" indent="0" algn="r" defTabSz="914400" rtl="0" eaLnBrk="1" fontAlgn="auto" latinLnBrk="0" hangingPunct="1">
                        <a:lnSpc>
                          <a:spcPts val="2500"/>
                        </a:lnSpc>
                        <a:spcBef>
                          <a:spcPts val="0"/>
                        </a:spcBef>
                        <a:spcAft>
                          <a:spcPts val="0"/>
                        </a:spcAft>
                        <a:buClrTx/>
                        <a:buSzTx/>
                        <a:buFontTx/>
                        <a:buNone/>
                        <a:tabLst/>
                        <a:defRPr/>
                      </a:pPr>
                      <a:r>
                        <a:rPr lang="en-US" sz="2700" b="1" dirty="0">
                          <a:solidFill>
                            <a:schemeClr val="tx1"/>
                          </a:solidFill>
                          <a:latin typeface="+mn-lt"/>
                        </a:rPr>
                        <a:t>Animals</a:t>
                      </a:r>
                    </a:p>
                  </a:txBody>
                  <a:tcPr marL="0" marR="0" marT="0" marB="91440"/>
                </a:tc>
                <a:tc>
                  <a:txBody>
                    <a:bodyPr/>
                    <a:lstStyle/>
                    <a:p>
                      <a:pPr algn="l">
                        <a:lnSpc>
                          <a:spcPts val="2500"/>
                        </a:lnSpc>
                      </a:pPr>
                      <a:r>
                        <a:rPr lang="en-US" sz="2700" b="1" dirty="0">
                          <a:solidFill>
                            <a:schemeClr val="tx1"/>
                          </a:solidFill>
                          <a:latin typeface="+mn-lt"/>
                        </a:rPr>
                        <a:t>Research partners</a:t>
                      </a:r>
                    </a:p>
                  </a:txBody>
                  <a:tcPr marL="183851" marR="0" marT="0" marB="0"/>
                </a:tc>
                <a:extLst>
                  <a:ext uri="{0D108BD9-81ED-4DB2-BD59-A6C34878D82A}">
                    <a16:rowId xmlns:a16="http://schemas.microsoft.com/office/drawing/2014/main" val="10000"/>
                  </a:ext>
                </a:extLst>
              </a:tr>
              <a:tr h="1059669">
                <a:tc>
                  <a:txBody>
                    <a:bodyPr/>
                    <a:lstStyle/>
                    <a:p>
                      <a:pPr>
                        <a:lnSpc>
                          <a:spcPts val="2500"/>
                        </a:lnSpc>
                      </a:pPr>
                      <a:r>
                        <a:rPr lang="en-US" sz="2700" b="1" dirty="0">
                          <a:solidFill>
                            <a:srgbClr val="00337F"/>
                          </a:solidFill>
                          <a:latin typeface="+mn-lt"/>
                        </a:rPr>
                        <a:t>199</a:t>
                      </a:r>
                      <a:r>
                        <a:rPr lang="en-US" sz="2700" b="1" spc="200" baseline="0" dirty="0">
                          <a:solidFill>
                            <a:srgbClr val="00337F"/>
                          </a:solidFill>
                          <a:latin typeface="+mn-lt"/>
                        </a:rPr>
                        <a:t>1–</a:t>
                      </a:r>
                      <a:r>
                        <a:rPr lang="en-US" sz="2700" b="1" dirty="0">
                          <a:solidFill>
                            <a:srgbClr val="00337F"/>
                          </a:solidFill>
                          <a:latin typeface="+mn-lt"/>
                        </a:rPr>
                        <a:t>2004</a:t>
                      </a:r>
                    </a:p>
                  </a:txBody>
                  <a:tcPr marL="0" marR="0" marT="0" marB="182880"/>
                </a:tc>
                <a:tc>
                  <a:txBody>
                    <a:bodyPr/>
                    <a:lstStyle/>
                    <a:p>
                      <a:pPr algn="r">
                        <a:lnSpc>
                          <a:spcPts val="2500"/>
                        </a:lnSpc>
                      </a:pPr>
                      <a:r>
                        <a:rPr lang="en-US" sz="2700" b="1" dirty="0">
                          <a:solidFill>
                            <a:srgbClr val="00523C"/>
                          </a:solidFill>
                          <a:latin typeface="+mn-lt"/>
                        </a:rPr>
                        <a:t>367</a:t>
                      </a:r>
                    </a:p>
                  </a:txBody>
                  <a:tcPr marL="0" marR="183851" marT="0" marB="182880"/>
                </a:tc>
                <a:tc>
                  <a:txBody>
                    <a:bodyPr/>
                    <a:lstStyle/>
                    <a:p>
                      <a:pPr algn="r">
                        <a:lnSpc>
                          <a:spcPts val="2500"/>
                        </a:lnSpc>
                      </a:pPr>
                      <a:r>
                        <a:rPr lang="en-US" sz="2700" b="1" dirty="0">
                          <a:solidFill>
                            <a:srgbClr val="00523C"/>
                          </a:solidFill>
                          <a:latin typeface="+mn-lt"/>
                        </a:rPr>
                        <a:t>1,415</a:t>
                      </a:r>
                    </a:p>
                  </a:txBody>
                  <a:tcPr marL="0" marR="245135" marT="0" marB="182880"/>
                </a:tc>
                <a:tc>
                  <a:txBody>
                    <a:bodyPr/>
                    <a:lstStyle/>
                    <a:p>
                      <a:pPr algn="l">
                        <a:lnSpc>
                          <a:spcPts val="2500"/>
                        </a:lnSpc>
                      </a:pPr>
                      <a:r>
                        <a:rPr lang="en-US" sz="2700" b="1" dirty="0">
                          <a:solidFill>
                            <a:srgbClr val="00337F"/>
                          </a:solidFill>
                          <a:latin typeface="+mn-lt"/>
                        </a:rPr>
                        <a:t>USDA, Illinois, Israel (DNA from USA, CAN)</a:t>
                      </a:r>
                    </a:p>
                  </a:txBody>
                  <a:tcPr marL="183851" marR="0" marT="0" marB="182880"/>
                </a:tc>
                <a:extLst>
                  <a:ext uri="{0D108BD9-81ED-4DB2-BD59-A6C34878D82A}">
                    <a16:rowId xmlns:a16="http://schemas.microsoft.com/office/drawing/2014/main" val="10001"/>
                  </a:ext>
                </a:extLst>
              </a:tr>
              <a:tr h="1059669">
                <a:tc>
                  <a:txBody>
                    <a:bodyPr/>
                    <a:lstStyle/>
                    <a:p>
                      <a:pPr>
                        <a:lnSpc>
                          <a:spcPts val="2500"/>
                        </a:lnSpc>
                      </a:pPr>
                      <a:r>
                        <a:rPr lang="en-US" sz="2700" b="1" dirty="0">
                          <a:solidFill>
                            <a:srgbClr val="00337F"/>
                          </a:solidFill>
                          <a:latin typeface="+mn-lt"/>
                        </a:rPr>
                        <a:t>200</a:t>
                      </a:r>
                      <a:r>
                        <a:rPr lang="en-US" sz="2700" b="1" spc="200" baseline="0" dirty="0">
                          <a:solidFill>
                            <a:srgbClr val="00337F"/>
                          </a:solidFill>
                          <a:latin typeface="+mn-lt"/>
                        </a:rPr>
                        <a:t>7–</a:t>
                      </a:r>
                      <a:r>
                        <a:rPr lang="en-US" sz="2700" b="1" dirty="0">
                          <a:solidFill>
                            <a:srgbClr val="00337F"/>
                          </a:solidFill>
                          <a:latin typeface="+mn-lt"/>
                        </a:rPr>
                        <a:t>09</a:t>
                      </a:r>
                    </a:p>
                  </a:txBody>
                  <a:tcPr marL="0" marR="0" marT="0" marB="182880"/>
                </a:tc>
                <a:tc>
                  <a:txBody>
                    <a:bodyPr/>
                    <a:lstStyle/>
                    <a:p>
                      <a:pPr algn="r">
                        <a:lnSpc>
                          <a:spcPts val="2500"/>
                        </a:lnSpc>
                      </a:pPr>
                      <a:r>
                        <a:rPr lang="en-US" sz="2700" b="1" dirty="0">
                          <a:solidFill>
                            <a:srgbClr val="00523C"/>
                          </a:solidFill>
                          <a:latin typeface="+mn-lt"/>
                        </a:rPr>
                        <a:t>38,416</a:t>
                      </a:r>
                    </a:p>
                  </a:txBody>
                  <a:tcPr marL="0" marR="183851" marT="0" marB="182880"/>
                </a:tc>
                <a:tc>
                  <a:txBody>
                    <a:bodyPr/>
                    <a:lstStyle/>
                    <a:p>
                      <a:pPr algn="r">
                        <a:lnSpc>
                          <a:spcPts val="2500"/>
                        </a:lnSpc>
                      </a:pPr>
                      <a:r>
                        <a:rPr lang="en-US" sz="2700" b="1" dirty="0">
                          <a:solidFill>
                            <a:srgbClr val="00523C"/>
                          </a:solidFill>
                          <a:latin typeface="+mn-lt"/>
                        </a:rPr>
                        <a:t>16,646</a:t>
                      </a:r>
                    </a:p>
                  </a:txBody>
                  <a:tcPr marL="0" marR="245135" marT="0" marB="182880"/>
                </a:tc>
                <a:tc>
                  <a:txBody>
                    <a:bodyPr/>
                    <a:lstStyle/>
                    <a:p>
                      <a:pPr algn="l">
                        <a:lnSpc>
                          <a:spcPts val="2500"/>
                        </a:lnSpc>
                      </a:pPr>
                      <a:r>
                        <a:rPr lang="en-US" sz="2700" b="1" dirty="0">
                          <a:solidFill>
                            <a:srgbClr val="00337F"/>
                          </a:solidFill>
                          <a:latin typeface="+mn-lt"/>
                        </a:rPr>
                        <a:t>USDA, Missouri, Canada, </a:t>
                      </a:r>
                      <a:r>
                        <a:rPr lang="en-US" sz="2700" b="1" dirty="0" err="1">
                          <a:solidFill>
                            <a:srgbClr val="00337F"/>
                          </a:solidFill>
                          <a:latin typeface="+mn-lt"/>
                        </a:rPr>
                        <a:t>Illumina</a:t>
                      </a:r>
                      <a:endParaRPr lang="en-US" sz="2700" b="1" dirty="0">
                        <a:solidFill>
                          <a:srgbClr val="00337F"/>
                        </a:solidFill>
                        <a:latin typeface="+mn-lt"/>
                      </a:endParaRPr>
                    </a:p>
                  </a:txBody>
                  <a:tcPr marL="183851" marR="0" marT="0" marB="182880"/>
                </a:tc>
                <a:extLst>
                  <a:ext uri="{0D108BD9-81ED-4DB2-BD59-A6C34878D82A}">
                    <a16:rowId xmlns:a16="http://schemas.microsoft.com/office/drawing/2014/main" val="10002"/>
                  </a:ext>
                </a:extLst>
              </a:tr>
              <a:tr h="1059669">
                <a:tc>
                  <a:txBody>
                    <a:bodyPr/>
                    <a:lstStyle/>
                    <a:p>
                      <a:pPr>
                        <a:lnSpc>
                          <a:spcPts val="2500"/>
                        </a:lnSpc>
                      </a:pPr>
                      <a:r>
                        <a:rPr lang="en-US" sz="2700" b="1" dirty="0">
                          <a:solidFill>
                            <a:srgbClr val="00337F"/>
                          </a:solidFill>
                          <a:latin typeface="+mn-lt"/>
                        </a:rPr>
                        <a:t>201</a:t>
                      </a:r>
                      <a:r>
                        <a:rPr lang="en-US" sz="2700" b="1" spc="200" baseline="0" dirty="0">
                          <a:solidFill>
                            <a:srgbClr val="00337F"/>
                          </a:solidFill>
                          <a:latin typeface="+mn-lt"/>
                        </a:rPr>
                        <a:t>1–</a:t>
                      </a:r>
                      <a:r>
                        <a:rPr lang="en-US" sz="2700" b="1" dirty="0">
                          <a:solidFill>
                            <a:srgbClr val="00337F"/>
                          </a:solidFill>
                          <a:latin typeface="+mn-lt"/>
                        </a:rPr>
                        <a:t>13</a:t>
                      </a:r>
                    </a:p>
                  </a:txBody>
                  <a:tcPr marL="0" marR="0" marT="0" marB="182880"/>
                </a:tc>
                <a:tc>
                  <a:txBody>
                    <a:bodyPr/>
                    <a:lstStyle/>
                    <a:p>
                      <a:pPr algn="r">
                        <a:lnSpc>
                          <a:spcPts val="2500"/>
                        </a:lnSpc>
                      </a:pPr>
                      <a:r>
                        <a:rPr lang="en-US" sz="2700" b="1" dirty="0">
                          <a:solidFill>
                            <a:srgbClr val="00523C"/>
                          </a:solidFill>
                          <a:latin typeface="+mn-lt"/>
                        </a:rPr>
                        <a:t>636,967 </a:t>
                      </a:r>
                    </a:p>
                  </a:txBody>
                  <a:tcPr marL="0" marR="183851" marT="0" marB="182880"/>
                </a:tc>
                <a:tc>
                  <a:txBody>
                    <a:bodyPr/>
                    <a:lstStyle/>
                    <a:p>
                      <a:pPr algn="r">
                        <a:lnSpc>
                          <a:spcPts val="2500"/>
                        </a:lnSpc>
                      </a:pPr>
                      <a:r>
                        <a:rPr lang="en-US" sz="2700" b="1" dirty="0">
                          <a:solidFill>
                            <a:srgbClr val="00523C"/>
                          </a:solidFill>
                          <a:latin typeface="+mn-lt"/>
                        </a:rPr>
                        <a:t>161,341 </a:t>
                      </a:r>
                    </a:p>
                  </a:txBody>
                  <a:tcPr marL="0" marR="245135" marT="0" marB="182880"/>
                </a:tc>
                <a:tc>
                  <a:txBody>
                    <a:bodyPr/>
                    <a:lstStyle/>
                    <a:p>
                      <a:pPr algn="l">
                        <a:lnSpc>
                          <a:spcPts val="2500"/>
                        </a:lnSpc>
                      </a:pPr>
                      <a:r>
                        <a:rPr lang="en-US" sz="2700" b="1" kern="1200" dirty="0">
                          <a:solidFill>
                            <a:srgbClr val="00337F"/>
                          </a:solidFill>
                          <a:latin typeface="+mn-lt"/>
                          <a:ea typeface="+mn-ea"/>
                          <a:cs typeface="+mn-cs"/>
                        </a:rPr>
                        <a:t>Italy, United Kingdom, and high</a:t>
                      </a:r>
                      <a:r>
                        <a:rPr lang="en-US" sz="2700" b="1" kern="1200" baseline="0" dirty="0">
                          <a:solidFill>
                            <a:srgbClr val="00337F"/>
                          </a:solidFill>
                          <a:latin typeface="+mn-lt"/>
                          <a:ea typeface="+mn-ea"/>
                          <a:cs typeface="+mn-cs"/>
                        </a:rPr>
                        <a:t>-density added</a:t>
                      </a:r>
                      <a:endParaRPr lang="en-US" sz="2700" b="1" dirty="0">
                        <a:solidFill>
                          <a:srgbClr val="00337F"/>
                        </a:solidFill>
                        <a:latin typeface="+mn-lt"/>
                      </a:endParaRPr>
                    </a:p>
                  </a:txBody>
                  <a:tcPr marL="183851" marR="0" marT="0" marB="182880"/>
                </a:tc>
                <a:extLst>
                  <a:ext uri="{0D108BD9-81ED-4DB2-BD59-A6C34878D82A}">
                    <a16:rowId xmlns:a16="http://schemas.microsoft.com/office/drawing/2014/main" val="10003"/>
                  </a:ext>
                </a:extLst>
              </a:tr>
              <a:tr h="863933">
                <a:tc>
                  <a:txBody>
                    <a:bodyPr/>
                    <a:lstStyle/>
                    <a:p>
                      <a:pPr>
                        <a:lnSpc>
                          <a:spcPts val="2500"/>
                        </a:lnSpc>
                      </a:pPr>
                      <a:r>
                        <a:rPr lang="en-US" sz="2700" b="1" dirty="0">
                          <a:solidFill>
                            <a:srgbClr val="00337F"/>
                          </a:solidFill>
                          <a:latin typeface="+mn-lt"/>
                        </a:rPr>
                        <a:t>201</a:t>
                      </a:r>
                      <a:r>
                        <a:rPr lang="en-US" sz="2700" b="1" spc="200" baseline="0" dirty="0">
                          <a:solidFill>
                            <a:srgbClr val="00337F"/>
                          </a:solidFill>
                          <a:latin typeface="+mn-lt"/>
                        </a:rPr>
                        <a:t>2–</a:t>
                      </a:r>
                      <a:r>
                        <a:rPr lang="en-US" sz="2700" b="1" dirty="0">
                          <a:solidFill>
                            <a:srgbClr val="00337F"/>
                          </a:solidFill>
                          <a:latin typeface="+mn-lt"/>
                        </a:rPr>
                        <a:t>15</a:t>
                      </a:r>
                    </a:p>
                  </a:txBody>
                  <a:tcPr marL="0" marR="0" marT="0" marB="182880"/>
                </a:tc>
                <a:tc>
                  <a:txBody>
                    <a:bodyPr/>
                    <a:lstStyle/>
                    <a:p>
                      <a:pPr algn="r">
                        <a:lnSpc>
                          <a:spcPts val="2500"/>
                        </a:lnSpc>
                      </a:pPr>
                      <a:r>
                        <a:rPr lang="en-US" sz="2700" b="1" dirty="0">
                          <a:solidFill>
                            <a:srgbClr val="00523C"/>
                          </a:solidFill>
                          <a:latin typeface="+mn-lt"/>
                        </a:rPr>
                        <a:t>61,013</a:t>
                      </a:r>
                    </a:p>
                  </a:txBody>
                  <a:tcPr marL="0" marR="183851" marT="0" marB="182880"/>
                </a:tc>
                <a:tc>
                  <a:txBody>
                    <a:bodyPr/>
                    <a:lstStyle/>
                    <a:p>
                      <a:pPr algn="r">
                        <a:lnSpc>
                          <a:spcPts val="2500"/>
                        </a:lnSpc>
                      </a:pPr>
                      <a:r>
                        <a:rPr lang="en-US" sz="2700" b="1" dirty="0">
                          <a:solidFill>
                            <a:srgbClr val="00523C"/>
                          </a:solidFill>
                          <a:latin typeface="+mn-lt"/>
                        </a:rPr>
                        <a:t>1,000,000</a:t>
                      </a:r>
                    </a:p>
                  </a:txBody>
                  <a:tcPr marL="0" marR="245135" marT="0" marB="182880"/>
                </a:tc>
                <a:tc>
                  <a:txBody>
                    <a:bodyPr/>
                    <a:lstStyle/>
                    <a:p>
                      <a:pPr algn="l">
                        <a:lnSpc>
                          <a:spcPts val="2500"/>
                        </a:lnSpc>
                      </a:pPr>
                      <a:r>
                        <a:rPr lang="en-US" sz="2700" b="1" dirty="0">
                          <a:solidFill>
                            <a:srgbClr val="00337F"/>
                          </a:solidFill>
                          <a:latin typeface="+mn-lt"/>
                        </a:rPr>
                        <a:t>Interbull and Denmark added</a:t>
                      </a:r>
                    </a:p>
                  </a:txBody>
                  <a:tcPr marL="183851" marR="0" marT="0" marB="182880"/>
                </a:tc>
                <a:extLst>
                  <a:ext uri="{0D108BD9-81ED-4DB2-BD59-A6C34878D82A}">
                    <a16:rowId xmlns:a16="http://schemas.microsoft.com/office/drawing/2014/main" val="10004"/>
                  </a:ext>
                </a:extLst>
              </a:tr>
              <a:tr h="815900">
                <a:tc>
                  <a:txBody>
                    <a:bodyPr/>
                    <a:lstStyle/>
                    <a:p>
                      <a:pPr>
                        <a:lnSpc>
                          <a:spcPts val="2500"/>
                        </a:lnSpc>
                      </a:pPr>
                      <a:r>
                        <a:rPr lang="en-US" sz="2700" b="1" dirty="0">
                          <a:solidFill>
                            <a:srgbClr val="00337F"/>
                          </a:solidFill>
                          <a:latin typeface="+mn-lt"/>
                        </a:rPr>
                        <a:t>201</a:t>
                      </a:r>
                      <a:r>
                        <a:rPr lang="en-US" sz="2700" b="1" spc="200" baseline="0" dirty="0">
                          <a:solidFill>
                            <a:srgbClr val="00337F"/>
                          </a:solidFill>
                          <a:latin typeface="+mn-lt"/>
                        </a:rPr>
                        <a:t>5–</a:t>
                      </a:r>
                      <a:r>
                        <a:rPr lang="en-US" sz="2700" b="1" spc="0" baseline="0" dirty="0">
                          <a:solidFill>
                            <a:srgbClr val="00337F"/>
                          </a:solidFill>
                          <a:latin typeface="+mn-lt"/>
                        </a:rPr>
                        <a:t>future</a:t>
                      </a:r>
                    </a:p>
                  </a:txBody>
                  <a:tcPr marL="0" marR="0" marT="0" marB="182880"/>
                </a:tc>
                <a:tc>
                  <a:txBody>
                    <a:bodyPr/>
                    <a:lstStyle/>
                    <a:p>
                      <a:pPr algn="r">
                        <a:lnSpc>
                          <a:spcPts val="2500"/>
                        </a:lnSpc>
                      </a:pPr>
                      <a:r>
                        <a:rPr lang="en-US" sz="2700" b="1" dirty="0">
                          <a:solidFill>
                            <a:srgbClr val="00523C"/>
                          </a:solidFill>
                          <a:latin typeface="+mn-lt"/>
                        </a:rPr>
                        <a:t>39,700,000</a:t>
                      </a:r>
                    </a:p>
                  </a:txBody>
                  <a:tcPr marL="0" marR="183851" marT="0" marB="182880"/>
                </a:tc>
                <a:tc>
                  <a:txBody>
                    <a:bodyPr/>
                    <a:lstStyle/>
                    <a:p>
                      <a:pPr algn="r">
                        <a:lnSpc>
                          <a:spcPts val="2500"/>
                        </a:lnSpc>
                      </a:pPr>
                      <a:r>
                        <a:rPr lang="en-US" sz="2700" b="1" dirty="0">
                          <a:solidFill>
                            <a:srgbClr val="00523C"/>
                          </a:solidFill>
                          <a:latin typeface="+mn-lt"/>
                        </a:rPr>
                        <a:t>1,577</a:t>
                      </a:r>
                    </a:p>
                  </a:txBody>
                  <a:tcPr marL="0" marR="245135" marT="0" marB="182880"/>
                </a:tc>
                <a:tc>
                  <a:txBody>
                    <a:bodyPr/>
                    <a:lstStyle/>
                    <a:p>
                      <a:pPr algn="l">
                        <a:lnSpc>
                          <a:spcPts val="2500"/>
                        </a:lnSpc>
                      </a:pPr>
                      <a:r>
                        <a:rPr lang="en-US" sz="2700" b="1" dirty="0">
                          <a:solidFill>
                            <a:srgbClr val="00337F"/>
                          </a:solidFill>
                          <a:latin typeface="+mn-lt"/>
                        </a:rPr>
                        <a:t>Australia worldwide</a:t>
                      </a:r>
                      <a:r>
                        <a:rPr lang="en-US" sz="2700" b="1" baseline="0" dirty="0">
                          <a:solidFill>
                            <a:srgbClr val="00337F"/>
                          </a:solidFill>
                          <a:latin typeface="+mn-lt"/>
                        </a:rPr>
                        <a:t> </a:t>
                      </a:r>
                      <a:r>
                        <a:rPr lang="en-US" sz="2700" b="1" dirty="0">
                          <a:solidFill>
                            <a:srgbClr val="00337F"/>
                          </a:solidFill>
                          <a:latin typeface="+mn-lt"/>
                        </a:rPr>
                        <a:t>exchange</a:t>
                      </a:r>
                    </a:p>
                  </a:txBody>
                  <a:tcPr marL="183851" marR="0" marT="0" marB="137160"/>
                </a:tc>
                <a:extLst>
                  <a:ext uri="{0D108BD9-81ED-4DB2-BD59-A6C34878D82A}">
                    <a16:rowId xmlns:a16="http://schemas.microsoft.com/office/drawing/2014/main" val="10005"/>
                  </a:ext>
                </a:extLst>
              </a:tr>
            </a:tbl>
          </a:graphicData>
        </a:graphic>
      </p:graphicFrame>
      <p:grpSp>
        <p:nvGrpSpPr>
          <p:cNvPr id="5" name="Group 4"/>
          <p:cNvGrpSpPr>
            <a:grpSpLocks noChangeAspect="1"/>
          </p:cNvGrpSpPr>
          <p:nvPr/>
        </p:nvGrpSpPr>
        <p:grpSpPr>
          <a:xfrm rot="-1080000">
            <a:off x="11359627" y="-15560"/>
            <a:ext cx="575741" cy="1554480"/>
            <a:chOff x="7577470" y="3449799"/>
            <a:chExt cx="1377903" cy="4017906"/>
          </a:xfrm>
          <a:effectLst>
            <a:glow rad="63500">
              <a:schemeClr val="accent4">
                <a:satMod val="175000"/>
                <a:alpha val="40000"/>
              </a:schemeClr>
            </a:glow>
          </a:effectLst>
        </p:grpSpPr>
        <p:pic>
          <p:nvPicPr>
            <p:cNvPr id="6" name="Picture 5" descr="GGP-HD.png"/>
            <p:cNvPicPr>
              <a:picLocks noChangeAspect="1"/>
            </p:cNvPicPr>
            <p:nvPr/>
          </p:nvPicPr>
          <p:blipFill>
            <a:blip r:embed="rId2" cstate="screen"/>
            <a:srcRect/>
            <a:stretch>
              <a:fillRect/>
            </a:stretch>
          </p:blipFill>
          <p:spPr>
            <a:xfrm rot="780000">
              <a:off x="7577470" y="3449799"/>
              <a:ext cx="822960" cy="2499731"/>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GGP-HD.png"/>
            <p:cNvPicPr>
              <a:picLocks noChangeAspect="1"/>
            </p:cNvPicPr>
            <p:nvPr/>
          </p:nvPicPr>
          <p:blipFill>
            <a:blip r:embed="rId2" cstate="screen"/>
            <a:srcRect/>
            <a:stretch>
              <a:fillRect/>
            </a:stretch>
          </p:blipFill>
          <p:spPr>
            <a:xfrm rot="780000">
              <a:off x="7665047" y="3659194"/>
              <a:ext cx="1005840" cy="3055227"/>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GGP-HD.png"/>
            <p:cNvPicPr>
              <a:picLocks noChangeAspect="1"/>
            </p:cNvPicPr>
            <p:nvPr/>
          </p:nvPicPr>
          <p:blipFill>
            <a:blip r:embed="rId2" cstate="screen"/>
            <a:srcRect/>
            <a:stretch>
              <a:fillRect/>
            </a:stretch>
          </p:blipFill>
          <p:spPr>
            <a:xfrm rot="780000">
              <a:off x="7812373" y="3995857"/>
              <a:ext cx="1143000" cy="347184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extLst>
      <p:ext uri="{BB962C8B-B14F-4D97-AF65-F5344CB8AC3E}">
        <p14:creationId xmlns:p14="http://schemas.microsoft.com/office/powerpoint/2010/main" val="17744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Largest genomic databases</a:t>
            </a:r>
            <a:endParaRPr lang="en-US" sz="2000" dirty="0">
              <a:solidFill>
                <a:schemeClr val="accent5"/>
              </a:solidFill>
            </a:endParaRP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1928765376"/>
              </p:ext>
            </p:extLst>
          </p:nvPr>
        </p:nvGraphicFramePr>
        <p:xfrm>
          <a:off x="607486" y="1121731"/>
          <a:ext cx="10968567" cy="4324404"/>
        </p:xfrm>
        <a:graphic>
          <a:graphicData uri="http://schemas.openxmlformats.org/drawingml/2006/table">
            <a:tbl>
              <a:tblPr firstRow="1" bandRow="1">
                <a:tableStyleId>{2D5ABB26-0587-4C30-8999-92F81FD0307C}</a:tableStyleId>
              </a:tblPr>
              <a:tblGrid>
                <a:gridCol w="3261284">
                  <a:extLst>
                    <a:ext uri="{9D8B030D-6E8A-4147-A177-3AD203B41FA5}">
                      <a16:colId xmlns:a16="http://schemas.microsoft.com/office/drawing/2014/main" val="20000"/>
                    </a:ext>
                  </a:extLst>
                </a:gridCol>
                <a:gridCol w="2578645">
                  <a:extLst>
                    <a:ext uri="{9D8B030D-6E8A-4147-A177-3AD203B41FA5}">
                      <a16:colId xmlns:a16="http://schemas.microsoft.com/office/drawing/2014/main" val="20001"/>
                    </a:ext>
                  </a:extLst>
                </a:gridCol>
                <a:gridCol w="2736227">
                  <a:extLst>
                    <a:ext uri="{9D8B030D-6E8A-4147-A177-3AD203B41FA5}">
                      <a16:colId xmlns:a16="http://schemas.microsoft.com/office/drawing/2014/main" val="20002"/>
                    </a:ext>
                  </a:extLst>
                </a:gridCol>
                <a:gridCol w="2392411">
                  <a:extLst>
                    <a:ext uri="{9D8B030D-6E8A-4147-A177-3AD203B41FA5}">
                      <a16:colId xmlns:a16="http://schemas.microsoft.com/office/drawing/2014/main" val="20003"/>
                    </a:ext>
                  </a:extLst>
                </a:gridCol>
              </a:tblGrid>
              <a:tr h="633381">
                <a:tc>
                  <a:txBody>
                    <a:bodyPr/>
                    <a:lstStyle/>
                    <a:p>
                      <a:pPr>
                        <a:lnSpc>
                          <a:spcPts val="3300"/>
                        </a:lnSpc>
                      </a:pPr>
                      <a:endParaRPr lang="en-US" sz="2700" b="1" dirty="0">
                        <a:solidFill>
                          <a:schemeClr val="tx1"/>
                        </a:solidFill>
                        <a:latin typeface="+mn-lt"/>
                      </a:endParaRPr>
                    </a:p>
                  </a:txBody>
                  <a:tcPr marL="0" marR="0" marT="0" marB="0"/>
                </a:tc>
                <a:tc>
                  <a:txBody>
                    <a:bodyPr/>
                    <a:lstStyle/>
                    <a:p>
                      <a:pPr algn="ctr">
                        <a:lnSpc>
                          <a:spcPts val="3300"/>
                        </a:lnSpc>
                      </a:pPr>
                      <a:r>
                        <a:rPr lang="en-US" sz="2700" b="1" dirty="0">
                          <a:solidFill>
                            <a:schemeClr val="tx1"/>
                          </a:solidFill>
                          <a:latin typeface="+mn-lt"/>
                        </a:rPr>
                        <a:t>Ancestry.com</a:t>
                      </a:r>
                    </a:p>
                  </a:txBody>
                  <a:tcPr marL="0" marR="0" marT="0" marB="0"/>
                </a:tc>
                <a:tc>
                  <a:txBody>
                    <a:bodyPr/>
                    <a:lstStyle/>
                    <a:p>
                      <a:pPr algn="ctr">
                        <a:lnSpc>
                          <a:spcPts val="3300"/>
                        </a:lnSpc>
                      </a:pPr>
                      <a:r>
                        <a:rPr lang="en-US" sz="2700" b="1" dirty="0">
                          <a:solidFill>
                            <a:schemeClr val="tx1"/>
                          </a:solidFill>
                          <a:latin typeface="+mn-lt"/>
                        </a:rPr>
                        <a:t>23and</a:t>
                      </a:r>
                      <a:r>
                        <a:rPr lang="en-US" sz="2700" b="1" baseline="0" dirty="0">
                          <a:solidFill>
                            <a:schemeClr val="tx1"/>
                          </a:solidFill>
                          <a:latin typeface="+mn-lt"/>
                        </a:rPr>
                        <a:t>Me</a:t>
                      </a:r>
                      <a:endParaRPr lang="en-US" sz="2700" b="1" dirty="0">
                        <a:solidFill>
                          <a:schemeClr val="tx1"/>
                        </a:solidFill>
                        <a:latin typeface="+mn-lt"/>
                      </a:endParaRPr>
                    </a:p>
                  </a:txBody>
                  <a:tcPr marL="0" marR="0" marT="0" marB="0"/>
                </a:tc>
                <a:tc>
                  <a:txBody>
                    <a:bodyPr/>
                    <a:lstStyle/>
                    <a:p>
                      <a:pPr algn="ctr">
                        <a:lnSpc>
                          <a:spcPts val="3300"/>
                        </a:lnSpc>
                      </a:pPr>
                      <a:r>
                        <a:rPr lang="en-US" sz="2700" b="1" dirty="0">
                          <a:solidFill>
                            <a:schemeClr val="tx1"/>
                          </a:solidFill>
                          <a:latin typeface="+mn-lt"/>
                        </a:rPr>
                        <a:t>CDC</a:t>
                      </a:r>
                      <a:r>
                        <a:rPr lang="en-US" sz="2700" b="1" spc="200" baseline="0" dirty="0">
                          <a:solidFill>
                            <a:schemeClr val="tx1"/>
                          </a:solidFill>
                          <a:latin typeface="+mn-lt"/>
                        </a:rPr>
                        <a:t>B/</a:t>
                      </a:r>
                      <a:r>
                        <a:rPr lang="en-US" sz="2700" b="1" dirty="0">
                          <a:solidFill>
                            <a:schemeClr val="tx1"/>
                          </a:solidFill>
                          <a:latin typeface="+mn-lt"/>
                        </a:rPr>
                        <a:t>USDA</a:t>
                      </a:r>
                    </a:p>
                  </a:txBody>
                  <a:tcPr marL="0" marR="0" marT="0" marB="0"/>
                </a:tc>
                <a:extLst>
                  <a:ext uri="{0D108BD9-81ED-4DB2-BD59-A6C34878D82A}">
                    <a16:rowId xmlns:a16="http://schemas.microsoft.com/office/drawing/2014/main" val="10000"/>
                  </a:ext>
                </a:extLst>
              </a:tr>
              <a:tr h="527289">
                <a:tc>
                  <a:txBody>
                    <a:bodyPr/>
                    <a:lstStyle/>
                    <a:p>
                      <a:pPr>
                        <a:lnSpc>
                          <a:spcPts val="3300"/>
                        </a:lnSpc>
                      </a:pPr>
                      <a:r>
                        <a:rPr lang="en-US" sz="2700" b="1" dirty="0">
                          <a:solidFill>
                            <a:srgbClr val="00337F"/>
                          </a:solidFill>
                          <a:latin typeface="+mn-lt"/>
                        </a:rPr>
                        <a:t>Genotypes</a:t>
                      </a:r>
                    </a:p>
                  </a:txBody>
                  <a:tcPr marL="0" marR="0" marT="0" marB="0"/>
                </a:tc>
                <a:tc>
                  <a:txBody>
                    <a:bodyPr/>
                    <a:lstStyle/>
                    <a:p>
                      <a:pPr algn="ctr">
                        <a:lnSpc>
                          <a:spcPts val="3300"/>
                        </a:lnSpc>
                      </a:pPr>
                      <a:r>
                        <a:rPr lang="en-US" sz="2700" b="1" spc="200" baseline="0" dirty="0">
                          <a:solidFill>
                            <a:srgbClr val="00523C"/>
                          </a:solidFill>
                          <a:latin typeface="+mn-lt"/>
                        </a:rPr>
                        <a:t>&gt;</a:t>
                      </a:r>
                      <a:r>
                        <a:rPr lang="en-US" sz="2700" b="1" dirty="0">
                          <a:solidFill>
                            <a:srgbClr val="00523C"/>
                          </a:solidFill>
                          <a:latin typeface="+mn-lt"/>
                        </a:rPr>
                        <a:t>4 million</a:t>
                      </a:r>
                    </a:p>
                  </a:txBody>
                  <a:tcPr marL="0" marR="0" marT="0" marB="0"/>
                </a:tc>
                <a:tc>
                  <a:txBody>
                    <a:bodyPr/>
                    <a:lstStyle/>
                    <a:p>
                      <a:pPr algn="ctr">
                        <a:lnSpc>
                          <a:spcPts val="3300"/>
                        </a:lnSpc>
                      </a:pPr>
                      <a:r>
                        <a:rPr lang="en-US" sz="2700" b="1" spc="200" baseline="0" dirty="0">
                          <a:solidFill>
                            <a:srgbClr val="00523C"/>
                          </a:solidFill>
                          <a:latin typeface="+mn-lt"/>
                        </a:rPr>
                        <a:t>&gt;</a:t>
                      </a:r>
                      <a:r>
                        <a:rPr lang="en-US" sz="2700" b="1" dirty="0">
                          <a:solidFill>
                            <a:srgbClr val="00523C"/>
                          </a:solidFill>
                          <a:latin typeface="+mn-lt"/>
                        </a:rPr>
                        <a:t>5 million</a:t>
                      </a:r>
                    </a:p>
                  </a:txBody>
                  <a:tcPr marL="0" marR="0" marT="0" marB="0"/>
                </a:tc>
                <a:tc>
                  <a:txBody>
                    <a:bodyPr/>
                    <a:lstStyle/>
                    <a:p>
                      <a:pPr algn="ctr">
                        <a:lnSpc>
                          <a:spcPts val="3300"/>
                        </a:lnSpc>
                      </a:pPr>
                      <a:r>
                        <a:rPr lang="en-US" sz="2700" b="1" dirty="0">
                          <a:solidFill>
                            <a:srgbClr val="00523C"/>
                          </a:solidFill>
                          <a:latin typeface="+mn-lt"/>
                        </a:rPr>
                        <a:t>&gt;3 million</a:t>
                      </a:r>
                    </a:p>
                  </a:txBody>
                  <a:tcPr marL="0" marR="0" marT="0" marB="0"/>
                </a:tc>
                <a:extLst>
                  <a:ext uri="{0D108BD9-81ED-4DB2-BD59-A6C34878D82A}">
                    <a16:rowId xmlns:a16="http://schemas.microsoft.com/office/drawing/2014/main" val="10001"/>
                  </a:ext>
                </a:extLst>
              </a:tr>
              <a:tr h="527289">
                <a:tc>
                  <a:txBody>
                    <a:bodyPr/>
                    <a:lstStyle/>
                    <a:p>
                      <a:pPr marL="0" marR="0" indent="0" algn="l" defTabSz="914400" rtl="0" eaLnBrk="1" fontAlgn="auto" latinLnBrk="0" hangingPunct="1">
                        <a:lnSpc>
                          <a:spcPts val="3300"/>
                        </a:lnSpc>
                        <a:spcBef>
                          <a:spcPts val="0"/>
                        </a:spcBef>
                        <a:spcAft>
                          <a:spcPts val="0"/>
                        </a:spcAft>
                        <a:buClrTx/>
                        <a:buSzTx/>
                        <a:buFontTx/>
                        <a:buNone/>
                        <a:tabLst/>
                        <a:defRPr/>
                      </a:pPr>
                      <a:r>
                        <a:rPr lang="en-US" sz="2700" b="1" dirty="0">
                          <a:solidFill>
                            <a:srgbClr val="00337F"/>
                          </a:solidFill>
                          <a:latin typeface="+mn-lt"/>
                        </a:rPr>
                        <a:t>Species</a:t>
                      </a:r>
                    </a:p>
                  </a:txBody>
                  <a:tcPr marL="0" marR="0" marT="0" marB="0"/>
                </a:tc>
                <a:tc>
                  <a:txBody>
                    <a:bodyPr/>
                    <a:lstStyle/>
                    <a:p>
                      <a:pPr algn="ctr">
                        <a:lnSpc>
                          <a:spcPts val="3300"/>
                        </a:lnSpc>
                      </a:pPr>
                      <a:r>
                        <a:rPr lang="en-US" sz="2700" b="1" dirty="0">
                          <a:solidFill>
                            <a:srgbClr val="00523C"/>
                          </a:solidFill>
                          <a:latin typeface="+mn-lt"/>
                        </a:rPr>
                        <a:t>Human</a:t>
                      </a:r>
                    </a:p>
                  </a:txBody>
                  <a:tcPr marL="0" marR="0" marT="0" marB="0"/>
                </a:tc>
                <a:tc>
                  <a:txBody>
                    <a:bodyPr/>
                    <a:lstStyle/>
                    <a:p>
                      <a:pPr algn="ctr">
                        <a:lnSpc>
                          <a:spcPts val="3300"/>
                        </a:lnSpc>
                      </a:pPr>
                      <a:r>
                        <a:rPr lang="en-US" sz="2700" b="1" dirty="0">
                          <a:solidFill>
                            <a:srgbClr val="00523C"/>
                          </a:solidFill>
                          <a:latin typeface="+mn-lt"/>
                        </a:rPr>
                        <a:t>Human</a:t>
                      </a:r>
                    </a:p>
                  </a:txBody>
                  <a:tcPr marL="0" marR="0" marT="0" marB="0"/>
                </a:tc>
                <a:tc>
                  <a:txBody>
                    <a:bodyPr/>
                    <a:lstStyle/>
                    <a:p>
                      <a:pPr algn="ctr">
                        <a:lnSpc>
                          <a:spcPts val="3300"/>
                        </a:lnSpc>
                      </a:pPr>
                      <a:r>
                        <a:rPr lang="en-US" sz="2700" b="1" dirty="0">
                          <a:solidFill>
                            <a:srgbClr val="00523C"/>
                          </a:solidFill>
                          <a:latin typeface="+mn-lt"/>
                        </a:rPr>
                        <a:t>Cattle</a:t>
                      </a:r>
                    </a:p>
                  </a:txBody>
                  <a:tcPr marL="0" marR="0" marT="0" marB="0"/>
                </a:tc>
                <a:extLst>
                  <a:ext uri="{0D108BD9-81ED-4DB2-BD59-A6C34878D82A}">
                    <a16:rowId xmlns:a16="http://schemas.microsoft.com/office/drawing/2014/main" val="10002"/>
                  </a:ext>
                </a:extLst>
              </a:tr>
              <a:tr h="527289">
                <a:tc>
                  <a:txBody>
                    <a:bodyPr/>
                    <a:lstStyle/>
                    <a:p>
                      <a:pPr>
                        <a:lnSpc>
                          <a:spcPts val="3300"/>
                        </a:lnSpc>
                      </a:pPr>
                      <a:r>
                        <a:rPr lang="en-US" sz="2700" b="1" dirty="0">
                          <a:solidFill>
                            <a:srgbClr val="00337F"/>
                          </a:solidFill>
                          <a:latin typeface="+mn-lt"/>
                        </a:rPr>
                        <a:t>Countries</a:t>
                      </a:r>
                    </a:p>
                  </a:txBody>
                  <a:tcPr marL="0" marR="0" marT="0" marB="0"/>
                </a:tc>
                <a:tc>
                  <a:txBody>
                    <a:bodyPr/>
                    <a:lstStyle/>
                    <a:p>
                      <a:pPr algn="ctr">
                        <a:lnSpc>
                          <a:spcPts val="3300"/>
                        </a:lnSpc>
                      </a:pPr>
                      <a:r>
                        <a:rPr lang="en-US" sz="2700" b="1" dirty="0">
                          <a:solidFill>
                            <a:srgbClr val="00523C"/>
                          </a:solidFill>
                          <a:latin typeface="+mn-lt"/>
                        </a:rPr>
                        <a:t>?</a:t>
                      </a:r>
                    </a:p>
                  </a:txBody>
                  <a:tcPr marL="0" marR="0" marT="0" marB="0"/>
                </a:tc>
                <a:tc>
                  <a:txBody>
                    <a:bodyPr/>
                    <a:lstStyle/>
                    <a:p>
                      <a:pPr algn="ctr">
                        <a:lnSpc>
                          <a:spcPts val="3300"/>
                        </a:lnSpc>
                      </a:pPr>
                      <a:r>
                        <a:rPr lang="en-US" sz="2700" b="1" spc="200" baseline="0" dirty="0">
                          <a:solidFill>
                            <a:srgbClr val="00523C"/>
                          </a:solidFill>
                          <a:latin typeface="+mn-lt"/>
                        </a:rPr>
                        <a:t>&gt;</a:t>
                      </a:r>
                      <a:r>
                        <a:rPr lang="en-US" sz="2700" b="1" dirty="0">
                          <a:solidFill>
                            <a:srgbClr val="00523C"/>
                          </a:solidFill>
                          <a:latin typeface="+mn-lt"/>
                        </a:rPr>
                        <a:t>55</a:t>
                      </a:r>
                    </a:p>
                  </a:txBody>
                  <a:tcPr marL="0" marR="0" marT="0" marB="0"/>
                </a:tc>
                <a:tc>
                  <a:txBody>
                    <a:bodyPr/>
                    <a:lstStyle/>
                    <a:p>
                      <a:pPr algn="ctr">
                        <a:lnSpc>
                          <a:spcPts val="3300"/>
                        </a:lnSpc>
                      </a:pPr>
                      <a:r>
                        <a:rPr lang="en-US" sz="2700" b="1" dirty="0">
                          <a:solidFill>
                            <a:srgbClr val="00523C"/>
                          </a:solidFill>
                          <a:latin typeface="+mn-lt"/>
                        </a:rPr>
                        <a:t>57</a:t>
                      </a:r>
                    </a:p>
                  </a:txBody>
                  <a:tcPr marL="0" marR="0" marT="0" marB="0"/>
                </a:tc>
                <a:extLst>
                  <a:ext uri="{0D108BD9-81ED-4DB2-BD59-A6C34878D82A}">
                    <a16:rowId xmlns:a16="http://schemas.microsoft.com/office/drawing/2014/main" val="10003"/>
                  </a:ext>
                </a:extLst>
              </a:tr>
              <a:tr h="527289">
                <a:tc>
                  <a:txBody>
                    <a:bodyPr/>
                    <a:lstStyle/>
                    <a:p>
                      <a:pPr>
                        <a:lnSpc>
                          <a:spcPts val="3300"/>
                        </a:lnSpc>
                      </a:pPr>
                      <a:r>
                        <a:rPr lang="en-US" sz="2700" b="1" dirty="0">
                          <a:solidFill>
                            <a:srgbClr val="00337F"/>
                          </a:solidFill>
                          <a:latin typeface="+mn-lt"/>
                        </a:rPr>
                        <a:t>Genotyping cost</a:t>
                      </a:r>
                    </a:p>
                  </a:txBody>
                  <a:tcPr marL="0" marR="0" marT="0" marB="0"/>
                </a:tc>
                <a:tc>
                  <a:txBody>
                    <a:bodyPr/>
                    <a:lstStyle/>
                    <a:p>
                      <a:pPr algn="ctr">
                        <a:lnSpc>
                          <a:spcPts val="3300"/>
                        </a:lnSpc>
                      </a:pPr>
                      <a:r>
                        <a:rPr lang="en-US" sz="2700" b="1" dirty="0">
                          <a:solidFill>
                            <a:srgbClr val="00523C"/>
                          </a:solidFill>
                          <a:latin typeface="+mn-lt"/>
                        </a:rPr>
                        <a:t>$99</a:t>
                      </a:r>
                    </a:p>
                  </a:txBody>
                  <a:tcPr marL="0" marR="0" marT="0" marB="0"/>
                </a:tc>
                <a:tc>
                  <a:txBody>
                    <a:bodyPr/>
                    <a:lstStyle/>
                    <a:p>
                      <a:pPr algn="ctr">
                        <a:lnSpc>
                          <a:spcPts val="3300"/>
                        </a:lnSpc>
                      </a:pPr>
                      <a:r>
                        <a:rPr lang="en-US" sz="2700" b="1" dirty="0">
                          <a:solidFill>
                            <a:srgbClr val="00523C"/>
                          </a:solidFill>
                          <a:latin typeface="+mn-lt"/>
                        </a:rPr>
                        <a:t>$69</a:t>
                      </a:r>
                    </a:p>
                  </a:txBody>
                  <a:tcPr marL="0" marR="0" marT="0" marB="0"/>
                </a:tc>
                <a:tc>
                  <a:txBody>
                    <a:bodyPr/>
                    <a:lstStyle/>
                    <a:p>
                      <a:pPr algn="ctr">
                        <a:lnSpc>
                          <a:spcPts val="3300"/>
                        </a:lnSpc>
                      </a:pPr>
                      <a:r>
                        <a:rPr lang="en-US" sz="2700" b="1" dirty="0">
                          <a:solidFill>
                            <a:srgbClr val="00523C"/>
                          </a:solidFill>
                          <a:latin typeface="+mn-lt"/>
                        </a:rPr>
                        <a:t>$3</a:t>
                      </a:r>
                      <a:r>
                        <a:rPr lang="en-US" sz="2700" b="1" spc="200" baseline="0" dirty="0">
                          <a:solidFill>
                            <a:srgbClr val="00523C"/>
                          </a:solidFill>
                          <a:latin typeface="+mn-lt"/>
                        </a:rPr>
                        <a:t>7–</a:t>
                      </a:r>
                      <a:r>
                        <a:rPr lang="en-US" sz="2700" b="1" dirty="0">
                          <a:solidFill>
                            <a:srgbClr val="00523C"/>
                          </a:solidFill>
                          <a:latin typeface="+mn-lt"/>
                        </a:rPr>
                        <a:t>135</a:t>
                      </a:r>
                    </a:p>
                  </a:txBody>
                  <a:tcPr marL="0" marR="0" marT="0" marB="0"/>
                </a:tc>
                <a:extLst>
                  <a:ext uri="{0D108BD9-81ED-4DB2-BD59-A6C34878D82A}">
                    <a16:rowId xmlns:a16="http://schemas.microsoft.com/office/drawing/2014/main" val="10004"/>
                  </a:ext>
                </a:extLst>
              </a:tr>
              <a:tr h="527289">
                <a:tc>
                  <a:txBody>
                    <a:bodyPr/>
                    <a:lstStyle/>
                    <a:p>
                      <a:pPr>
                        <a:lnSpc>
                          <a:spcPts val="3300"/>
                        </a:lnSpc>
                      </a:pPr>
                      <a:r>
                        <a:rPr lang="en-US" sz="2700" b="1" dirty="0">
                          <a:solidFill>
                            <a:srgbClr val="00337F"/>
                          </a:solidFill>
                          <a:latin typeface="+mn-lt"/>
                        </a:rPr>
                        <a:t>Delivery (weeks)</a:t>
                      </a:r>
                    </a:p>
                  </a:txBody>
                  <a:tcPr marL="0" marR="0" marT="0" marB="0"/>
                </a:tc>
                <a:tc>
                  <a:txBody>
                    <a:bodyPr/>
                    <a:lstStyle/>
                    <a:p>
                      <a:pPr algn="ctr">
                        <a:lnSpc>
                          <a:spcPts val="3300"/>
                        </a:lnSpc>
                      </a:pPr>
                      <a:r>
                        <a:rPr lang="en-US" sz="2700" b="1" spc="200" baseline="0" dirty="0">
                          <a:solidFill>
                            <a:srgbClr val="00523C"/>
                          </a:solidFill>
                          <a:latin typeface="+mn-lt"/>
                        </a:rPr>
                        <a:t>6–</a:t>
                      </a:r>
                      <a:r>
                        <a:rPr lang="en-US" sz="2700" b="1" dirty="0">
                          <a:solidFill>
                            <a:srgbClr val="00523C"/>
                          </a:solidFill>
                          <a:latin typeface="+mn-lt"/>
                        </a:rPr>
                        <a:t>8</a:t>
                      </a:r>
                    </a:p>
                  </a:txBody>
                  <a:tcPr marL="0" marR="0" marT="0" marB="0"/>
                </a:tc>
                <a:tc>
                  <a:txBody>
                    <a:bodyPr/>
                    <a:lstStyle/>
                    <a:p>
                      <a:pPr algn="ctr">
                        <a:lnSpc>
                          <a:spcPts val="3300"/>
                        </a:lnSpc>
                      </a:pPr>
                      <a:r>
                        <a:rPr lang="en-US" sz="2700" b="1" spc="200" baseline="0" dirty="0">
                          <a:solidFill>
                            <a:srgbClr val="00523C"/>
                          </a:solidFill>
                          <a:latin typeface="+mn-lt"/>
                        </a:rPr>
                        <a:t>6–</a:t>
                      </a:r>
                      <a:r>
                        <a:rPr lang="en-US" sz="2700" b="1" dirty="0">
                          <a:solidFill>
                            <a:srgbClr val="00523C"/>
                          </a:solidFill>
                          <a:latin typeface="+mn-lt"/>
                        </a:rPr>
                        <a:t>8</a:t>
                      </a:r>
                    </a:p>
                  </a:txBody>
                  <a:tcPr marL="0" marR="0" marT="0" marB="0"/>
                </a:tc>
                <a:tc>
                  <a:txBody>
                    <a:bodyPr/>
                    <a:lstStyle/>
                    <a:p>
                      <a:pPr algn="ctr">
                        <a:lnSpc>
                          <a:spcPts val="3300"/>
                        </a:lnSpc>
                      </a:pPr>
                      <a:r>
                        <a:rPr lang="en-US" sz="2700" b="1" spc="200" baseline="0" dirty="0">
                          <a:solidFill>
                            <a:srgbClr val="00523C"/>
                          </a:solidFill>
                          <a:latin typeface="+mn-lt"/>
                        </a:rPr>
                        <a:t>1–</a:t>
                      </a:r>
                      <a:r>
                        <a:rPr lang="en-US" sz="2700" b="1" dirty="0">
                          <a:solidFill>
                            <a:srgbClr val="00523C"/>
                          </a:solidFill>
                          <a:latin typeface="+mn-lt"/>
                        </a:rPr>
                        <a:t>2</a:t>
                      </a:r>
                    </a:p>
                  </a:txBody>
                  <a:tcPr marL="0" marR="0" marT="0" marB="0"/>
                </a:tc>
                <a:extLst>
                  <a:ext uri="{0D108BD9-81ED-4DB2-BD59-A6C34878D82A}">
                    <a16:rowId xmlns:a16="http://schemas.microsoft.com/office/drawing/2014/main" val="10005"/>
                  </a:ext>
                </a:extLst>
              </a:tr>
              <a:tr h="527289">
                <a:tc>
                  <a:txBody>
                    <a:bodyPr/>
                    <a:lstStyle/>
                    <a:p>
                      <a:pPr>
                        <a:lnSpc>
                          <a:spcPts val="3300"/>
                        </a:lnSpc>
                      </a:pPr>
                      <a:r>
                        <a:rPr lang="en-US" sz="2700" b="1" dirty="0">
                          <a:solidFill>
                            <a:srgbClr val="00337F"/>
                          </a:solidFill>
                          <a:latin typeface="+mn-lt"/>
                        </a:rPr>
                        <a:t>DNA generations</a:t>
                      </a:r>
                    </a:p>
                  </a:txBody>
                  <a:tcPr marL="0" marR="0" marT="0" marB="0"/>
                </a:tc>
                <a:tc>
                  <a:txBody>
                    <a:bodyPr/>
                    <a:lstStyle/>
                    <a:p>
                      <a:pPr algn="ctr">
                        <a:lnSpc>
                          <a:spcPts val="3300"/>
                        </a:lnSpc>
                      </a:pPr>
                      <a:r>
                        <a:rPr lang="en-US" sz="2700" b="1" dirty="0">
                          <a:solidFill>
                            <a:srgbClr val="00523C"/>
                          </a:solidFill>
                          <a:latin typeface="+mn-lt"/>
                        </a:rPr>
                        <a:t>Few</a:t>
                      </a:r>
                    </a:p>
                  </a:txBody>
                  <a:tcPr marL="0" marR="0" marT="0" marB="0"/>
                </a:tc>
                <a:tc>
                  <a:txBody>
                    <a:bodyPr/>
                    <a:lstStyle/>
                    <a:p>
                      <a:pPr algn="ctr">
                        <a:lnSpc>
                          <a:spcPts val="3300"/>
                        </a:lnSpc>
                      </a:pPr>
                      <a:r>
                        <a:rPr lang="en-US" sz="2700" b="1" dirty="0">
                          <a:solidFill>
                            <a:srgbClr val="00523C"/>
                          </a:solidFill>
                          <a:latin typeface="+mn-lt"/>
                        </a:rPr>
                        <a:t>Few</a:t>
                      </a:r>
                    </a:p>
                  </a:txBody>
                  <a:tcPr marL="0" marR="0" marT="0" marB="0"/>
                </a:tc>
                <a:tc>
                  <a:txBody>
                    <a:bodyPr/>
                    <a:lstStyle/>
                    <a:p>
                      <a:pPr algn="ctr">
                        <a:lnSpc>
                          <a:spcPts val="3300"/>
                        </a:lnSpc>
                      </a:pPr>
                      <a:r>
                        <a:rPr lang="en-US" sz="2700" b="1" spc="200" baseline="0" dirty="0">
                          <a:solidFill>
                            <a:srgbClr val="00523C"/>
                          </a:solidFill>
                          <a:latin typeface="+mn-lt"/>
                        </a:rPr>
                        <a:t>&gt;</a:t>
                      </a:r>
                      <a:r>
                        <a:rPr lang="en-US" sz="2700" b="1" dirty="0">
                          <a:solidFill>
                            <a:srgbClr val="00523C"/>
                          </a:solidFill>
                          <a:latin typeface="+mn-lt"/>
                        </a:rPr>
                        <a:t>10</a:t>
                      </a:r>
                    </a:p>
                  </a:txBody>
                  <a:tcPr marL="0" marR="0" marT="0" marB="0"/>
                </a:tc>
                <a:extLst>
                  <a:ext uri="{0D108BD9-81ED-4DB2-BD59-A6C34878D82A}">
                    <a16:rowId xmlns:a16="http://schemas.microsoft.com/office/drawing/2014/main" val="10006"/>
                  </a:ext>
                </a:extLst>
              </a:tr>
              <a:tr h="527289">
                <a:tc>
                  <a:txBody>
                    <a:bodyPr/>
                    <a:lstStyle/>
                    <a:p>
                      <a:pPr>
                        <a:lnSpc>
                          <a:spcPts val="3300"/>
                        </a:lnSpc>
                      </a:pPr>
                      <a:r>
                        <a:rPr lang="en-US" sz="2700" b="1" dirty="0">
                          <a:solidFill>
                            <a:srgbClr val="00337F"/>
                          </a:solidFill>
                          <a:latin typeface="+mn-lt"/>
                        </a:rPr>
                        <a:t>EBV reliability</a:t>
                      </a:r>
                    </a:p>
                  </a:txBody>
                  <a:tcPr marL="0" marR="0" marT="0" marB="0"/>
                </a:tc>
                <a:tc>
                  <a:txBody>
                    <a:bodyPr/>
                    <a:lstStyle/>
                    <a:p>
                      <a:pPr algn="ctr">
                        <a:lnSpc>
                          <a:spcPts val="3300"/>
                        </a:lnSpc>
                      </a:pPr>
                      <a:r>
                        <a:rPr lang="en-US" sz="2700" b="1" dirty="0">
                          <a:solidFill>
                            <a:srgbClr val="00523C"/>
                          </a:solidFill>
                          <a:latin typeface="+mn-lt"/>
                        </a:rPr>
                        <a:t>None</a:t>
                      </a:r>
                    </a:p>
                  </a:txBody>
                  <a:tcPr marL="0" marR="0" marT="0" marB="0"/>
                </a:tc>
                <a:tc>
                  <a:txBody>
                    <a:bodyPr/>
                    <a:lstStyle/>
                    <a:p>
                      <a:pPr algn="ctr">
                        <a:lnSpc>
                          <a:spcPts val="3300"/>
                        </a:lnSpc>
                      </a:pPr>
                      <a:r>
                        <a:rPr lang="en-US" sz="2700" b="1" dirty="0">
                          <a:solidFill>
                            <a:srgbClr val="00523C"/>
                          </a:solidFill>
                          <a:latin typeface="+mn-lt"/>
                        </a:rPr>
                        <a:t>Low</a:t>
                      </a:r>
                    </a:p>
                  </a:txBody>
                  <a:tcPr marL="0" marR="0" marT="0" marB="0"/>
                </a:tc>
                <a:tc>
                  <a:txBody>
                    <a:bodyPr/>
                    <a:lstStyle/>
                    <a:p>
                      <a:pPr algn="ctr">
                        <a:lnSpc>
                          <a:spcPts val="3300"/>
                        </a:lnSpc>
                      </a:pPr>
                      <a:r>
                        <a:rPr lang="en-US" sz="2700" b="1" dirty="0">
                          <a:solidFill>
                            <a:srgbClr val="00523C"/>
                          </a:solidFill>
                          <a:latin typeface="+mn-lt"/>
                        </a:rPr>
                        <a:t>High</a:t>
                      </a:r>
                    </a:p>
                  </a:txBody>
                  <a:tcPr marL="0" marR="0" marT="0" marB="0"/>
                </a:tc>
                <a:extLst>
                  <a:ext uri="{0D108BD9-81ED-4DB2-BD59-A6C34878D82A}">
                    <a16:rowId xmlns:a16="http://schemas.microsoft.com/office/drawing/2014/main" val="10007"/>
                  </a:ext>
                </a:extLst>
              </a:tr>
            </a:tbl>
          </a:graphicData>
        </a:graphic>
      </p:graphicFrame>
      <p:sp>
        <p:nvSpPr>
          <p:cNvPr id="5" name="TextBox 4"/>
          <p:cNvSpPr txBox="1"/>
          <p:nvPr/>
        </p:nvSpPr>
        <p:spPr>
          <a:xfrm>
            <a:off x="607486" y="5594885"/>
            <a:ext cx="10968567" cy="831894"/>
          </a:xfrm>
          <a:prstGeom prst="rect">
            <a:avLst/>
          </a:prstGeom>
          <a:noFill/>
        </p:spPr>
        <p:txBody>
          <a:bodyPr wrap="square" lIns="0" tIns="0" rIns="0" bIns="0" rtlCol="0">
            <a:spAutoFit/>
          </a:bodyPr>
          <a:lstStyle/>
          <a:p>
            <a:pPr>
              <a:lnSpc>
                <a:spcPts val="2000"/>
              </a:lnSpc>
              <a:spcAft>
                <a:spcPts val="600"/>
              </a:spcAft>
              <a:tabLst>
                <a:tab pos="1262031" algn="l"/>
              </a:tabLst>
            </a:pPr>
            <a:r>
              <a:rPr lang="en-US" sz="1467" b="1" dirty="0">
                <a:latin typeface="Calibri" pitchFamily="34" charset="0"/>
              </a:rPr>
              <a:t>Reference:	</a:t>
            </a:r>
            <a:r>
              <a:rPr lang="en-US" sz="1467" b="1" dirty="0">
                <a:latin typeface="Calibri" pitchFamily="34" charset="0"/>
                <a:hlinkClick r:id="rId3"/>
              </a:rPr>
              <a:t>http://genomemag.com/davies-23andme/#.VdY722zosY1</a:t>
            </a:r>
            <a:endParaRPr lang="en-US" sz="1467" b="1" dirty="0">
              <a:latin typeface="Calibri" pitchFamily="34" charset="0"/>
            </a:endParaRPr>
          </a:p>
          <a:p>
            <a:pPr>
              <a:lnSpc>
                <a:spcPts val="2000"/>
              </a:lnSpc>
              <a:tabLst>
                <a:tab pos="1262031" algn="l"/>
              </a:tabLst>
            </a:pPr>
            <a:r>
              <a:rPr lang="en-US" sz="1467" b="1" dirty="0">
                <a:latin typeface="Calibri" pitchFamily="34" charset="0"/>
              </a:rPr>
              <a:t>Web sites:	</a:t>
            </a:r>
            <a:r>
              <a:rPr lang="en-US" sz="1467" b="1" dirty="0">
                <a:latin typeface="Calibri" pitchFamily="34" charset="0"/>
                <a:hlinkClick r:id="rId4"/>
              </a:rPr>
              <a:t>https://www.23andme.com/</a:t>
            </a:r>
            <a:r>
              <a:rPr lang="en-US" sz="1467" b="1" dirty="0">
                <a:latin typeface="Calibri" pitchFamily="34" charset="0"/>
              </a:rPr>
              <a:t>;	</a:t>
            </a:r>
            <a:r>
              <a:rPr lang="en-US" sz="1467" b="1" u="sng" dirty="0">
                <a:latin typeface="Calibri" pitchFamily="34" charset="0"/>
                <a:hlinkClick r:id="rId5"/>
              </a:rPr>
              <a:t>http://dna.ancestry.com/</a:t>
            </a:r>
            <a:r>
              <a:rPr lang="en-US" sz="1467" b="1" dirty="0">
                <a:latin typeface="Calibri" pitchFamily="34" charset="0"/>
              </a:rPr>
              <a:t>; </a:t>
            </a:r>
            <a:r>
              <a:rPr lang="en-US" sz="1467" b="1" dirty="0">
                <a:latin typeface="Calibri" pitchFamily="34" charset="0"/>
                <a:hlinkClick r:id="rId6"/>
              </a:rPr>
              <a:t>https://www.cdcb.us/</a:t>
            </a:r>
            <a:r>
              <a:rPr lang="en-US" sz="1467" b="1" dirty="0">
                <a:latin typeface="Calibri" pitchFamily="34" charset="0"/>
              </a:rPr>
              <a:t>; 	</a:t>
            </a:r>
            <a:r>
              <a:rPr lang="en-US" sz="1467" b="1" dirty="0">
                <a:latin typeface="Calibri" pitchFamily="34" charset="0"/>
                <a:hlinkClick r:id="rId7"/>
              </a:rPr>
              <a:t>http://aipl.arsusda.gov/Main/site_main.htm</a:t>
            </a:r>
            <a:endParaRPr lang="en-US" sz="1467" b="1" dirty="0">
              <a:latin typeface="Calibri" pitchFamily="34" charset="0"/>
            </a:endParaRPr>
          </a:p>
        </p:txBody>
      </p:sp>
      <p:pic>
        <p:nvPicPr>
          <p:cNvPr id="15" name="Picture 14" descr="Ladys-Manor PL Shakira_heifer.jpg"/>
          <p:cNvPicPr>
            <a:picLocks noChangeAspect="1"/>
          </p:cNvPicPr>
          <p:nvPr/>
        </p:nvPicPr>
        <p:blipFill>
          <a:blip r:embed="rId8" cstate="print"/>
          <a:stretch>
            <a:fillRect/>
          </a:stretch>
        </p:blipFill>
        <p:spPr>
          <a:xfrm>
            <a:off x="10584734" y="0"/>
            <a:ext cx="1664205" cy="1188720"/>
          </a:xfrm>
          <a:prstGeom prst="rect">
            <a:avLst/>
          </a:prstGeom>
        </p:spPr>
      </p:pic>
    </p:spTree>
    <p:extLst>
      <p:ext uri="{BB962C8B-B14F-4D97-AF65-F5344CB8AC3E}">
        <p14:creationId xmlns:p14="http://schemas.microsoft.com/office/powerpoint/2010/main" val="1776063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a:t>Genotypes can be applied to many traits</a:t>
            </a:r>
          </a:p>
        </p:txBody>
      </p:sp>
      <p:sp>
        <p:nvSpPr>
          <p:cNvPr id="1002499" name="Rectangle 3"/>
          <p:cNvSpPr>
            <a:spLocks noGrp="1" noChangeArrowheads="1"/>
          </p:cNvSpPr>
          <p:nvPr>
            <p:ph sz="half" idx="1"/>
          </p:nvPr>
        </p:nvSpPr>
        <p:spPr/>
        <p:txBody>
          <a:bodyPr/>
          <a:lstStyle/>
          <a:p>
            <a:pPr>
              <a:lnSpc>
                <a:spcPct val="100000"/>
              </a:lnSpc>
              <a:spcAft>
                <a:spcPts val="600"/>
              </a:spcAft>
            </a:pPr>
            <a:r>
              <a:rPr lang="en-AU" sz="3200" dirty="0"/>
              <a:t>An animal’s genotype is good for all traits </a:t>
            </a:r>
            <a:endParaRPr lang="en-US" sz="3200" dirty="0"/>
          </a:p>
          <a:p>
            <a:pPr>
              <a:lnSpc>
                <a:spcPct val="100000"/>
              </a:lnSpc>
              <a:spcAft>
                <a:spcPts val="600"/>
              </a:spcAft>
            </a:pPr>
            <a:r>
              <a:rPr lang="en-US" sz="3200" dirty="0"/>
              <a:t>Traditional evaluations are required for accurate estimates of SNP effects</a:t>
            </a:r>
          </a:p>
          <a:p>
            <a:pPr>
              <a:lnSpc>
                <a:spcPct val="100000"/>
              </a:lnSpc>
              <a:spcAft>
                <a:spcPts val="600"/>
              </a:spcAft>
            </a:pPr>
            <a:r>
              <a:rPr lang="en-US" sz="3200" dirty="0"/>
              <a:t>Traditional evaluations not currently available for heat tolerance or feed efficiency</a:t>
            </a:r>
          </a:p>
          <a:p>
            <a:pPr>
              <a:lnSpc>
                <a:spcPct val="100000"/>
              </a:lnSpc>
              <a:spcAft>
                <a:spcPts val="600"/>
              </a:spcAft>
            </a:pPr>
            <a:r>
              <a:rPr lang="en-US" sz="3200" dirty="0"/>
              <a:t>Research populations could provide data for traits that are expensive to measure</a:t>
            </a:r>
          </a:p>
          <a:p>
            <a:pPr>
              <a:lnSpc>
                <a:spcPct val="100000"/>
              </a:lnSpc>
              <a:spcAft>
                <a:spcPts val="600"/>
              </a:spcAft>
            </a:pPr>
            <a:r>
              <a:rPr lang="en-US" sz="3200" dirty="0"/>
              <a:t>Will resulting evaluations work in target population?</a:t>
            </a:r>
          </a:p>
        </p:txBody>
      </p:sp>
    </p:spTree>
    <p:extLst>
      <p:ext uri="{BB962C8B-B14F-4D97-AF65-F5344CB8AC3E}">
        <p14:creationId xmlns:p14="http://schemas.microsoft.com/office/powerpoint/2010/main" val="241464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F255-27F8-DD46-96DD-D885039AFC32}"/>
              </a:ext>
            </a:extLst>
          </p:cNvPr>
          <p:cNvSpPr>
            <a:spLocks noGrp="1"/>
          </p:cNvSpPr>
          <p:nvPr>
            <p:ph type="title"/>
          </p:nvPr>
        </p:nvSpPr>
        <p:spPr/>
        <p:txBody>
          <a:bodyPr/>
          <a:lstStyle/>
          <a:p>
            <a:r>
              <a:rPr lang="en-US" dirty="0"/>
              <a:t>Impact of genomics on dairy producers</a:t>
            </a:r>
          </a:p>
        </p:txBody>
      </p:sp>
      <p:sp>
        <p:nvSpPr>
          <p:cNvPr id="3" name="Content Placeholder 2">
            <a:extLst>
              <a:ext uri="{FF2B5EF4-FFF2-40B4-BE49-F238E27FC236}">
                <a16:creationId xmlns:a16="http://schemas.microsoft.com/office/drawing/2014/main" id="{1EBB8869-DCCD-314A-A978-C4B501080561}"/>
              </a:ext>
            </a:extLst>
          </p:cNvPr>
          <p:cNvSpPr>
            <a:spLocks noGrp="1"/>
          </p:cNvSpPr>
          <p:nvPr>
            <p:ph sz="half" idx="1"/>
          </p:nvPr>
        </p:nvSpPr>
        <p:spPr/>
        <p:txBody>
          <a:bodyPr/>
          <a:lstStyle/>
          <a:p>
            <a:pPr>
              <a:spcAft>
                <a:spcPts val="600"/>
              </a:spcAft>
            </a:pPr>
            <a:r>
              <a:rPr lang="en-US" dirty="0"/>
              <a:t>General</a:t>
            </a:r>
          </a:p>
          <a:p>
            <a:pPr lvl="1">
              <a:lnSpc>
                <a:spcPct val="100000"/>
              </a:lnSpc>
              <a:spcAft>
                <a:spcPts val="600"/>
              </a:spcAft>
            </a:pPr>
            <a:r>
              <a:rPr lang="en-CA" sz="2800" dirty="0"/>
              <a:t>Reduced generation interval</a:t>
            </a:r>
          </a:p>
          <a:p>
            <a:pPr lvl="1">
              <a:lnSpc>
                <a:spcPct val="100000"/>
              </a:lnSpc>
              <a:spcAft>
                <a:spcPts val="600"/>
              </a:spcAft>
            </a:pPr>
            <a:r>
              <a:rPr lang="en-CA" sz="2800" dirty="0"/>
              <a:t>Increased rates of genetic gain</a:t>
            </a:r>
          </a:p>
          <a:p>
            <a:pPr lvl="1">
              <a:lnSpc>
                <a:spcPct val="100000"/>
              </a:lnSpc>
              <a:spcAft>
                <a:spcPts val="600"/>
              </a:spcAft>
            </a:pPr>
            <a:r>
              <a:rPr lang="en-CA" sz="2800" dirty="0"/>
              <a:t>Better reliabilities for low-heritability traits</a:t>
            </a:r>
          </a:p>
          <a:p>
            <a:pPr lvl="1">
              <a:lnSpc>
                <a:spcPct val="100000"/>
              </a:lnSpc>
              <a:spcAft>
                <a:spcPts val="600"/>
              </a:spcAft>
            </a:pPr>
            <a:r>
              <a:rPr lang="en-CA" sz="2800" dirty="0"/>
              <a:t>More inbreeding/homozygosity</a:t>
            </a:r>
          </a:p>
          <a:p>
            <a:pPr lvl="2">
              <a:lnSpc>
                <a:spcPct val="100000"/>
              </a:lnSpc>
              <a:spcAft>
                <a:spcPts val="0"/>
              </a:spcAft>
            </a:pPr>
            <a:r>
              <a:rPr lang="en-CA" sz="2800" dirty="0"/>
              <a:t>This is not inevitable!</a:t>
            </a:r>
          </a:p>
        </p:txBody>
      </p:sp>
      <p:sp>
        <p:nvSpPr>
          <p:cNvPr id="4" name="Content Placeholder 3">
            <a:extLst>
              <a:ext uri="{FF2B5EF4-FFF2-40B4-BE49-F238E27FC236}">
                <a16:creationId xmlns:a16="http://schemas.microsoft.com/office/drawing/2014/main" id="{F9697C7C-85BE-A64F-8877-2550E1D4E9E6}"/>
              </a:ext>
            </a:extLst>
          </p:cNvPr>
          <p:cNvSpPr>
            <a:spLocks noGrp="1"/>
          </p:cNvSpPr>
          <p:nvPr>
            <p:ph sz="half" idx="2"/>
          </p:nvPr>
        </p:nvSpPr>
        <p:spPr/>
        <p:txBody>
          <a:bodyPr/>
          <a:lstStyle/>
          <a:p>
            <a:pPr>
              <a:lnSpc>
                <a:spcPct val="100000"/>
              </a:lnSpc>
              <a:spcAft>
                <a:spcPts val="600"/>
              </a:spcAft>
            </a:pPr>
            <a:r>
              <a:rPr lang="en-US" dirty="0"/>
              <a:t>Bulls</a:t>
            </a:r>
          </a:p>
          <a:p>
            <a:pPr lvl="1">
              <a:lnSpc>
                <a:spcPct val="100000"/>
              </a:lnSpc>
              <a:spcAft>
                <a:spcPts val="600"/>
              </a:spcAft>
            </a:pPr>
            <a:r>
              <a:rPr lang="en-US" dirty="0"/>
              <a:t>Higher average genetic merit of available bulls</a:t>
            </a:r>
          </a:p>
          <a:p>
            <a:pPr lvl="1">
              <a:lnSpc>
                <a:spcPct val="100000"/>
              </a:lnSpc>
              <a:spcAft>
                <a:spcPts val="600"/>
              </a:spcAft>
            </a:pPr>
            <a:r>
              <a:rPr lang="en-US" dirty="0"/>
              <a:t>More rapid increase in genetic merit for all traits</a:t>
            </a:r>
          </a:p>
          <a:p>
            <a:pPr lvl="1">
              <a:lnSpc>
                <a:spcPct val="100000"/>
              </a:lnSpc>
              <a:spcAft>
                <a:spcPts val="600"/>
              </a:spcAft>
            </a:pPr>
            <a:r>
              <a:rPr lang="en-US" dirty="0"/>
              <a:t>Larger choice of bulls for traits and semen price</a:t>
            </a:r>
          </a:p>
          <a:p>
            <a:pPr lvl="1">
              <a:lnSpc>
                <a:spcPct val="100000"/>
              </a:lnSpc>
              <a:spcAft>
                <a:spcPts val="600"/>
              </a:spcAft>
            </a:pPr>
            <a:r>
              <a:rPr lang="en-US" dirty="0"/>
              <a:t>Greater use of young bulls</a:t>
            </a:r>
          </a:p>
          <a:p>
            <a:pPr lvl="2">
              <a:lnSpc>
                <a:spcPct val="100000"/>
              </a:lnSpc>
              <a:spcAft>
                <a:spcPts val="600"/>
              </a:spcAft>
            </a:pPr>
            <a:r>
              <a:rPr lang="en-US" dirty="0"/>
              <a:t>69% of all US </a:t>
            </a:r>
            <a:r>
              <a:rPr lang="en-US" dirty="0" err="1"/>
              <a:t>matings</a:t>
            </a:r>
            <a:r>
              <a:rPr lang="en-US" dirty="0"/>
              <a:t> are to young bulls</a:t>
            </a:r>
          </a:p>
        </p:txBody>
      </p:sp>
    </p:spTree>
    <p:extLst>
      <p:ext uri="{BB962C8B-B14F-4D97-AF65-F5344CB8AC3E}">
        <p14:creationId xmlns:p14="http://schemas.microsoft.com/office/powerpoint/2010/main" val="273046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806E-FB89-524D-8AF6-B5858738AD43}"/>
              </a:ext>
            </a:extLst>
          </p:cNvPr>
          <p:cNvSpPr>
            <a:spLocks noGrp="1"/>
          </p:cNvSpPr>
          <p:nvPr>
            <p:ph type="title"/>
          </p:nvPr>
        </p:nvSpPr>
        <p:spPr/>
        <p:txBody>
          <a:bodyPr/>
          <a:lstStyle/>
          <a:p>
            <a:r>
              <a:rPr lang="en-US" dirty="0"/>
              <a:t>Genomic selection increases rates of gain</a:t>
            </a:r>
          </a:p>
        </p:txBody>
      </p:sp>
      <p:grpSp>
        <p:nvGrpSpPr>
          <p:cNvPr id="7" name="Group 6">
            <a:extLst>
              <a:ext uri="{FF2B5EF4-FFF2-40B4-BE49-F238E27FC236}">
                <a16:creationId xmlns:a16="http://schemas.microsoft.com/office/drawing/2014/main" id="{53938A3D-2E4F-714F-8A4F-1B805207BF91}"/>
              </a:ext>
            </a:extLst>
          </p:cNvPr>
          <p:cNvGrpSpPr/>
          <p:nvPr/>
        </p:nvGrpSpPr>
        <p:grpSpPr>
          <a:xfrm>
            <a:off x="300255" y="1583145"/>
            <a:ext cx="11589933" cy="4768264"/>
            <a:chOff x="300255" y="1433017"/>
            <a:chExt cx="11589933" cy="4768264"/>
          </a:xfrm>
        </p:grpSpPr>
        <p:grpSp>
          <p:nvGrpSpPr>
            <p:cNvPr id="6" name="Group 5">
              <a:extLst>
                <a:ext uri="{FF2B5EF4-FFF2-40B4-BE49-F238E27FC236}">
                  <a16:creationId xmlns:a16="http://schemas.microsoft.com/office/drawing/2014/main" id="{87E93918-1458-FE4F-A043-B1A71E1E7D0F}"/>
                </a:ext>
              </a:extLst>
            </p:cNvPr>
            <p:cNvGrpSpPr/>
            <p:nvPr/>
          </p:nvGrpSpPr>
          <p:grpSpPr>
            <a:xfrm>
              <a:off x="300255" y="1433017"/>
              <a:ext cx="11589933" cy="4347700"/>
              <a:chOff x="365760" y="763546"/>
              <a:chExt cx="8326690" cy="3053079"/>
            </a:xfrm>
          </p:grpSpPr>
          <p:pic>
            <p:nvPicPr>
              <p:cNvPr id="3" name="Picture 2">
                <a:extLst>
                  <a:ext uri="{FF2B5EF4-FFF2-40B4-BE49-F238E27FC236}">
                    <a16:creationId xmlns:a16="http://schemas.microsoft.com/office/drawing/2014/main" id="{DCBFE5A3-DD49-5A4B-ABCD-88884D9257FB}"/>
                  </a:ext>
                </a:extLst>
              </p:cNvPr>
              <p:cNvPicPr>
                <a:picLocks noChangeAspect="1"/>
              </p:cNvPicPr>
              <p:nvPr/>
            </p:nvPicPr>
            <p:blipFill>
              <a:blip r:embed="rId2"/>
              <a:stretch>
                <a:fillRect/>
              </a:stretch>
            </p:blipFill>
            <p:spPr>
              <a:xfrm>
                <a:off x="365760" y="862937"/>
                <a:ext cx="4349821" cy="2844360"/>
              </a:xfrm>
              <a:prstGeom prst="rect">
                <a:avLst/>
              </a:prstGeom>
            </p:spPr>
          </p:pic>
          <p:pic>
            <p:nvPicPr>
              <p:cNvPr id="4" name="Picture 3">
                <a:extLst>
                  <a:ext uri="{FF2B5EF4-FFF2-40B4-BE49-F238E27FC236}">
                    <a16:creationId xmlns:a16="http://schemas.microsoft.com/office/drawing/2014/main" id="{80C76932-FB92-2347-8229-99F7B83285CC}"/>
                  </a:ext>
                </a:extLst>
              </p:cNvPr>
              <p:cNvPicPr>
                <a:picLocks noChangeAspect="1"/>
              </p:cNvPicPr>
              <p:nvPr/>
            </p:nvPicPr>
            <p:blipFill rotWithShape="1">
              <a:blip r:embed="rId3"/>
              <a:srcRect l="50679" t="32383" b="33140"/>
              <a:stretch/>
            </p:blipFill>
            <p:spPr>
              <a:xfrm>
                <a:off x="4960771" y="763546"/>
                <a:ext cx="3731679" cy="3053079"/>
              </a:xfrm>
              <a:prstGeom prst="rect">
                <a:avLst/>
              </a:prstGeom>
            </p:spPr>
          </p:pic>
        </p:grpSp>
        <p:sp>
          <p:nvSpPr>
            <p:cNvPr id="5" name="TextBox 4">
              <a:extLst>
                <a:ext uri="{FF2B5EF4-FFF2-40B4-BE49-F238E27FC236}">
                  <a16:creationId xmlns:a16="http://schemas.microsoft.com/office/drawing/2014/main" id="{91B5E8FA-2E77-AA4B-BE7A-B1D82CC32D98}"/>
                </a:ext>
              </a:extLst>
            </p:cNvPr>
            <p:cNvSpPr txBox="1"/>
            <p:nvPr/>
          </p:nvSpPr>
          <p:spPr>
            <a:xfrm>
              <a:off x="300255" y="5780717"/>
              <a:ext cx="3744679" cy="420564"/>
            </a:xfrm>
            <a:prstGeom prst="rect">
              <a:avLst/>
            </a:prstGeom>
            <a:noFill/>
          </p:spPr>
          <p:txBody>
            <a:bodyPr wrap="none" rtlCol="0">
              <a:spAutoFit/>
            </a:bodyPr>
            <a:lstStyle/>
            <a:p>
              <a:r>
                <a:rPr lang="en-US" sz="2133" b="1" i="1" dirty="0"/>
                <a:t>Source:</a:t>
              </a:r>
              <a:r>
                <a:rPr lang="en-US" sz="2133" i="1" dirty="0"/>
                <a:t> García-Ruiz et al. (2016)</a:t>
              </a:r>
            </a:p>
          </p:txBody>
        </p:sp>
      </p:grpSp>
    </p:spTree>
    <p:extLst>
      <p:ext uri="{BB962C8B-B14F-4D97-AF65-F5344CB8AC3E}">
        <p14:creationId xmlns:p14="http://schemas.microsoft.com/office/powerpoint/2010/main" val="1125809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A992D-1C78-9D44-A42F-98FE426A9D33}"/>
              </a:ext>
            </a:extLst>
          </p:cNvPr>
          <p:cNvSpPr>
            <a:spLocks noGrp="1"/>
          </p:cNvSpPr>
          <p:nvPr>
            <p:ph type="title"/>
          </p:nvPr>
        </p:nvSpPr>
        <p:spPr/>
        <p:txBody>
          <a:bodyPr/>
          <a:lstStyle/>
          <a:p>
            <a:r>
              <a:rPr lang="en-US" dirty="0"/>
              <a:t>What if we put the best DNA together in one animal?</a:t>
            </a:r>
          </a:p>
        </p:txBody>
      </p:sp>
      <p:graphicFrame>
        <p:nvGraphicFramePr>
          <p:cNvPr id="6" name="Chart 5">
            <a:extLst>
              <a:ext uri="{FF2B5EF4-FFF2-40B4-BE49-F238E27FC236}">
                <a16:creationId xmlns:a16="http://schemas.microsoft.com/office/drawing/2014/main" id="{8F303BFE-65E7-5D45-B51C-617C16733321}"/>
              </a:ext>
            </a:extLst>
          </p:cNvPr>
          <p:cNvGraphicFramePr>
            <a:graphicFrameLocks/>
          </p:cNvGraphicFramePr>
          <p:nvPr>
            <p:extLst/>
          </p:nvPr>
        </p:nvGraphicFramePr>
        <p:xfrm>
          <a:off x="174172" y="857463"/>
          <a:ext cx="11736475" cy="574598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5B86ADC2-05E0-BB4D-B643-6A66219B3F4B}"/>
              </a:ext>
            </a:extLst>
          </p:cNvPr>
          <p:cNvSpPr/>
          <p:nvPr/>
        </p:nvSpPr>
        <p:spPr>
          <a:xfrm>
            <a:off x="8269358" y="6309763"/>
            <a:ext cx="3217103" cy="318100"/>
          </a:xfrm>
          <a:prstGeom prst="rect">
            <a:avLst/>
          </a:prstGeom>
        </p:spPr>
        <p:txBody>
          <a:bodyPr wrap="square">
            <a:spAutoFit/>
          </a:bodyPr>
          <a:lstStyle/>
          <a:p>
            <a:pPr algn="r"/>
            <a:r>
              <a:rPr lang="en-US" sz="1467" b="1" i="1" dirty="0">
                <a:solidFill>
                  <a:srgbClr val="00503E"/>
                </a:solidFill>
              </a:rPr>
              <a:t>After Cole and </a:t>
            </a:r>
            <a:r>
              <a:rPr lang="en-US" sz="1467" b="1" i="1" dirty="0" err="1">
                <a:solidFill>
                  <a:srgbClr val="00503E"/>
                </a:solidFill>
              </a:rPr>
              <a:t>VanRaden</a:t>
            </a:r>
            <a:r>
              <a:rPr lang="en-US" sz="1467" b="1" i="1" dirty="0">
                <a:solidFill>
                  <a:srgbClr val="00503E"/>
                </a:solidFill>
              </a:rPr>
              <a:t> (2011)</a:t>
            </a:r>
            <a:r>
              <a:rPr lang="en-US" sz="1467" b="1" dirty="0">
                <a:solidFill>
                  <a:srgbClr val="244270"/>
                </a:solidFill>
              </a:rPr>
              <a:t>.</a:t>
            </a:r>
          </a:p>
        </p:txBody>
      </p:sp>
      <p:sp>
        <p:nvSpPr>
          <p:cNvPr id="8" name="TextBox 7">
            <a:extLst>
              <a:ext uri="{FF2B5EF4-FFF2-40B4-BE49-F238E27FC236}">
                <a16:creationId xmlns:a16="http://schemas.microsoft.com/office/drawing/2014/main" id="{B14EF1ED-2543-5242-BE89-2C7A8668BB9D}"/>
              </a:ext>
            </a:extLst>
          </p:cNvPr>
          <p:cNvSpPr txBox="1"/>
          <p:nvPr/>
        </p:nvSpPr>
        <p:spPr>
          <a:xfrm>
            <a:off x="7751927" y="1166194"/>
            <a:ext cx="4159745" cy="1077218"/>
          </a:xfrm>
          <a:prstGeom prst="rect">
            <a:avLst/>
          </a:prstGeom>
          <a:noFill/>
        </p:spPr>
        <p:txBody>
          <a:bodyPr wrap="square" rtlCol="0">
            <a:spAutoFit/>
          </a:bodyPr>
          <a:lstStyle/>
          <a:p>
            <a:r>
              <a:rPr lang="en-US" sz="3200" b="1" dirty="0">
                <a:solidFill>
                  <a:srgbClr val="B00000"/>
                </a:solidFill>
              </a:rPr>
              <a:t>EBV(NM$) = $7,304</a:t>
            </a:r>
            <a:br>
              <a:rPr lang="en-US" sz="3200" b="1" dirty="0">
                <a:solidFill>
                  <a:srgbClr val="B00000"/>
                </a:solidFill>
              </a:rPr>
            </a:br>
            <a:r>
              <a:rPr lang="en-US" sz="3200" b="1" dirty="0">
                <a:solidFill>
                  <a:srgbClr val="B00000"/>
                </a:solidFill>
              </a:rPr>
              <a:t>		= R$28,277</a:t>
            </a:r>
          </a:p>
        </p:txBody>
      </p:sp>
    </p:spTree>
    <p:extLst>
      <p:ext uri="{BB962C8B-B14F-4D97-AF65-F5344CB8AC3E}">
        <p14:creationId xmlns:p14="http://schemas.microsoft.com/office/powerpoint/2010/main" val="859070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79" y="121920"/>
            <a:ext cx="11454109" cy="639763"/>
          </a:xfrm>
        </p:spPr>
        <p:txBody>
          <a:bodyPr/>
          <a:lstStyle/>
          <a:p>
            <a:r>
              <a:rPr lang="en-US" dirty="0"/>
              <a:t>The original biotechnology lab – Mendel’s greenhouse</a:t>
            </a:r>
          </a:p>
        </p:txBody>
      </p:sp>
      <p:pic>
        <p:nvPicPr>
          <p:cNvPr id="4098" name="Picture 2" descr="https://scontent-iad3-1.xx.fbcdn.net/v/t1.0-9/284993_10151205085954274_1514695762_n.jpg?oh=a2e6ba8269e16eb97977977439c4bd35&amp;oe=57AC5ED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48" y="892318"/>
            <a:ext cx="11641541" cy="548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171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7601-D467-A846-BF8E-219D71A8696F}"/>
              </a:ext>
            </a:extLst>
          </p:cNvPr>
          <p:cNvSpPr>
            <a:spLocks noGrp="1"/>
          </p:cNvSpPr>
          <p:nvPr>
            <p:ph type="title"/>
          </p:nvPr>
        </p:nvSpPr>
        <p:spPr/>
        <p:txBody>
          <a:bodyPr/>
          <a:lstStyle/>
          <a:p>
            <a:r>
              <a:rPr lang="en-US" dirty="0"/>
              <a:t>Inbreeding is increasing faster than in the past</a:t>
            </a:r>
          </a:p>
        </p:txBody>
      </p:sp>
      <p:graphicFrame>
        <p:nvGraphicFramePr>
          <p:cNvPr id="3" name="Chart 2">
            <a:extLst>
              <a:ext uri="{FF2B5EF4-FFF2-40B4-BE49-F238E27FC236}">
                <a16:creationId xmlns:a16="http://schemas.microsoft.com/office/drawing/2014/main" id="{4CDBE25D-3645-4D42-97D6-6708E5D556CD}"/>
              </a:ext>
            </a:extLst>
          </p:cNvPr>
          <p:cNvGraphicFramePr>
            <a:graphicFrameLocks/>
          </p:cNvGraphicFramePr>
          <p:nvPr>
            <p:extLst/>
          </p:nvPr>
        </p:nvGraphicFramePr>
        <p:xfrm>
          <a:off x="-3822284" y="-1357864"/>
          <a:ext cx="19626355" cy="902717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9CC5D21-7DAC-AF47-B12F-B6ADBDC9C570}"/>
              </a:ext>
            </a:extLst>
          </p:cNvPr>
          <p:cNvSpPr/>
          <p:nvPr/>
        </p:nvSpPr>
        <p:spPr>
          <a:xfrm>
            <a:off x="8290379" y="6309763"/>
            <a:ext cx="3217103" cy="318100"/>
          </a:xfrm>
          <a:prstGeom prst="rect">
            <a:avLst/>
          </a:prstGeom>
        </p:spPr>
        <p:txBody>
          <a:bodyPr wrap="square">
            <a:spAutoFit/>
          </a:bodyPr>
          <a:lstStyle/>
          <a:p>
            <a:pPr algn="r"/>
            <a:r>
              <a:rPr lang="en-US" sz="1467" b="1" i="1" dirty="0">
                <a:solidFill>
                  <a:srgbClr val="00503E"/>
                </a:solidFill>
              </a:rPr>
              <a:t>Source: CDCB (2019)</a:t>
            </a:r>
            <a:endParaRPr lang="en-US" sz="1467" b="1" dirty="0">
              <a:solidFill>
                <a:srgbClr val="244270"/>
              </a:solidFill>
            </a:endParaRPr>
          </a:p>
        </p:txBody>
      </p:sp>
    </p:spTree>
    <p:extLst>
      <p:ext uri="{BB962C8B-B14F-4D97-AF65-F5344CB8AC3E}">
        <p14:creationId xmlns:p14="http://schemas.microsoft.com/office/powerpoint/2010/main" val="2317031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Mendelian recessives</a:t>
            </a:r>
          </a:p>
        </p:txBody>
      </p:sp>
      <p:sp>
        <p:nvSpPr>
          <p:cNvPr id="3" name="Content Placeholder 2"/>
          <p:cNvSpPr>
            <a:spLocks noGrp="1"/>
          </p:cNvSpPr>
          <p:nvPr>
            <p:ph sz="half" idx="1"/>
          </p:nvPr>
        </p:nvSpPr>
        <p:spPr>
          <a:xfrm>
            <a:off x="273316" y="1126757"/>
            <a:ext cx="11216640" cy="4876800"/>
          </a:xfrm>
        </p:spPr>
        <p:txBody>
          <a:bodyPr/>
          <a:lstStyle/>
          <a:p>
            <a:r>
              <a:rPr lang="en-US" dirty="0"/>
              <a:t>Classical model of inheritance</a:t>
            </a:r>
          </a:p>
          <a:p>
            <a:r>
              <a:rPr lang="en-US" dirty="0"/>
              <a:t>One locus, typically with two alleles</a:t>
            </a:r>
          </a:p>
          <a:p>
            <a:r>
              <a:rPr lang="en-US" dirty="0"/>
              <a:t>Often exhibit complete dominance</a:t>
            </a:r>
          </a:p>
          <a:p>
            <a:r>
              <a:rPr lang="en-US" dirty="0"/>
              <a:t>e.g., Mendel’s experiments</a:t>
            </a:r>
          </a:p>
        </p:txBody>
      </p:sp>
      <p:pic>
        <p:nvPicPr>
          <p:cNvPr id="2050" name="Picture 2" descr="https://upload.wikimedia.org/wikipedia/commons/thumb/1/17/Punnett_square_mendel_flowers.svg/250px-Punnett_square_mendel_flower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062" y="1352959"/>
            <a:ext cx="5045925" cy="5045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5400000">
            <a:off x="9010319" y="3483298"/>
            <a:ext cx="4992051" cy="707694"/>
          </a:xfrm>
          <a:prstGeom prst="rect">
            <a:avLst/>
          </a:prstGeom>
        </p:spPr>
        <p:txBody>
          <a:bodyPr wrap="square">
            <a:spAutoFit/>
          </a:bodyPr>
          <a:lstStyle/>
          <a:p>
            <a:r>
              <a:rPr lang="en-US" sz="1333" b="1" dirty="0">
                <a:solidFill>
                  <a:srgbClr val="00523C"/>
                </a:solidFill>
              </a:rPr>
              <a:t>Source:</a:t>
            </a:r>
            <a:r>
              <a:rPr lang="en-US" sz="1333" dirty="0">
                <a:solidFill>
                  <a:srgbClr val="00523C"/>
                </a:solidFill>
              </a:rPr>
              <a:t> https://</a:t>
            </a:r>
            <a:r>
              <a:rPr lang="en-US" sz="1333" dirty="0" err="1">
                <a:solidFill>
                  <a:srgbClr val="00523C"/>
                </a:solidFill>
              </a:rPr>
              <a:t>commons.wikimedia.org</a:t>
            </a:r>
            <a:r>
              <a:rPr lang="en-US" sz="1333" dirty="0">
                <a:solidFill>
                  <a:srgbClr val="00523C"/>
                </a:solidFill>
              </a:rPr>
              <a:t>/wiki/</a:t>
            </a:r>
            <a:r>
              <a:rPr lang="en-US" sz="1333" dirty="0" err="1">
                <a:solidFill>
                  <a:srgbClr val="00523C"/>
                </a:solidFill>
              </a:rPr>
              <a:t>File:Punnett_square_mendel_flowers.svg</a:t>
            </a:r>
            <a:r>
              <a:rPr lang="en-US" sz="1333" dirty="0">
                <a:solidFill>
                  <a:srgbClr val="00523C"/>
                </a:solidFill>
              </a:rPr>
              <a:t>.</a:t>
            </a:r>
          </a:p>
        </p:txBody>
      </p:sp>
      <p:pic>
        <p:nvPicPr>
          <p:cNvPr id="8" name="Picture 7" descr="mongycow.jpg"/>
          <p:cNvPicPr>
            <a:picLocks noChangeAspect="1"/>
          </p:cNvPicPr>
          <p:nvPr/>
        </p:nvPicPr>
        <p:blipFill>
          <a:blip r:embed="rId3" cstate="print"/>
          <a:stretch>
            <a:fillRect/>
          </a:stretch>
        </p:blipFill>
        <p:spPr>
          <a:xfrm>
            <a:off x="1228693" y="3565157"/>
            <a:ext cx="3946992" cy="2683955"/>
          </a:xfrm>
          <a:prstGeom prst="rect">
            <a:avLst/>
          </a:prstGeom>
        </p:spPr>
      </p:pic>
    </p:spTree>
    <p:extLst>
      <p:ext uri="{BB962C8B-B14F-4D97-AF65-F5344CB8AC3E}">
        <p14:creationId xmlns:p14="http://schemas.microsoft.com/office/powerpoint/2010/main" val="2165465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improvement over time guaranteed?</a:t>
            </a:r>
          </a:p>
        </p:txBody>
      </p:sp>
      <p:sp>
        <p:nvSpPr>
          <p:cNvPr id="3" name="Content Placeholder 2"/>
          <p:cNvSpPr>
            <a:spLocks noGrp="1"/>
          </p:cNvSpPr>
          <p:nvPr>
            <p:ph sz="half" idx="1"/>
          </p:nvPr>
        </p:nvSpPr>
        <p:spPr/>
        <p:txBody>
          <a:bodyPr/>
          <a:lstStyle/>
          <a:p>
            <a:pPr>
              <a:lnSpc>
                <a:spcPct val="100000"/>
              </a:lnSpc>
              <a:spcAft>
                <a:spcPts val="0"/>
              </a:spcAft>
            </a:pPr>
            <a:r>
              <a:rPr lang="en-US" sz="3600" dirty="0"/>
              <a:t>We have become accustomed to </a:t>
            </a:r>
            <a:r>
              <a:rPr lang="en-US" sz="3600" dirty="0">
                <a:solidFill>
                  <a:srgbClr val="244270"/>
                </a:solidFill>
              </a:rPr>
              <a:t>steady</a:t>
            </a:r>
            <a:r>
              <a:rPr lang="en-US" sz="3600" dirty="0"/>
              <a:t> improvements over time</a:t>
            </a:r>
          </a:p>
          <a:p>
            <a:pPr lvl="1">
              <a:lnSpc>
                <a:spcPct val="100000"/>
              </a:lnSpc>
              <a:spcAft>
                <a:spcPts val="0"/>
              </a:spcAft>
            </a:pPr>
            <a:r>
              <a:rPr lang="en-US" sz="3600" dirty="0"/>
              <a:t>There is no guarantee of continuous gains (e.g., fertility)</a:t>
            </a:r>
          </a:p>
          <a:p>
            <a:pPr>
              <a:lnSpc>
                <a:spcPct val="100000"/>
              </a:lnSpc>
              <a:spcAft>
                <a:spcPts val="0"/>
              </a:spcAft>
            </a:pPr>
            <a:r>
              <a:rPr lang="en-US" sz="3600" dirty="0"/>
              <a:t>All improvements are the result of deliberate </a:t>
            </a:r>
            <a:r>
              <a:rPr lang="en-US" sz="3600" dirty="0">
                <a:solidFill>
                  <a:srgbClr val="244270"/>
                </a:solidFill>
              </a:rPr>
              <a:t>decisions</a:t>
            </a:r>
          </a:p>
          <a:p>
            <a:pPr lvl="1">
              <a:lnSpc>
                <a:spcPct val="100000"/>
              </a:lnSpc>
              <a:spcAft>
                <a:spcPts val="0"/>
              </a:spcAft>
            </a:pPr>
            <a:r>
              <a:rPr lang="en-US" sz="3600" dirty="0"/>
              <a:t>Bulls are selected to breed cows</a:t>
            </a:r>
          </a:p>
          <a:p>
            <a:pPr lvl="1">
              <a:lnSpc>
                <a:spcPct val="100000"/>
              </a:lnSpc>
              <a:spcAft>
                <a:spcPts val="0"/>
              </a:spcAft>
            </a:pPr>
            <a:r>
              <a:rPr lang="en-US" sz="3600" dirty="0"/>
              <a:t>New equipment is purchased</a:t>
            </a:r>
          </a:p>
          <a:p>
            <a:pPr>
              <a:lnSpc>
                <a:spcPct val="100000"/>
              </a:lnSpc>
              <a:spcAft>
                <a:spcPts val="0"/>
              </a:spcAft>
            </a:pPr>
            <a:r>
              <a:rPr lang="en-US" sz="3600" dirty="0"/>
              <a:t>Decisions must be based on </a:t>
            </a:r>
            <a:r>
              <a:rPr lang="en-US" sz="3600" dirty="0">
                <a:solidFill>
                  <a:srgbClr val="244270"/>
                </a:solidFill>
              </a:rPr>
              <a:t>data</a:t>
            </a:r>
          </a:p>
          <a:p>
            <a:pPr lvl="1">
              <a:lnSpc>
                <a:spcPct val="100000"/>
              </a:lnSpc>
              <a:spcAft>
                <a:spcPts val="0"/>
              </a:spcAft>
            </a:pPr>
            <a:r>
              <a:rPr lang="en-US" sz="3600" dirty="0"/>
              <a:t>When? Where? How much?</a:t>
            </a:r>
          </a:p>
        </p:txBody>
      </p:sp>
    </p:spTree>
    <p:extLst>
      <p:ext uri="{BB962C8B-B14F-4D97-AF65-F5344CB8AC3E}">
        <p14:creationId xmlns:p14="http://schemas.microsoft.com/office/powerpoint/2010/main" val="3876514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Recessives in U.S. Holsteins</a:t>
            </a:r>
          </a:p>
        </p:txBody>
      </p:sp>
      <p:sp>
        <p:nvSpPr>
          <p:cNvPr id="5" name="TextBox 4"/>
          <p:cNvSpPr txBox="1"/>
          <p:nvPr/>
        </p:nvSpPr>
        <p:spPr>
          <a:xfrm>
            <a:off x="493482" y="6068841"/>
            <a:ext cx="11016345" cy="489558"/>
          </a:xfrm>
          <a:prstGeom prst="rect">
            <a:avLst/>
          </a:prstGeom>
          <a:noFill/>
        </p:spPr>
        <p:txBody>
          <a:bodyPr wrap="square" lIns="0" tIns="0" rIns="0" bIns="0" rtlCol="0">
            <a:spAutoFit/>
          </a:bodyPr>
          <a:lstStyle/>
          <a:p>
            <a:pPr marL="71965" indent="-85342">
              <a:lnSpc>
                <a:spcPts val="1867"/>
              </a:lnSpc>
            </a:pPr>
            <a:r>
              <a:rPr lang="en-US" sz="1867" b="1" baseline="30000" dirty="0">
                <a:solidFill>
                  <a:srgbClr val="000000"/>
                </a:solidFill>
              </a:rPr>
              <a:t>1</a:t>
            </a:r>
            <a:r>
              <a:rPr lang="en-US" sz="1867" b="1" dirty="0">
                <a:solidFill>
                  <a:srgbClr val="000000"/>
                </a:solidFill>
              </a:rPr>
              <a:t>Timing of embryonic loss/calf death for homozygous animals: B = calf death at/shortly after birth,</a:t>
            </a:r>
          </a:p>
          <a:p>
            <a:pPr marL="85342" indent="-97534">
              <a:lnSpc>
                <a:spcPts val="1867"/>
              </a:lnSpc>
            </a:pPr>
            <a:r>
              <a:rPr lang="en-US" sz="1867" b="1" dirty="0">
                <a:solidFill>
                  <a:srgbClr val="000000"/>
                </a:solidFill>
              </a:rPr>
              <a:t>	E = embryonic loss/abortion, W = calf death weeks/months after birth (Cole et al., 2016; Cole et al., 2018).</a:t>
            </a:r>
          </a:p>
        </p:txBody>
      </p:sp>
      <p:graphicFrame>
        <p:nvGraphicFramePr>
          <p:cNvPr id="6" name="Group 76"/>
          <p:cNvGraphicFramePr>
            <a:graphicFrameLocks/>
          </p:cNvGraphicFramePr>
          <p:nvPr>
            <p:extLst>
              <p:ext uri="{D42A27DB-BD31-4B8C-83A1-F6EECF244321}">
                <p14:modId xmlns:p14="http://schemas.microsoft.com/office/powerpoint/2010/main" val="853954902"/>
              </p:ext>
            </p:extLst>
          </p:nvPr>
        </p:nvGraphicFramePr>
        <p:xfrm>
          <a:off x="211015" y="922456"/>
          <a:ext cx="11769969" cy="4955028"/>
        </p:xfrm>
        <a:graphic>
          <a:graphicData uri="http://schemas.openxmlformats.org/drawingml/2006/table">
            <a:tbl>
              <a:tblPr/>
              <a:tblGrid>
                <a:gridCol w="1101970">
                  <a:extLst>
                    <a:ext uri="{9D8B030D-6E8A-4147-A177-3AD203B41FA5}">
                      <a16:colId xmlns:a16="http://schemas.microsoft.com/office/drawing/2014/main" val="20000"/>
                    </a:ext>
                  </a:extLst>
                </a:gridCol>
                <a:gridCol w="4284740">
                  <a:extLst>
                    <a:ext uri="{9D8B030D-6E8A-4147-A177-3AD203B41FA5}">
                      <a16:colId xmlns:a16="http://schemas.microsoft.com/office/drawing/2014/main" val="20001"/>
                    </a:ext>
                  </a:extLst>
                </a:gridCol>
                <a:gridCol w="1610522">
                  <a:extLst>
                    <a:ext uri="{9D8B030D-6E8A-4147-A177-3AD203B41FA5}">
                      <a16:colId xmlns:a16="http://schemas.microsoft.com/office/drawing/2014/main" val="20002"/>
                    </a:ext>
                  </a:extLst>
                </a:gridCol>
                <a:gridCol w="1686488">
                  <a:extLst>
                    <a:ext uri="{9D8B030D-6E8A-4147-A177-3AD203B41FA5}">
                      <a16:colId xmlns:a16="http://schemas.microsoft.com/office/drawing/2014/main" val="20003"/>
                    </a:ext>
                  </a:extLst>
                </a:gridCol>
                <a:gridCol w="2157490">
                  <a:extLst>
                    <a:ext uri="{9D8B030D-6E8A-4147-A177-3AD203B41FA5}">
                      <a16:colId xmlns:a16="http://schemas.microsoft.com/office/drawing/2014/main" val="20004"/>
                    </a:ext>
                  </a:extLst>
                </a:gridCol>
                <a:gridCol w="928759">
                  <a:extLst>
                    <a:ext uri="{9D8B030D-6E8A-4147-A177-3AD203B41FA5}">
                      <a16:colId xmlns:a16="http://schemas.microsoft.com/office/drawing/2014/main" val="20005"/>
                    </a:ext>
                  </a:extLst>
                </a:gridCol>
              </a:tblGrid>
              <a:tr h="518499">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Haplotype</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20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30480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20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12192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Timing</a:t>
                      </a:r>
                      <a:r>
                        <a:rPr kumimoji="0" lang="en-US" sz="2000" b="1" i="0" u="none" strike="noStrike" cap="none" normalizeH="0" baseline="30000" dirty="0">
                          <a:ln>
                            <a:noFill/>
                          </a:ln>
                          <a:solidFill>
                            <a:srgbClr val="244270"/>
                          </a:solidFill>
                          <a:effectLst/>
                          <a:latin typeface="+mn-lt"/>
                          <a:ea typeface="Arial Unicode MS" pitchFamily="34" charset="-128"/>
                        </a:rPr>
                        <a:t>1</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HBR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3175"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Black/red coat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14.71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0.75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Cholesterol deficiency/</a:t>
                      </a:r>
                      <a:r>
                        <a:rPr kumimoji="0" lang="en-US" sz="2000" b="1" i="1" u="none" strike="noStrike" cap="none" normalizeH="0" baseline="0" dirty="0">
                          <a:ln>
                            <a:noFill/>
                          </a:ln>
                          <a:solidFill>
                            <a:srgbClr val="000000"/>
                          </a:solidFill>
                          <a:effectLst/>
                          <a:latin typeface="+mn-lt"/>
                          <a:ea typeface="Arial Unicode MS" pitchFamily="34" charset="-128"/>
                        </a:rPr>
                        <a:t>APOB</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77.87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2.28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HDR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Dominant red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9.36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0.03</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Brachyspina</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FANCI</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20.77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APAF1</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5</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62.81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93.50-95.58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SMC2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93.75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2.64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GART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1.99</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TFB1M</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9</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91.85-91.94</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2.39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SDE2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29.01-29.05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0.44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Old age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0174238"/>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144.77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CVM/</a:t>
                      </a:r>
                      <a:r>
                        <a:rPr kumimoji="0" lang="en-US" sz="2000" b="1" i="1" u="none" strike="noStrike" cap="none" normalizeH="0" baseline="0" dirty="0">
                          <a:ln>
                            <a:noFill/>
                          </a:ln>
                          <a:solidFill>
                            <a:srgbClr val="000000"/>
                          </a:solidFill>
                          <a:effectLst/>
                          <a:latin typeface="+mn-lt"/>
                          <a:ea typeface="Arial Unicode MS" pitchFamily="34" charset="-128"/>
                        </a:rPr>
                        <a:t>SLC35A3</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tabLst>
                          <a:tab pos="631825" algn="dec"/>
                        </a:tabLst>
                      </a:pPr>
                      <a:r>
                        <a:rPr lang="en-US" sz="2000" b="1" dirty="0">
                          <a:solidFill>
                            <a:srgbClr val="000000"/>
                          </a:solidFill>
                          <a:latin typeface="+mn-lt"/>
                        </a:rPr>
                        <a:t>43.26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69.15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cs typeface="Times New Roman" charset="0"/>
                        </a:rPr>
                        <a:t>Mulefoot</a:t>
                      </a: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76.81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0.05</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HHP</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Polledness</a:t>
                      </a:r>
                      <a:r>
                        <a:rPr kumimoji="0" lang="en-US" sz="2000" b="1" i="0" u="none" strike="noStrike" cap="none" normalizeH="0" baseline="0" dirty="0">
                          <a:ln>
                            <a:noFill/>
                          </a:ln>
                          <a:solidFill>
                            <a:srgbClr val="00503E"/>
                          </a:solidFill>
                          <a:effectLst/>
                          <a:latin typeface="+mn-lt"/>
                          <a:ea typeface="Arial Unicode MS" pitchFamily="34" charset="-128"/>
                        </a:rPr>
                        <a:t> (dominant)</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POLLED</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2.57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2000" b="1" dirty="0">
                          <a:solidFill>
                            <a:srgbClr val="000000"/>
                          </a:solidFill>
                          <a:latin typeface="+mn-lt"/>
                        </a:rPr>
                        <a:t>0.88</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endParaRPr lang="en-US" sz="2000" b="1" dirty="0">
                        <a:solidFill>
                          <a:srgbClr val="000000"/>
                        </a:solidFill>
                        <a:latin typeface="+mn-lt"/>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Red coat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87388" algn="dec"/>
                        </a:tabLst>
                      </a:pPr>
                      <a:r>
                        <a:rPr kumimoji="0" lang="en-US" sz="2000" b="1" i="0" u="none" strike="noStrike" cap="none" normalizeH="0" baseline="0" dirty="0">
                          <a:ln>
                            <a:noFill/>
                          </a:ln>
                          <a:solidFill>
                            <a:srgbClr val="000000"/>
                          </a:solidFill>
                          <a:effectLst/>
                          <a:latin typeface="+mn-lt"/>
                          <a:ea typeface="Arial Unicode MS" pitchFamily="34" charset="-128"/>
                        </a:rPr>
                        <a:t>18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14.71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2000" b="1" dirty="0">
                          <a:solidFill>
                            <a:srgbClr val="000000"/>
                          </a:solidFill>
                          <a:latin typeface="+mn-lt"/>
                        </a:rPr>
                        <a:t>3.29</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endParaRPr lang="en-US" sz="2000" b="1" dirty="0">
                        <a:solidFill>
                          <a:srgbClr val="000000"/>
                        </a:solidFill>
                        <a:latin typeface="+mn-lt"/>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854703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defects increasing?</a:t>
            </a:r>
          </a:p>
        </p:txBody>
      </p:sp>
      <p:sp>
        <p:nvSpPr>
          <p:cNvPr id="5" name="Content Placeholder 4"/>
          <p:cNvSpPr>
            <a:spLocks noGrp="1"/>
          </p:cNvSpPr>
          <p:nvPr>
            <p:ph sz="half" idx="1"/>
          </p:nvPr>
        </p:nvSpPr>
        <p:spPr>
          <a:xfrm>
            <a:off x="487680" y="1198768"/>
            <a:ext cx="11216640" cy="5120640"/>
          </a:xfrm>
        </p:spPr>
        <p:txBody>
          <a:bodyPr/>
          <a:lstStyle/>
          <a:p>
            <a:pPr>
              <a:lnSpc>
                <a:spcPct val="100000"/>
              </a:lnSpc>
              <a:spcAft>
                <a:spcPts val="600"/>
              </a:spcAft>
              <a:buClr>
                <a:schemeClr val="tx1"/>
              </a:buClr>
            </a:pPr>
            <a:r>
              <a:rPr lang="en-US" sz="3200" dirty="0">
                <a:solidFill>
                  <a:srgbClr val="00523C"/>
                </a:solidFill>
              </a:rPr>
              <a:t>MacArthur et al. (2012)</a:t>
            </a:r>
            <a:r>
              <a:rPr lang="en-US" sz="3200" dirty="0"/>
              <a:t> estimated that human genomes contain </a:t>
            </a:r>
            <a:r>
              <a:rPr lang="en-US" sz="3200" dirty="0">
                <a:solidFill>
                  <a:srgbClr val="B00000"/>
                </a:solidFill>
              </a:rPr>
              <a:t>~100</a:t>
            </a:r>
            <a:r>
              <a:rPr lang="en-US" sz="3200" dirty="0"/>
              <a:t> loss-of-function mutations, and </a:t>
            </a:r>
            <a:r>
              <a:rPr lang="en-US" sz="3200" dirty="0">
                <a:solidFill>
                  <a:srgbClr val="B00000"/>
                </a:solidFill>
              </a:rPr>
              <a:t>~20</a:t>
            </a:r>
            <a:r>
              <a:rPr lang="en-US" sz="3200" dirty="0"/>
              <a:t> completely inactivated genes</a:t>
            </a:r>
          </a:p>
          <a:p>
            <a:pPr>
              <a:lnSpc>
                <a:spcPct val="100000"/>
              </a:lnSpc>
              <a:spcAft>
                <a:spcPts val="600"/>
              </a:spcAft>
            </a:pPr>
            <a:r>
              <a:rPr lang="en-US" sz="3200" dirty="0"/>
              <a:t>The mutations are there even if we have not identified them yet</a:t>
            </a:r>
          </a:p>
          <a:p>
            <a:pPr lvl="1">
              <a:lnSpc>
                <a:spcPct val="100000"/>
              </a:lnSpc>
              <a:spcAft>
                <a:spcPts val="600"/>
              </a:spcAft>
            </a:pPr>
            <a:r>
              <a:rPr lang="en-US" sz="3200" dirty="0"/>
              <a:t>Example: HH6, mutation in </a:t>
            </a:r>
            <a:r>
              <a:rPr lang="en-US" sz="3200" i="1" dirty="0"/>
              <a:t>SDE2</a:t>
            </a:r>
            <a:r>
              <a:rPr lang="en-US" sz="3200" dirty="0"/>
              <a:t> </a:t>
            </a:r>
            <a:r>
              <a:rPr lang="en-US" sz="3200" dirty="0">
                <a:solidFill>
                  <a:srgbClr val="00523C"/>
                </a:solidFill>
              </a:rPr>
              <a:t>(Fritz et al., 2018)</a:t>
            </a:r>
          </a:p>
          <a:p>
            <a:pPr>
              <a:lnSpc>
                <a:spcPct val="100000"/>
              </a:lnSpc>
              <a:spcAft>
                <a:spcPts val="600"/>
              </a:spcAft>
            </a:pPr>
            <a:r>
              <a:rPr lang="en-US" sz="3200" dirty="0"/>
              <a:t>Our </a:t>
            </a:r>
            <a:r>
              <a:rPr lang="en-US" sz="3200" dirty="0">
                <a:solidFill>
                  <a:srgbClr val="00337F"/>
                </a:solidFill>
              </a:rPr>
              <a:t>detection methods are improving</a:t>
            </a:r>
            <a:r>
              <a:rPr lang="en-US" sz="3200" dirty="0"/>
              <a:t> as our technology improves</a:t>
            </a:r>
          </a:p>
        </p:txBody>
      </p:sp>
    </p:spTree>
    <p:extLst>
      <p:ext uri="{BB962C8B-B14F-4D97-AF65-F5344CB8AC3E}">
        <p14:creationId xmlns:p14="http://schemas.microsoft.com/office/powerpoint/2010/main" val="1853274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Estimated cost of genetic load</a:t>
            </a:r>
            <a:endParaRPr lang="en-US" dirty="0"/>
          </a:p>
        </p:txBody>
      </p:sp>
      <p:sp>
        <p:nvSpPr>
          <p:cNvPr id="3" name="Content Placeholder 2"/>
          <p:cNvSpPr>
            <a:spLocks noGrp="1"/>
          </p:cNvSpPr>
          <p:nvPr>
            <p:ph sz="half" idx="1"/>
          </p:nvPr>
        </p:nvSpPr>
        <p:spPr>
          <a:xfrm>
            <a:off x="487680" y="1330609"/>
            <a:ext cx="11216640" cy="4876800"/>
          </a:xfrm>
        </p:spPr>
        <p:txBody>
          <a:bodyPr/>
          <a:lstStyle/>
          <a:p>
            <a:pPr>
              <a:lnSpc>
                <a:spcPct val="100000"/>
              </a:lnSpc>
              <a:spcAft>
                <a:spcPts val="600"/>
              </a:spcAft>
              <a:buClr>
                <a:schemeClr val="tx1"/>
              </a:buClr>
            </a:pPr>
            <a:r>
              <a:rPr lang="en-US" sz="3200" dirty="0">
                <a:solidFill>
                  <a:srgbClr val="00523C"/>
                </a:solidFill>
              </a:rPr>
              <a:t>Cole et al. (2016)</a:t>
            </a:r>
            <a:r>
              <a:rPr lang="en-US" sz="3200" dirty="0">
                <a:solidFill>
                  <a:srgbClr val="00337F"/>
                </a:solidFill>
              </a:rPr>
              <a:t> </a:t>
            </a:r>
            <a:r>
              <a:rPr lang="en-US" sz="3200" dirty="0"/>
              <a:t>estimated annual losses of at least </a:t>
            </a:r>
            <a:r>
              <a:rPr lang="en-US" sz="3200" dirty="0">
                <a:solidFill>
                  <a:srgbClr val="B00000"/>
                </a:solidFill>
              </a:rPr>
              <a:t>$10.7</a:t>
            </a:r>
            <a:r>
              <a:rPr lang="en-US" sz="3200" dirty="0"/>
              <a:t> million due to known recessives.</a:t>
            </a:r>
          </a:p>
          <a:p>
            <a:pPr>
              <a:lnSpc>
                <a:spcPct val="100000"/>
              </a:lnSpc>
              <a:spcAft>
                <a:spcPts val="600"/>
              </a:spcAft>
            </a:pPr>
            <a:r>
              <a:rPr lang="en-US" sz="3200" dirty="0"/>
              <a:t>Average losses were </a:t>
            </a:r>
            <a:r>
              <a:rPr lang="en-US" sz="3200" dirty="0">
                <a:solidFill>
                  <a:srgbClr val="B00000"/>
                </a:solidFill>
              </a:rPr>
              <a:t>$5.77</a:t>
            </a:r>
            <a:r>
              <a:rPr lang="en-US" sz="3200" dirty="0"/>
              <a:t>, </a:t>
            </a:r>
            <a:r>
              <a:rPr lang="en-US" sz="3200" dirty="0">
                <a:solidFill>
                  <a:srgbClr val="B00000"/>
                </a:solidFill>
              </a:rPr>
              <a:t>$3.65</a:t>
            </a:r>
            <a:r>
              <a:rPr lang="en-US" sz="3200" dirty="0"/>
              <a:t>, </a:t>
            </a:r>
            <a:r>
              <a:rPr lang="en-US" sz="3200" dirty="0">
                <a:solidFill>
                  <a:srgbClr val="B00000"/>
                </a:solidFill>
              </a:rPr>
              <a:t>$0.94</a:t>
            </a:r>
            <a:r>
              <a:rPr lang="en-US" sz="3200" dirty="0"/>
              <a:t>, and </a:t>
            </a:r>
            <a:r>
              <a:rPr lang="en-US" sz="3200" dirty="0">
                <a:solidFill>
                  <a:srgbClr val="B00000"/>
                </a:solidFill>
              </a:rPr>
              <a:t>$2.96</a:t>
            </a:r>
            <a:r>
              <a:rPr lang="en-US" sz="3200" dirty="0"/>
              <a:t> in Ayrshire, Brown Swiss, Holstein, and Jersey, respectively.</a:t>
            </a:r>
          </a:p>
          <a:p>
            <a:pPr>
              <a:lnSpc>
                <a:spcPct val="100000"/>
              </a:lnSpc>
              <a:spcAft>
                <a:spcPts val="600"/>
              </a:spcAft>
            </a:pPr>
            <a:r>
              <a:rPr lang="en-US" sz="3200" dirty="0"/>
              <a:t>This is the economic impact of genetic load as it affects fertility and perinatal mortality.</a:t>
            </a:r>
          </a:p>
          <a:p>
            <a:pPr>
              <a:lnSpc>
                <a:spcPct val="100000"/>
              </a:lnSpc>
              <a:spcAft>
                <a:spcPts val="600"/>
              </a:spcAft>
            </a:pPr>
            <a:r>
              <a:rPr lang="en-US" sz="3200" dirty="0"/>
              <a:t>Actual losses are likely to be higher.</a:t>
            </a:r>
          </a:p>
        </p:txBody>
      </p:sp>
    </p:spTree>
    <p:extLst>
      <p:ext uri="{BB962C8B-B14F-4D97-AF65-F5344CB8AC3E}">
        <p14:creationId xmlns:p14="http://schemas.microsoft.com/office/powerpoint/2010/main" val="2946394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79" y="121920"/>
            <a:ext cx="11526767" cy="639763"/>
          </a:xfrm>
        </p:spPr>
        <p:txBody>
          <a:bodyPr/>
          <a:lstStyle/>
          <a:p>
            <a:r>
              <a:rPr lang="en-US" dirty="0"/>
              <a:t>Is gene editing the solution to </a:t>
            </a:r>
            <a:r>
              <a:rPr lang="en-US"/>
              <a:t>the recessives problem?</a:t>
            </a:r>
            <a:endParaRPr lang="en-US" dirty="0"/>
          </a:p>
        </p:txBody>
      </p:sp>
      <p:sp>
        <p:nvSpPr>
          <p:cNvPr id="3" name="Content Placeholder 2"/>
          <p:cNvSpPr>
            <a:spLocks noGrp="1"/>
          </p:cNvSpPr>
          <p:nvPr>
            <p:ph sz="half" idx="1"/>
          </p:nvPr>
        </p:nvSpPr>
        <p:spPr/>
        <p:txBody>
          <a:bodyPr/>
          <a:lstStyle/>
          <a:p>
            <a:pPr>
              <a:lnSpc>
                <a:spcPct val="100000"/>
              </a:lnSpc>
              <a:spcAft>
                <a:spcPts val="600"/>
              </a:spcAft>
            </a:pPr>
            <a:r>
              <a:rPr lang="en-US" sz="3200" dirty="0"/>
              <a:t>Much speculation about application of gene editing in livestock populations</a:t>
            </a:r>
          </a:p>
          <a:p>
            <a:pPr lvl="1">
              <a:lnSpc>
                <a:spcPct val="100000"/>
              </a:lnSpc>
              <a:spcAft>
                <a:spcPts val="600"/>
              </a:spcAft>
            </a:pPr>
            <a:r>
              <a:rPr lang="en-US" sz="3200" dirty="0"/>
              <a:t>Rapid introgression of desirable Mendelian traits, such as the Slick locus </a:t>
            </a:r>
            <a:r>
              <a:rPr lang="en-US" sz="3200" dirty="0">
                <a:solidFill>
                  <a:srgbClr val="00337F"/>
                </a:solidFill>
              </a:rPr>
              <a:t>(</a:t>
            </a:r>
            <a:r>
              <a:rPr lang="en-US" sz="3200" dirty="0" err="1">
                <a:solidFill>
                  <a:srgbClr val="00337F"/>
                </a:solidFill>
              </a:rPr>
              <a:t>Loi</a:t>
            </a:r>
            <a:r>
              <a:rPr lang="en-US" sz="3200" dirty="0">
                <a:solidFill>
                  <a:srgbClr val="00337F"/>
                </a:solidFill>
              </a:rPr>
              <a:t> et al., 2016)</a:t>
            </a:r>
          </a:p>
          <a:p>
            <a:pPr lvl="1">
              <a:lnSpc>
                <a:spcPct val="100000"/>
              </a:lnSpc>
              <a:spcAft>
                <a:spcPts val="600"/>
              </a:spcAft>
            </a:pPr>
            <a:r>
              <a:rPr lang="en-US" sz="3200" dirty="0"/>
              <a:t>Improvement of quantitative traits </a:t>
            </a:r>
            <a:r>
              <a:rPr lang="en-US" sz="3200" dirty="0">
                <a:solidFill>
                  <a:srgbClr val="00337F"/>
                </a:solidFill>
              </a:rPr>
              <a:t>(</a:t>
            </a:r>
            <a:r>
              <a:rPr lang="en-US" sz="3200" dirty="0" err="1">
                <a:solidFill>
                  <a:srgbClr val="00337F"/>
                </a:solidFill>
              </a:rPr>
              <a:t>Jenko</a:t>
            </a:r>
            <a:r>
              <a:rPr lang="en-US" sz="3200" dirty="0">
                <a:solidFill>
                  <a:srgbClr val="00337F"/>
                </a:solidFill>
              </a:rPr>
              <a:t> et al., 2015)</a:t>
            </a:r>
          </a:p>
          <a:p>
            <a:pPr lvl="1">
              <a:lnSpc>
                <a:spcPct val="100000"/>
              </a:lnSpc>
              <a:spcAft>
                <a:spcPts val="600"/>
              </a:spcAft>
            </a:pPr>
            <a:r>
              <a:rPr lang="en-US" sz="3200" dirty="0"/>
              <a:t>Development of animal models of complex human disease </a:t>
            </a:r>
            <a:r>
              <a:rPr lang="en-US" sz="3200" dirty="0">
                <a:solidFill>
                  <a:srgbClr val="00337F"/>
                </a:solidFill>
              </a:rPr>
              <a:t>(e.g., </a:t>
            </a:r>
            <a:r>
              <a:rPr lang="en-US" sz="3200" dirty="0" err="1">
                <a:solidFill>
                  <a:srgbClr val="00337F"/>
                </a:solidFill>
              </a:rPr>
              <a:t>Tu</a:t>
            </a:r>
            <a:r>
              <a:rPr lang="en-US" sz="3200" dirty="0">
                <a:solidFill>
                  <a:srgbClr val="00337F"/>
                </a:solidFill>
              </a:rPr>
              <a:t> et al., 2015)</a:t>
            </a:r>
          </a:p>
          <a:p>
            <a:pPr>
              <a:lnSpc>
                <a:spcPct val="100000"/>
              </a:lnSpc>
              <a:spcAft>
                <a:spcPts val="600"/>
              </a:spcAft>
            </a:pPr>
            <a:r>
              <a:rPr lang="en-US" sz="3200" dirty="0"/>
              <a:t>What about editing carriers to rapidly eliminate harmful alleles from the population?</a:t>
            </a:r>
          </a:p>
        </p:txBody>
      </p:sp>
    </p:spTree>
    <p:extLst>
      <p:ext uri="{BB962C8B-B14F-4D97-AF65-F5344CB8AC3E}">
        <p14:creationId xmlns:p14="http://schemas.microsoft.com/office/powerpoint/2010/main" val="3347976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no longer a speculative use of the technology!</a:t>
            </a:r>
          </a:p>
        </p:txBody>
      </p:sp>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101" t="23557" r="2049"/>
          <a:stretch/>
        </p:blipFill>
        <p:spPr>
          <a:xfrm>
            <a:off x="651030" y="887765"/>
            <a:ext cx="10768957" cy="5367831"/>
          </a:xfrm>
        </p:spPr>
      </p:pic>
      <p:sp>
        <p:nvSpPr>
          <p:cNvPr id="5" name="TextBox 4"/>
          <p:cNvSpPr txBox="1"/>
          <p:nvPr/>
        </p:nvSpPr>
        <p:spPr>
          <a:xfrm>
            <a:off x="520822" y="6226204"/>
            <a:ext cx="2922082" cy="420564"/>
          </a:xfrm>
          <a:prstGeom prst="rect">
            <a:avLst/>
          </a:prstGeom>
          <a:noFill/>
        </p:spPr>
        <p:txBody>
          <a:bodyPr wrap="none" rtlCol="0">
            <a:spAutoFit/>
          </a:bodyPr>
          <a:lstStyle/>
          <a:p>
            <a:r>
              <a:rPr lang="en-US" sz="2133" b="1" dirty="0"/>
              <a:t>Source:</a:t>
            </a:r>
            <a:r>
              <a:rPr lang="en-US" sz="2133" dirty="0"/>
              <a:t> Ma et al. (2017).</a:t>
            </a:r>
          </a:p>
        </p:txBody>
      </p:sp>
    </p:spTree>
    <p:extLst>
      <p:ext uri="{BB962C8B-B14F-4D97-AF65-F5344CB8AC3E}">
        <p14:creationId xmlns:p14="http://schemas.microsoft.com/office/powerpoint/2010/main" val="3988856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Change is fastest with editing and few restrictions</a:t>
            </a:r>
          </a:p>
        </p:txBody>
      </p:sp>
      <p:pic>
        <p:nvPicPr>
          <p:cNvPr id="6" name="Shape 270" descr="No edits v. Gene editing with CRISPR, 10% bulls:01% cows.png"/>
          <p:cNvPicPr preferRelativeResize="0"/>
          <p:nvPr/>
        </p:nvPicPr>
        <p:blipFill rotWithShape="1">
          <a:blip r:embed="rId3">
            <a:alphaModFix/>
          </a:blip>
          <a:srcRect t="8003"/>
          <a:stretch/>
        </p:blipFill>
        <p:spPr>
          <a:xfrm>
            <a:off x="448081" y="940828"/>
            <a:ext cx="11391704" cy="5446952"/>
          </a:xfrm>
          <a:prstGeom prst="rect">
            <a:avLst/>
          </a:prstGeom>
          <a:noFill/>
          <a:ln>
            <a:noFill/>
          </a:ln>
        </p:spPr>
      </p:pic>
      <p:sp>
        <p:nvSpPr>
          <p:cNvPr id="5" name="TextBox 4">
            <a:extLst>
              <a:ext uri="{FF2B5EF4-FFF2-40B4-BE49-F238E27FC236}">
                <a16:creationId xmlns:a16="http://schemas.microsoft.com/office/drawing/2014/main" id="{09856269-7067-8546-9C0A-3849D94CCD59}"/>
              </a:ext>
            </a:extLst>
          </p:cNvPr>
          <p:cNvSpPr txBox="1"/>
          <p:nvPr/>
        </p:nvSpPr>
        <p:spPr>
          <a:xfrm>
            <a:off x="448081" y="6146361"/>
            <a:ext cx="3427028" cy="420564"/>
          </a:xfrm>
          <a:prstGeom prst="rect">
            <a:avLst/>
          </a:prstGeom>
          <a:noFill/>
        </p:spPr>
        <p:txBody>
          <a:bodyPr wrap="none" rtlCol="0">
            <a:spAutoFit/>
          </a:bodyPr>
          <a:lstStyle/>
          <a:p>
            <a:r>
              <a:rPr lang="en-US" sz="2133" b="1" dirty="0"/>
              <a:t>Source:</a:t>
            </a:r>
            <a:r>
              <a:rPr lang="en-US" sz="2133" dirty="0"/>
              <a:t> Mueller et al. (2019).</a:t>
            </a:r>
          </a:p>
        </p:txBody>
      </p:sp>
    </p:spTree>
    <p:extLst>
      <p:ext uri="{BB962C8B-B14F-4D97-AF65-F5344CB8AC3E}">
        <p14:creationId xmlns:p14="http://schemas.microsoft.com/office/powerpoint/2010/main" val="3542565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79" y="121920"/>
            <a:ext cx="11526767" cy="639763"/>
          </a:xfrm>
        </p:spPr>
        <p:txBody>
          <a:bodyPr/>
          <a:lstStyle/>
          <a:p>
            <a:r>
              <a:rPr lang="en-US" dirty="0"/>
              <a:t>What about  gene editing for quantitative traits?</a:t>
            </a:r>
          </a:p>
        </p:txBody>
      </p:sp>
      <p:sp>
        <p:nvSpPr>
          <p:cNvPr id="3" name="Content Placeholder 2"/>
          <p:cNvSpPr>
            <a:spLocks noGrp="1"/>
          </p:cNvSpPr>
          <p:nvPr>
            <p:ph sz="half" idx="1"/>
          </p:nvPr>
        </p:nvSpPr>
        <p:spPr>
          <a:xfrm>
            <a:off x="487680" y="1309588"/>
            <a:ext cx="11216640" cy="4876800"/>
          </a:xfrm>
        </p:spPr>
        <p:txBody>
          <a:bodyPr/>
          <a:lstStyle/>
          <a:p>
            <a:pPr>
              <a:lnSpc>
                <a:spcPct val="100000"/>
              </a:lnSpc>
              <a:spcAft>
                <a:spcPts val="600"/>
              </a:spcAft>
            </a:pPr>
            <a:r>
              <a:rPr lang="en-US" sz="3200" dirty="0"/>
              <a:t>Can gene editing be used to fix many desirable alleles simultaneously?</a:t>
            </a:r>
          </a:p>
          <a:p>
            <a:pPr lvl="1">
              <a:lnSpc>
                <a:spcPct val="100000"/>
              </a:lnSpc>
              <a:spcAft>
                <a:spcPts val="600"/>
              </a:spcAft>
            </a:pPr>
            <a:r>
              <a:rPr lang="en-US" sz="3200" dirty="0"/>
              <a:t>There are few major genes in cattle </a:t>
            </a:r>
            <a:r>
              <a:rPr lang="en-US" sz="3200" dirty="0">
                <a:solidFill>
                  <a:srgbClr val="00337F"/>
                </a:solidFill>
              </a:rPr>
              <a:t>(e.g., Cole et al., 2009)</a:t>
            </a:r>
          </a:p>
          <a:p>
            <a:pPr lvl="1">
              <a:lnSpc>
                <a:spcPct val="100000"/>
              </a:lnSpc>
              <a:spcAft>
                <a:spcPts val="600"/>
              </a:spcAft>
            </a:pPr>
            <a:r>
              <a:rPr lang="en-US" sz="3200" dirty="0"/>
              <a:t>This implies that many loci must be edited to influence quantitative traits</a:t>
            </a:r>
          </a:p>
          <a:p>
            <a:pPr>
              <a:lnSpc>
                <a:spcPct val="100000"/>
              </a:lnSpc>
              <a:spcAft>
                <a:spcPts val="600"/>
              </a:spcAft>
            </a:pPr>
            <a:r>
              <a:rPr lang="en-US" sz="3200" dirty="0"/>
              <a:t>The success rate of individual edits varies by technology</a:t>
            </a:r>
          </a:p>
          <a:p>
            <a:pPr lvl="1">
              <a:lnSpc>
                <a:spcPct val="100000"/>
              </a:lnSpc>
              <a:spcAft>
                <a:spcPts val="600"/>
              </a:spcAft>
            </a:pPr>
            <a:r>
              <a:rPr lang="en-US" sz="3200" dirty="0"/>
              <a:t>Multiplexed edits are possible </a:t>
            </a:r>
            <a:r>
              <a:rPr lang="en-US" sz="3200" dirty="0">
                <a:solidFill>
                  <a:srgbClr val="00337F"/>
                </a:solidFill>
              </a:rPr>
              <a:t>(e.g., </a:t>
            </a:r>
            <a:r>
              <a:rPr lang="en-US" sz="3200" dirty="0" err="1">
                <a:solidFill>
                  <a:srgbClr val="00337F"/>
                </a:solidFill>
              </a:rPr>
              <a:t>Kurata</a:t>
            </a:r>
            <a:r>
              <a:rPr lang="en-US" sz="3200" dirty="0">
                <a:solidFill>
                  <a:srgbClr val="00337F"/>
                </a:solidFill>
              </a:rPr>
              <a:t> et al., 2018)</a:t>
            </a:r>
          </a:p>
          <a:p>
            <a:pPr>
              <a:lnSpc>
                <a:spcPct val="100000"/>
              </a:lnSpc>
              <a:spcAft>
                <a:spcPts val="600"/>
              </a:spcAft>
            </a:pPr>
            <a:r>
              <a:rPr lang="en-US" sz="3200" dirty="0" err="1"/>
              <a:t>Jenko</a:t>
            </a:r>
            <a:r>
              <a:rPr lang="en-US" sz="3200" dirty="0"/>
              <a:t> et al. (2015) have studied the problem using simulation</a:t>
            </a:r>
          </a:p>
          <a:p>
            <a:pPr lvl="1">
              <a:lnSpc>
                <a:spcPct val="100000"/>
              </a:lnSpc>
              <a:spcAft>
                <a:spcPts val="600"/>
              </a:spcAft>
            </a:pPr>
            <a:r>
              <a:rPr lang="en-US" sz="3200" dirty="0"/>
              <a:t>So-called promotion of alleles by gene editing</a:t>
            </a:r>
          </a:p>
        </p:txBody>
      </p:sp>
    </p:spTree>
    <p:extLst>
      <p:ext uri="{BB962C8B-B14F-4D97-AF65-F5344CB8AC3E}">
        <p14:creationId xmlns:p14="http://schemas.microsoft.com/office/powerpoint/2010/main" val="3016311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199E-126C-4946-9E77-A9B3DCE0C9C5}"/>
              </a:ext>
            </a:extLst>
          </p:cNvPr>
          <p:cNvSpPr>
            <a:spLocks noGrp="1"/>
          </p:cNvSpPr>
          <p:nvPr>
            <p:ph type="title"/>
          </p:nvPr>
        </p:nvSpPr>
        <p:spPr/>
        <p:txBody>
          <a:bodyPr/>
          <a:lstStyle/>
          <a:p>
            <a:r>
              <a:rPr lang="en-US" dirty="0"/>
              <a:t>Editing many alleles can increase rate of genetic gain</a:t>
            </a:r>
          </a:p>
        </p:txBody>
      </p:sp>
      <p:grpSp>
        <p:nvGrpSpPr>
          <p:cNvPr id="7" name="Group 6">
            <a:extLst>
              <a:ext uri="{FF2B5EF4-FFF2-40B4-BE49-F238E27FC236}">
                <a16:creationId xmlns:a16="http://schemas.microsoft.com/office/drawing/2014/main" id="{C1E9C7A0-64BC-3B49-BFD7-F12073AE4205}"/>
              </a:ext>
            </a:extLst>
          </p:cNvPr>
          <p:cNvGrpSpPr/>
          <p:nvPr/>
        </p:nvGrpSpPr>
        <p:grpSpPr>
          <a:xfrm>
            <a:off x="649357" y="1126432"/>
            <a:ext cx="10902404" cy="3202001"/>
            <a:chOff x="387627" y="1023729"/>
            <a:chExt cx="8176803" cy="2401501"/>
          </a:xfrm>
        </p:grpSpPr>
        <p:pic>
          <p:nvPicPr>
            <p:cNvPr id="4" name="Picture 3">
              <a:extLst>
                <a:ext uri="{FF2B5EF4-FFF2-40B4-BE49-F238E27FC236}">
                  <a16:creationId xmlns:a16="http://schemas.microsoft.com/office/drawing/2014/main" id="{B3CAD620-BE61-274E-B221-050673E74CD2}"/>
                </a:ext>
              </a:extLst>
            </p:cNvPr>
            <p:cNvPicPr>
              <a:picLocks noChangeAspect="1"/>
            </p:cNvPicPr>
            <p:nvPr/>
          </p:nvPicPr>
          <p:blipFill rotWithShape="1">
            <a:blip r:embed="rId2"/>
            <a:srcRect l="3549" r="3473" b="64444"/>
            <a:stretch/>
          </p:blipFill>
          <p:spPr>
            <a:xfrm>
              <a:off x="387627" y="1023729"/>
              <a:ext cx="2464903" cy="2401501"/>
            </a:xfrm>
            <a:prstGeom prst="rect">
              <a:avLst/>
            </a:prstGeom>
          </p:spPr>
        </p:pic>
        <p:pic>
          <p:nvPicPr>
            <p:cNvPr id="5" name="Picture 4">
              <a:extLst>
                <a:ext uri="{FF2B5EF4-FFF2-40B4-BE49-F238E27FC236}">
                  <a16:creationId xmlns:a16="http://schemas.microsoft.com/office/drawing/2014/main" id="{3F37A66D-6FC3-B94B-A9AA-EDDFEED76A15}"/>
                </a:ext>
              </a:extLst>
            </p:cNvPr>
            <p:cNvPicPr>
              <a:picLocks noChangeAspect="1"/>
            </p:cNvPicPr>
            <p:nvPr/>
          </p:nvPicPr>
          <p:blipFill rotWithShape="1">
            <a:blip r:embed="rId2"/>
            <a:srcRect t="35104" b="33012"/>
            <a:stretch/>
          </p:blipFill>
          <p:spPr>
            <a:xfrm>
              <a:off x="3027294" y="1266053"/>
              <a:ext cx="2638010" cy="2142927"/>
            </a:xfrm>
            <a:prstGeom prst="rect">
              <a:avLst/>
            </a:prstGeom>
          </p:spPr>
        </p:pic>
        <p:pic>
          <p:nvPicPr>
            <p:cNvPr id="6" name="Picture 5">
              <a:extLst>
                <a:ext uri="{FF2B5EF4-FFF2-40B4-BE49-F238E27FC236}">
                  <a16:creationId xmlns:a16="http://schemas.microsoft.com/office/drawing/2014/main" id="{21672C59-D180-5644-8C9E-38181423352B}"/>
                </a:ext>
              </a:extLst>
            </p:cNvPr>
            <p:cNvPicPr>
              <a:picLocks noChangeAspect="1"/>
            </p:cNvPicPr>
            <p:nvPr/>
          </p:nvPicPr>
          <p:blipFill rotWithShape="1">
            <a:blip r:embed="rId2"/>
            <a:srcRect t="66898" b="1524"/>
            <a:stretch/>
          </p:blipFill>
          <p:spPr>
            <a:xfrm>
              <a:off x="5963478" y="1304958"/>
              <a:ext cx="2600952" cy="2092610"/>
            </a:xfrm>
            <a:prstGeom prst="rect">
              <a:avLst/>
            </a:prstGeom>
          </p:spPr>
        </p:pic>
      </p:grpSp>
      <p:sp>
        <p:nvSpPr>
          <p:cNvPr id="8" name="TextBox 7">
            <a:extLst>
              <a:ext uri="{FF2B5EF4-FFF2-40B4-BE49-F238E27FC236}">
                <a16:creationId xmlns:a16="http://schemas.microsoft.com/office/drawing/2014/main" id="{C402D3B8-B04E-934E-83CC-E69B5E09B73C}"/>
              </a:ext>
            </a:extLst>
          </p:cNvPr>
          <p:cNvSpPr txBox="1"/>
          <p:nvPr/>
        </p:nvSpPr>
        <p:spPr>
          <a:xfrm>
            <a:off x="7761876" y="6120185"/>
            <a:ext cx="3425425" cy="420564"/>
          </a:xfrm>
          <a:prstGeom prst="rect">
            <a:avLst/>
          </a:prstGeom>
          <a:noFill/>
        </p:spPr>
        <p:txBody>
          <a:bodyPr wrap="none" rtlCol="0">
            <a:spAutoFit/>
          </a:bodyPr>
          <a:lstStyle/>
          <a:p>
            <a:r>
              <a:rPr lang="en-US" sz="2133" b="1" dirty="0"/>
              <a:t>Source:</a:t>
            </a:r>
            <a:r>
              <a:rPr lang="en-US" sz="2133" dirty="0"/>
              <a:t> </a:t>
            </a:r>
            <a:r>
              <a:rPr lang="en-US" sz="2133" dirty="0" err="1"/>
              <a:t>Gorjanc</a:t>
            </a:r>
            <a:r>
              <a:rPr lang="en-US" sz="2133" dirty="0"/>
              <a:t> et al. (2015).</a:t>
            </a:r>
          </a:p>
        </p:txBody>
      </p:sp>
      <p:sp>
        <p:nvSpPr>
          <p:cNvPr id="9" name="TextBox 8">
            <a:extLst>
              <a:ext uri="{FF2B5EF4-FFF2-40B4-BE49-F238E27FC236}">
                <a16:creationId xmlns:a16="http://schemas.microsoft.com/office/drawing/2014/main" id="{84DCDCBA-93D9-074A-8CA2-06015B9EA17A}"/>
              </a:ext>
            </a:extLst>
          </p:cNvPr>
          <p:cNvSpPr txBox="1"/>
          <p:nvPr/>
        </p:nvSpPr>
        <p:spPr>
          <a:xfrm>
            <a:off x="702368" y="4903306"/>
            <a:ext cx="11009617" cy="830997"/>
          </a:xfrm>
          <a:prstGeom prst="rect">
            <a:avLst/>
          </a:prstGeom>
          <a:noFill/>
        </p:spPr>
        <p:txBody>
          <a:bodyPr wrap="none" rtlCol="0">
            <a:spAutoFit/>
          </a:bodyPr>
          <a:lstStyle/>
          <a:p>
            <a:r>
              <a:rPr lang="en-US" sz="2400" b="1" dirty="0">
                <a:solidFill>
                  <a:srgbClr val="00337F"/>
                </a:solidFill>
              </a:rPr>
              <a:t>Rates of genetic gain  for quantitative traits are faster each generation when gene</a:t>
            </a:r>
            <a:br>
              <a:rPr lang="en-US" sz="2400" b="1" dirty="0">
                <a:solidFill>
                  <a:srgbClr val="00337F"/>
                </a:solidFill>
              </a:rPr>
            </a:br>
            <a:r>
              <a:rPr lang="en-US" sz="2400" b="1" dirty="0">
                <a:solidFill>
                  <a:srgbClr val="00337F"/>
                </a:solidFill>
              </a:rPr>
              <a:t>editing is used in concert with genomic selection than using genomic selection alone.</a:t>
            </a:r>
          </a:p>
        </p:txBody>
      </p:sp>
      <p:sp>
        <p:nvSpPr>
          <p:cNvPr id="10" name="TextBox 9">
            <a:extLst>
              <a:ext uri="{FF2B5EF4-FFF2-40B4-BE49-F238E27FC236}">
                <a16:creationId xmlns:a16="http://schemas.microsoft.com/office/drawing/2014/main" id="{7FE5F780-C260-BB42-831E-FF685FBC7922}"/>
              </a:ext>
            </a:extLst>
          </p:cNvPr>
          <p:cNvSpPr txBox="1"/>
          <p:nvPr/>
        </p:nvSpPr>
        <p:spPr>
          <a:xfrm>
            <a:off x="1107067" y="4291549"/>
            <a:ext cx="2416302" cy="420564"/>
          </a:xfrm>
          <a:prstGeom prst="rect">
            <a:avLst/>
          </a:prstGeom>
          <a:noFill/>
        </p:spPr>
        <p:txBody>
          <a:bodyPr wrap="none" rtlCol="0">
            <a:spAutoFit/>
          </a:bodyPr>
          <a:lstStyle/>
          <a:p>
            <a:pPr algn="ctr"/>
            <a:r>
              <a:rPr lang="en-US" sz="2133" b="1" dirty="0"/>
              <a:t>a)</a:t>
            </a:r>
            <a:r>
              <a:rPr lang="en-US" sz="2133" dirty="0"/>
              <a:t> 125 alleles edited</a:t>
            </a:r>
          </a:p>
        </p:txBody>
      </p:sp>
      <p:sp>
        <p:nvSpPr>
          <p:cNvPr id="13" name="TextBox 12">
            <a:extLst>
              <a:ext uri="{FF2B5EF4-FFF2-40B4-BE49-F238E27FC236}">
                <a16:creationId xmlns:a16="http://schemas.microsoft.com/office/drawing/2014/main" id="{C4A4570F-3355-4A45-B790-684BBA779014}"/>
              </a:ext>
            </a:extLst>
          </p:cNvPr>
          <p:cNvSpPr txBox="1"/>
          <p:nvPr/>
        </p:nvSpPr>
        <p:spPr>
          <a:xfrm>
            <a:off x="4665485" y="4291549"/>
            <a:ext cx="2429127" cy="420564"/>
          </a:xfrm>
          <a:prstGeom prst="rect">
            <a:avLst/>
          </a:prstGeom>
          <a:noFill/>
        </p:spPr>
        <p:txBody>
          <a:bodyPr wrap="none" rtlCol="0">
            <a:spAutoFit/>
          </a:bodyPr>
          <a:lstStyle/>
          <a:p>
            <a:pPr algn="ctr"/>
            <a:r>
              <a:rPr lang="en-US" sz="2133" b="1" dirty="0"/>
              <a:t>b)</a:t>
            </a:r>
            <a:r>
              <a:rPr lang="en-US" sz="2133" dirty="0"/>
              <a:t> 250 alleles edited</a:t>
            </a:r>
          </a:p>
        </p:txBody>
      </p:sp>
      <p:sp>
        <p:nvSpPr>
          <p:cNvPr id="14" name="TextBox 13">
            <a:extLst>
              <a:ext uri="{FF2B5EF4-FFF2-40B4-BE49-F238E27FC236}">
                <a16:creationId xmlns:a16="http://schemas.microsoft.com/office/drawing/2014/main" id="{1583B49D-C358-DE4A-AD85-3B6F8D498FF0}"/>
              </a:ext>
            </a:extLst>
          </p:cNvPr>
          <p:cNvSpPr txBox="1"/>
          <p:nvPr/>
        </p:nvSpPr>
        <p:spPr>
          <a:xfrm>
            <a:off x="8620061" y="4291549"/>
            <a:ext cx="2395464" cy="420564"/>
          </a:xfrm>
          <a:prstGeom prst="rect">
            <a:avLst/>
          </a:prstGeom>
          <a:noFill/>
        </p:spPr>
        <p:txBody>
          <a:bodyPr wrap="none" rtlCol="0">
            <a:spAutoFit/>
          </a:bodyPr>
          <a:lstStyle/>
          <a:p>
            <a:pPr algn="ctr"/>
            <a:r>
              <a:rPr lang="en-US" sz="2133" b="1" dirty="0"/>
              <a:t>c)</a:t>
            </a:r>
            <a:r>
              <a:rPr lang="en-US" sz="2133" dirty="0"/>
              <a:t> 500 alleles edited</a:t>
            </a:r>
          </a:p>
        </p:txBody>
      </p:sp>
    </p:spTree>
    <p:extLst>
      <p:ext uri="{BB962C8B-B14F-4D97-AF65-F5344CB8AC3E}">
        <p14:creationId xmlns:p14="http://schemas.microsoft.com/office/powerpoint/2010/main" val="4188286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C8E0D-A508-B847-A563-1A03261A46A0}"/>
              </a:ext>
            </a:extLst>
          </p:cNvPr>
          <p:cNvSpPr>
            <a:spLocks noGrp="1"/>
          </p:cNvSpPr>
          <p:nvPr>
            <p:ph type="title"/>
          </p:nvPr>
        </p:nvSpPr>
        <p:spPr/>
        <p:txBody>
          <a:bodyPr/>
          <a:lstStyle/>
          <a:p>
            <a:r>
              <a:rPr lang="en-US" dirty="0"/>
              <a:t>Gene editing as a tool for validation</a:t>
            </a:r>
          </a:p>
        </p:txBody>
      </p:sp>
      <p:sp>
        <p:nvSpPr>
          <p:cNvPr id="5" name="Content Placeholder 4">
            <a:extLst>
              <a:ext uri="{FF2B5EF4-FFF2-40B4-BE49-F238E27FC236}">
                <a16:creationId xmlns:a16="http://schemas.microsoft.com/office/drawing/2014/main" id="{739B69BF-967C-E046-AE42-166CCF20311B}"/>
              </a:ext>
            </a:extLst>
          </p:cNvPr>
          <p:cNvSpPr>
            <a:spLocks noGrp="1"/>
          </p:cNvSpPr>
          <p:nvPr>
            <p:ph sz="half" idx="1"/>
          </p:nvPr>
        </p:nvSpPr>
        <p:spPr/>
        <p:txBody>
          <a:bodyPr/>
          <a:lstStyle/>
          <a:p>
            <a:r>
              <a:rPr lang="en-US" dirty="0"/>
              <a:t>Candidate genes for early embryonic losses not always validated</a:t>
            </a:r>
          </a:p>
          <a:p>
            <a:r>
              <a:rPr lang="en-US" dirty="0"/>
              <a:t>Targeted knockouts can be used to validate candidates for early embryonic losses</a:t>
            </a:r>
          </a:p>
          <a:p>
            <a:r>
              <a:rPr lang="en-US" dirty="0"/>
              <a:t>Relatively fast and cost-effective</a:t>
            </a:r>
          </a:p>
        </p:txBody>
      </p:sp>
      <p:pic>
        <p:nvPicPr>
          <p:cNvPr id="12" name="Content Placeholder 11">
            <a:extLst>
              <a:ext uri="{FF2B5EF4-FFF2-40B4-BE49-F238E27FC236}">
                <a16:creationId xmlns:a16="http://schemas.microsoft.com/office/drawing/2014/main" id="{55115328-0A0A-A141-8878-0FD91573AF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32938" y="1203845"/>
            <a:ext cx="5864773" cy="4392919"/>
          </a:xfrm>
        </p:spPr>
      </p:pic>
      <p:sp>
        <p:nvSpPr>
          <p:cNvPr id="13" name="TextBox 12">
            <a:extLst>
              <a:ext uri="{FF2B5EF4-FFF2-40B4-BE49-F238E27FC236}">
                <a16:creationId xmlns:a16="http://schemas.microsoft.com/office/drawing/2014/main" id="{300F566E-7689-934A-9A89-88589703C6D5}"/>
              </a:ext>
            </a:extLst>
          </p:cNvPr>
          <p:cNvSpPr txBox="1"/>
          <p:nvPr/>
        </p:nvSpPr>
        <p:spPr>
          <a:xfrm>
            <a:off x="7657319" y="5682948"/>
            <a:ext cx="4172937" cy="420564"/>
          </a:xfrm>
          <a:prstGeom prst="rect">
            <a:avLst/>
          </a:prstGeom>
          <a:noFill/>
        </p:spPr>
        <p:txBody>
          <a:bodyPr wrap="none" rtlCol="0">
            <a:spAutoFit/>
          </a:bodyPr>
          <a:lstStyle/>
          <a:p>
            <a:r>
              <a:rPr lang="en-US" sz="2133" b="1" dirty="0"/>
              <a:t>Source:</a:t>
            </a:r>
            <a:r>
              <a:rPr lang="en-US" sz="2133" dirty="0"/>
              <a:t> University of Florida (2013).</a:t>
            </a:r>
          </a:p>
        </p:txBody>
      </p:sp>
    </p:spTree>
    <p:extLst>
      <p:ext uri="{BB962C8B-B14F-4D97-AF65-F5344CB8AC3E}">
        <p14:creationId xmlns:p14="http://schemas.microsoft.com/office/powerpoint/2010/main" val="2337325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4453-CCA7-084E-9C0A-787DE274F82E}"/>
              </a:ext>
            </a:extLst>
          </p:cNvPr>
          <p:cNvSpPr>
            <a:spLocks noGrp="1"/>
          </p:cNvSpPr>
          <p:nvPr>
            <p:ph type="title"/>
          </p:nvPr>
        </p:nvSpPr>
        <p:spPr/>
        <p:txBody>
          <a:bodyPr/>
          <a:lstStyle/>
          <a:p>
            <a:r>
              <a:rPr lang="en-US" dirty="0"/>
              <a:t>Opportunities and Conclusion</a:t>
            </a:r>
          </a:p>
        </p:txBody>
      </p:sp>
    </p:spTree>
    <p:extLst>
      <p:ext uri="{BB962C8B-B14F-4D97-AF65-F5344CB8AC3E}">
        <p14:creationId xmlns:p14="http://schemas.microsoft.com/office/powerpoint/2010/main" val="67068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US dairies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783"/>
          <a:stretch/>
        </p:blipFill>
        <p:spPr>
          <a:xfrm>
            <a:off x="1048512" y="919310"/>
            <a:ext cx="4276680" cy="5660463"/>
          </a:xfrm>
          <a:prstGeom prst="rect">
            <a:avLst/>
          </a:prstGeom>
        </p:spPr>
      </p:pic>
      <p:sp>
        <p:nvSpPr>
          <p:cNvPr id="6" name="TextBox 5"/>
          <p:cNvSpPr txBox="1"/>
          <p:nvPr/>
        </p:nvSpPr>
        <p:spPr>
          <a:xfrm rot="5400000">
            <a:off x="9450995" y="3725901"/>
            <a:ext cx="4727448" cy="646331"/>
          </a:xfrm>
          <a:prstGeom prst="rect">
            <a:avLst/>
          </a:prstGeom>
          <a:noFill/>
        </p:spPr>
        <p:txBody>
          <a:bodyPr wrap="square" rtlCol="0">
            <a:spAutoFit/>
          </a:bodyPr>
          <a:lstStyle/>
          <a:p>
            <a:pPr algn="r"/>
            <a:r>
              <a:rPr lang="en-US" sz="1200" b="1" dirty="0">
                <a:solidFill>
                  <a:srgbClr val="00337F"/>
                </a:solidFill>
                <a:latin typeface="Trebuchet MS" charset="0"/>
                <a:ea typeface="Trebuchet MS" charset="0"/>
                <a:cs typeface="Trebuchet MS" charset="0"/>
              </a:rPr>
              <a:t>Top: Large </a:t>
            </a:r>
            <a:r>
              <a:rPr lang="en-US" sz="1200" b="1" dirty="0" err="1">
                <a:solidFill>
                  <a:srgbClr val="00337F"/>
                </a:solidFill>
                <a:latin typeface="Trebuchet MS" charset="0"/>
                <a:ea typeface="Trebuchet MS" charset="0"/>
                <a:cs typeface="Trebuchet MS" charset="0"/>
              </a:rPr>
              <a:t>freestall</a:t>
            </a:r>
            <a:r>
              <a:rPr lang="en-US" sz="1200" b="1" dirty="0">
                <a:solidFill>
                  <a:srgbClr val="00337F"/>
                </a:solidFill>
                <a:latin typeface="Trebuchet MS" charset="0"/>
                <a:ea typeface="Trebuchet MS" charset="0"/>
                <a:cs typeface="Trebuchet MS" charset="0"/>
              </a:rPr>
              <a:t> barn in the state of Florida.</a:t>
            </a:r>
          </a:p>
          <a:p>
            <a:pPr algn="r"/>
            <a:r>
              <a:rPr lang="en-US" sz="1200" b="1" dirty="0">
                <a:solidFill>
                  <a:srgbClr val="00337F"/>
                </a:solidFill>
                <a:latin typeface="Trebuchet MS" charset="0"/>
                <a:ea typeface="Trebuchet MS" charset="0"/>
                <a:cs typeface="Trebuchet MS" charset="0"/>
              </a:rPr>
              <a:t>Bottom: 7,000 G (~26,500 l) milk tankers.</a:t>
            </a:r>
          </a:p>
          <a:p>
            <a:pPr algn="r"/>
            <a:r>
              <a:rPr lang="en-US" sz="1200" b="1" dirty="0">
                <a:solidFill>
                  <a:srgbClr val="00337F"/>
                </a:solidFill>
                <a:latin typeface="Trebuchet MS" charset="0"/>
                <a:ea typeface="Trebuchet MS" charset="0"/>
                <a:cs typeface="Trebuchet MS" charset="0"/>
              </a:rPr>
              <a:t>Photo courtesy of North Florida Holsteins.</a:t>
            </a:r>
          </a:p>
        </p:txBody>
      </p:sp>
      <p:sp>
        <p:nvSpPr>
          <p:cNvPr id="7" name="TextBox 6"/>
          <p:cNvSpPr txBox="1"/>
          <p:nvPr/>
        </p:nvSpPr>
        <p:spPr>
          <a:xfrm rot="5400000">
            <a:off x="3154980" y="4117174"/>
            <a:ext cx="4648200" cy="276999"/>
          </a:xfrm>
          <a:prstGeom prst="rect">
            <a:avLst/>
          </a:prstGeom>
          <a:noFill/>
        </p:spPr>
        <p:txBody>
          <a:bodyPr wrap="square" rtlCol="0">
            <a:spAutoFit/>
          </a:bodyPr>
          <a:lstStyle/>
          <a:p>
            <a:pPr algn="r"/>
            <a:r>
              <a:rPr lang="en-US" sz="1200" b="1" dirty="0">
                <a:solidFill>
                  <a:srgbClr val="00337F"/>
                </a:solidFill>
                <a:latin typeface="Trebuchet MS" charset="0"/>
                <a:ea typeface="Trebuchet MS" charset="0"/>
                <a:cs typeface="Trebuchet MS" charset="0"/>
              </a:rPr>
              <a:t>Small dairy farm in western Maryland. Photo courtesy of ARS.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240" y="932819"/>
            <a:ext cx="4861560" cy="36477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160" y="3590233"/>
            <a:ext cx="4492752" cy="2989539"/>
          </a:xfrm>
          <a:prstGeom prst="rect">
            <a:avLst/>
          </a:prstGeom>
        </p:spPr>
      </p:pic>
    </p:spTree>
    <p:extLst>
      <p:ext uri="{BB962C8B-B14F-4D97-AF65-F5344CB8AC3E}">
        <p14:creationId xmlns:p14="http://schemas.microsoft.com/office/powerpoint/2010/main" val="4014535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E277-90DA-1E49-A65E-3786A7615CD0}"/>
              </a:ext>
            </a:extLst>
          </p:cNvPr>
          <p:cNvSpPr>
            <a:spLocks noGrp="1"/>
          </p:cNvSpPr>
          <p:nvPr>
            <p:ph type="title"/>
          </p:nvPr>
        </p:nvSpPr>
        <p:spPr/>
        <p:txBody>
          <a:bodyPr/>
          <a:lstStyle/>
          <a:p>
            <a:r>
              <a:rPr lang="en-US" dirty="0"/>
              <a:t>Biotechnology is applied across the life of the cow</a:t>
            </a:r>
          </a:p>
        </p:txBody>
      </p:sp>
      <p:grpSp>
        <p:nvGrpSpPr>
          <p:cNvPr id="35" name="Group 34">
            <a:extLst>
              <a:ext uri="{FF2B5EF4-FFF2-40B4-BE49-F238E27FC236}">
                <a16:creationId xmlns:a16="http://schemas.microsoft.com/office/drawing/2014/main" id="{7E5522E4-AF36-D647-99DC-4D44F3265BE0}"/>
              </a:ext>
            </a:extLst>
          </p:cNvPr>
          <p:cNvGrpSpPr/>
          <p:nvPr/>
        </p:nvGrpSpPr>
        <p:grpSpPr>
          <a:xfrm>
            <a:off x="994315" y="1337367"/>
            <a:ext cx="10049292" cy="4413352"/>
            <a:chOff x="994315" y="1290475"/>
            <a:chExt cx="10049292" cy="4413352"/>
          </a:xfrm>
        </p:grpSpPr>
        <p:pic>
          <p:nvPicPr>
            <p:cNvPr id="12" name="Picture 11" descr="cow.png">
              <a:extLst>
                <a:ext uri="{FF2B5EF4-FFF2-40B4-BE49-F238E27FC236}">
                  <a16:creationId xmlns:a16="http://schemas.microsoft.com/office/drawing/2014/main" id="{827B5B23-0E43-7748-AE0F-5A981D75C001}"/>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flipH="1">
              <a:off x="9661476" y="4348276"/>
              <a:ext cx="1226216" cy="903506"/>
            </a:xfrm>
            <a:prstGeom prst="rect">
              <a:avLst/>
            </a:prstGeom>
          </p:spPr>
        </p:pic>
        <p:sp>
          <p:nvSpPr>
            <p:cNvPr id="13" name="TextBox 12">
              <a:extLst>
                <a:ext uri="{FF2B5EF4-FFF2-40B4-BE49-F238E27FC236}">
                  <a16:creationId xmlns:a16="http://schemas.microsoft.com/office/drawing/2014/main" id="{16C231C6-07FD-FE42-A747-71C325DD4461}"/>
                </a:ext>
              </a:extLst>
            </p:cNvPr>
            <p:cNvSpPr txBox="1"/>
            <p:nvPr/>
          </p:nvSpPr>
          <p:spPr>
            <a:xfrm>
              <a:off x="9505561" y="5334495"/>
              <a:ext cx="1538046" cy="369332"/>
            </a:xfrm>
            <a:prstGeom prst="rect">
              <a:avLst/>
            </a:prstGeom>
            <a:noFill/>
          </p:spPr>
          <p:txBody>
            <a:bodyPr wrap="square" rtlCol="0">
              <a:spAutoFit/>
            </a:bodyPr>
            <a:lstStyle/>
            <a:p>
              <a:pPr algn="ctr"/>
              <a:r>
                <a:rPr lang="en-US" b="1" dirty="0">
                  <a:solidFill>
                    <a:srgbClr val="00523C"/>
                  </a:solidFill>
                </a:rPr>
                <a:t>dry-off</a:t>
              </a:r>
            </a:p>
          </p:txBody>
        </p:sp>
        <p:pic>
          <p:nvPicPr>
            <p:cNvPr id="14" name="Picture 13" descr="cow.png">
              <a:extLst>
                <a:ext uri="{FF2B5EF4-FFF2-40B4-BE49-F238E27FC236}">
                  <a16:creationId xmlns:a16="http://schemas.microsoft.com/office/drawing/2014/main" id="{BDBF6E90-401C-BE4F-93AA-564606FDE254}"/>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flipH="1">
              <a:off x="6528508" y="4348276"/>
              <a:ext cx="1226216" cy="903506"/>
            </a:xfrm>
            <a:prstGeom prst="rect">
              <a:avLst/>
            </a:prstGeom>
          </p:spPr>
        </p:pic>
        <p:sp>
          <p:nvSpPr>
            <p:cNvPr id="15" name="TextBox 14">
              <a:extLst>
                <a:ext uri="{FF2B5EF4-FFF2-40B4-BE49-F238E27FC236}">
                  <a16:creationId xmlns:a16="http://schemas.microsoft.com/office/drawing/2014/main" id="{2F215F5C-5002-A84D-9528-D4A5032D2FB5}"/>
                </a:ext>
              </a:extLst>
            </p:cNvPr>
            <p:cNvSpPr txBox="1"/>
            <p:nvPr/>
          </p:nvSpPr>
          <p:spPr>
            <a:xfrm>
              <a:off x="6372593" y="5334495"/>
              <a:ext cx="1538046" cy="369332"/>
            </a:xfrm>
            <a:prstGeom prst="rect">
              <a:avLst/>
            </a:prstGeom>
            <a:noFill/>
          </p:spPr>
          <p:txBody>
            <a:bodyPr wrap="square" rtlCol="0">
              <a:spAutoFit/>
            </a:bodyPr>
            <a:lstStyle/>
            <a:p>
              <a:pPr algn="ctr"/>
              <a:r>
                <a:rPr lang="en-US" b="1" dirty="0">
                  <a:solidFill>
                    <a:srgbClr val="00523C"/>
                  </a:solidFill>
                </a:rPr>
                <a:t>decision</a:t>
              </a:r>
            </a:p>
          </p:txBody>
        </p:sp>
        <p:grpSp>
          <p:nvGrpSpPr>
            <p:cNvPr id="26" name="Group 25">
              <a:extLst>
                <a:ext uri="{FF2B5EF4-FFF2-40B4-BE49-F238E27FC236}">
                  <a16:creationId xmlns:a16="http://schemas.microsoft.com/office/drawing/2014/main" id="{964B8925-1F9D-9347-8EF2-206A0EED1288}"/>
                </a:ext>
              </a:extLst>
            </p:cNvPr>
            <p:cNvGrpSpPr/>
            <p:nvPr/>
          </p:nvGrpSpPr>
          <p:grpSpPr>
            <a:xfrm>
              <a:off x="994315" y="1290475"/>
              <a:ext cx="10049292" cy="1935360"/>
              <a:chOff x="994315" y="716048"/>
              <a:chExt cx="10049292" cy="1935360"/>
            </a:xfrm>
          </p:grpSpPr>
          <p:pic>
            <p:nvPicPr>
              <p:cNvPr id="4" name="Picture 3" descr="cow.png">
                <a:extLst>
                  <a:ext uri="{FF2B5EF4-FFF2-40B4-BE49-F238E27FC236}">
                    <a16:creationId xmlns:a16="http://schemas.microsoft.com/office/drawing/2014/main" id="{4B4A8635-1998-C14C-8A64-FBFB301B1D0B}"/>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50230" y="1379551"/>
                <a:ext cx="1226216" cy="903506"/>
              </a:xfrm>
              <a:prstGeom prst="rect">
                <a:avLst/>
              </a:prstGeom>
            </p:spPr>
          </p:pic>
          <p:pic>
            <p:nvPicPr>
              <p:cNvPr id="5" name="Picture 4" descr="cow.png">
                <a:extLst>
                  <a:ext uri="{FF2B5EF4-FFF2-40B4-BE49-F238E27FC236}">
                    <a16:creationId xmlns:a16="http://schemas.microsoft.com/office/drawing/2014/main" id="{9DF5A872-80D4-1641-87EA-30E8F5006A4D}"/>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86886" y="1378570"/>
                <a:ext cx="1226216" cy="903506"/>
              </a:xfrm>
              <a:prstGeom prst="rect">
                <a:avLst/>
              </a:prstGeom>
            </p:spPr>
          </p:pic>
          <p:pic>
            <p:nvPicPr>
              <p:cNvPr id="6" name="Picture 5" descr="cow.png">
                <a:extLst>
                  <a:ext uri="{FF2B5EF4-FFF2-40B4-BE49-F238E27FC236}">
                    <a16:creationId xmlns:a16="http://schemas.microsoft.com/office/drawing/2014/main" id="{C2AA4248-C14A-244D-96BF-6776444518C8}"/>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778049" y="1339206"/>
                <a:ext cx="1226216" cy="903506"/>
              </a:xfrm>
              <a:prstGeom prst="rect">
                <a:avLst/>
              </a:prstGeom>
            </p:spPr>
          </p:pic>
          <p:pic>
            <p:nvPicPr>
              <p:cNvPr id="7" name="Picture 6" descr="cow.png">
                <a:extLst>
                  <a:ext uri="{FF2B5EF4-FFF2-40B4-BE49-F238E27FC236}">
                    <a16:creationId xmlns:a16="http://schemas.microsoft.com/office/drawing/2014/main" id="{568A3516-CAA9-7543-A939-568CF7D19231}"/>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661476" y="1339206"/>
                <a:ext cx="1226216" cy="903506"/>
              </a:xfrm>
              <a:prstGeom prst="rect">
                <a:avLst/>
              </a:prstGeom>
            </p:spPr>
          </p:pic>
          <p:sp>
            <p:nvSpPr>
              <p:cNvPr id="8" name="TextBox 7">
                <a:extLst>
                  <a:ext uri="{FF2B5EF4-FFF2-40B4-BE49-F238E27FC236}">
                    <a16:creationId xmlns:a16="http://schemas.microsoft.com/office/drawing/2014/main" id="{023512FC-C513-7944-BBA5-68069321B305}"/>
                  </a:ext>
                </a:extLst>
              </p:cNvPr>
              <p:cNvSpPr txBox="1"/>
              <p:nvPr/>
            </p:nvSpPr>
            <p:spPr>
              <a:xfrm>
                <a:off x="994315" y="2281095"/>
                <a:ext cx="1538046" cy="369332"/>
              </a:xfrm>
              <a:prstGeom prst="rect">
                <a:avLst/>
              </a:prstGeom>
              <a:noFill/>
            </p:spPr>
            <p:txBody>
              <a:bodyPr wrap="square" rtlCol="0">
                <a:spAutoFit/>
              </a:bodyPr>
              <a:lstStyle/>
              <a:p>
                <a:pPr algn="ctr"/>
                <a:r>
                  <a:rPr lang="en-US" b="1" dirty="0">
                    <a:solidFill>
                      <a:srgbClr val="00523C"/>
                    </a:solidFill>
                  </a:rPr>
                  <a:t>birth</a:t>
                </a:r>
              </a:p>
            </p:txBody>
          </p:sp>
          <p:sp>
            <p:nvSpPr>
              <p:cNvPr id="9" name="TextBox 8">
                <a:extLst>
                  <a:ext uri="{FF2B5EF4-FFF2-40B4-BE49-F238E27FC236}">
                    <a16:creationId xmlns:a16="http://schemas.microsoft.com/office/drawing/2014/main" id="{26398F24-1B91-154E-AAA8-39E64D4E70E5}"/>
                  </a:ext>
                </a:extLst>
              </p:cNvPr>
              <p:cNvSpPr txBox="1"/>
              <p:nvPr/>
            </p:nvSpPr>
            <p:spPr>
              <a:xfrm>
                <a:off x="3730971" y="2282076"/>
                <a:ext cx="1538046" cy="369332"/>
              </a:xfrm>
              <a:prstGeom prst="rect">
                <a:avLst/>
              </a:prstGeom>
              <a:noFill/>
            </p:spPr>
            <p:txBody>
              <a:bodyPr wrap="square" rtlCol="0">
                <a:spAutoFit/>
              </a:bodyPr>
              <a:lstStyle/>
              <a:p>
                <a:pPr algn="ctr"/>
                <a:r>
                  <a:rPr lang="en-US" b="1" dirty="0">
                    <a:solidFill>
                      <a:srgbClr val="00523C"/>
                    </a:solidFill>
                  </a:rPr>
                  <a:t>heifer</a:t>
                </a:r>
              </a:p>
            </p:txBody>
          </p:sp>
          <p:sp>
            <p:nvSpPr>
              <p:cNvPr id="10" name="TextBox 9">
                <a:extLst>
                  <a:ext uri="{FF2B5EF4-FFF2-40B4-BE49-F238E27FC236}">
                    <a16:creationId xmlns:a16="http://schemas.microsoft.com/office/drawing/2014/main" id="{22B68897-EAAD-3044-8920-D74E6F8FF9E8}"/>
                  </a:ext>
                </a:extLst>
              </p:cNvPr>
              <p:cNvSpPr txBox="1"/>
              <p:nvPr/>
            </p:nvSpPr>
            <p:spPr>
              <a:xfrm>
                <a:off x="6622134" y="2240750"/>
                <a:ext cx="1538046" cy="369332"/>
              </a:xfrm>
              <a:prstGeom prst="rect">
                <a:avLst/>
              </a:prstGeom>
              <a:noFill/>
            </p:spPr>
            <p:txBody>
              <a:bodyPr wrap="square" rtlCol="0">
                <a:spAutoFit/>
              </a:bodyPr>
              <a:lstStyle/>
              <a:p>
                <a:pPr algn="ctr"/>
                <a:r>
                  <a:rPr lang="en-US" b="1" dirty="0">
                    <a:solidFill>
                      <a:srgbClr val="00523C"/>
                    </a:solidFill>
                  </a:rPr>
                  <a:t>calving</a:t>
                </a:r>
              </a:p>
            </p:txBody>
          </p:sp>
          <p:sp>
            <p:nvSpPr>
              <p:cNvPr id="11" name="TextBox 10">
                <a:extLst>
                  <a:ext uri="{FF2B5EF4-FFF2-40B4-BE49-F238E27FC236}">
                    <a16:creationId xmlns:a16="http://schemas.microsoft.com/office/drawing/2014/main" id="{95E1D0D5-CD23-704B-B790-8BED5470F1DF}"/>
                  </a:ext>
                </a:extLst>
              </p:cNvPr>
              <p:cNvSpPr txBox="1"/>
              <p:nvPr/>
            </p:nvSpPr>
            <p:spPr>
              <a:xfrm>
                <a:off x="9505561" y="2240750"/>
                <a:ext cx="1538046" cy="369332"/>
              </a:xfrm>
              <a:prstGeom prst="rect">
                <a:avLst/>
              </a:prstGeom>
              <a:noFill/>
            </p:spPr>
            <p:txBody>
              <a:bodyPr wrap="square" rtlCol="0">
                <a:spAutoFit/>
              </a:bodyPr>
              <a:lstStyle/>
              <a:p>
                <a:pPr algn="ctr"/>
                <a:r>
                  <a:rPr lang="en-US" b="1" dirty="0">
                    <a:solidFill>
                      <a:srgbClr val="00523C"/>
                    </a:solidFill>
                  </a:rPr>
                  <a:t>lactation</a:t>
                </a:r>
              </a:p>
            </p:txBody>
          </p:sp>
          <p:cxnSp>
            <p:nvCxnSpPr>
              <p:cNvPr id="17" name="Straight Arrow Connector 16">
                <a:extLst>
                  <a:ext uri="{FF2B5EF4-FFF2-40B4-BE49-F238E27FC236}">
                    <a16:creationId xmlns:a16="http://schemas.microsoft.com/office/drawing/2014/main" id="{3AEB63AC-8995-E849-8221-16C2907033B1}"/>
                  </a:ext>
                </a:extLst>
              </p:cNvPr>
              <p:cNvCxnSpPr>
                <a:cxnSpLocks/>
              </p:cNvCxnSpPr>
              <p:nvPr/>
            </p:nvCxnSpPr>
            <p:spPr>
              <a:xfrm>
                <a:off x="2359371" y="1852246"/>
                <a:ext cx="1371600" cy="0"/>
              </a:xfrm>
              <a:prstGeom prst="straightConnector1">
                <a:avLst/>
              </a:prstGeom>
              <a:ln w="25400">
                <a:solidFill>
                  <a:srgbClr val="00523C"/>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90D310-4B72-494C-BB2A-79A95E4D882B}"/>
                  </a:ext>
                </a:extLst>
              </p:cNvPr>
              <p:cNvSpPr txBox="1"/>
              <p:nvPr/>
            </p:nvSpPr>
            <p:spPr>
              <a:xfrm rot="18872343">
                <a:off x="2682926" y="1229997"/>
                <a:ext cx="908011" cy="369332"/>
              </a:xfrm>
              <a:prstGeom prst="rect">
                <a:avLst/>
              </a:prstGeom>
              <a:noFill/>
            </p:spPr>
            <p:txBody>
              <a:bodyPr wrap="square" rtlCol="0">
                <a:spAutoFit/>
              </a:bodyPr>
              <a:lstStyle/>
              <a:p>
                <a:r>
                  <a:rPr lang="en-US" b="1" dirty="0">
                    <a:solidFill>
                      <a:srgbClr val="C0504D"/>
                    </a:solidFill>
                  </a:rPr>
                  <a:t>birth</a:t>
                </a:r>
              </a:p>
            </p:txBody>
          </p:sp>
          <p:cxnSp>
            <p:nvCxnSpPr>
              <p:cNvPr id="21" name="Straight Arrow Connector 20">
                <a:extLst>
                  <a:ext uri="{FF2B5EF4-FFF2-40B4-BE49-F238E27FC236}">
                    <a16:creationId xmlns:a16="http://schemas.microsoft.com/office/drawing/2014/main" id="{10AB28B8-E218-6445-BF94-68162C102D5F}"/>
                  </a:ext>
                </a:extLst>
              </p:cNvPr>
              <p:cNvCxnSpPr>
                <a:cxnSpLocks/>
              </p:cNvCxnSpPr>
              <p:nvPr/>
            </p:nvCxnSpPr>
            <p:spPr>
              <a:xfrm>
                <a:off x="5181818" y="1836702"/>
                <a:ext cx="1371600" cy="0"/>
              </a:xfrm>
              <a:prstGeom prst="straightConnector1">
                <a:avLst/>
              </a:prstGeom>
              <a:ln w="25400">
                <a:solidFill>
                  <a:srgbClr val="00523C"/>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E54A7B2-27C2-D647-AB0C-D3E873441333}"/>
                  </a:ext>
                </a:extLst>
              </p:cNvPr>
              <p:cNvSpPr txBox="1"/>
              <p:nvPr/>
            </p:nvSpPr>
            <p:spPr>
              <a:xfrm rot="18872343">
                <a:off x="5478502" y="1150311"/>
                <a:ext cx="1087988" cy="369332"/>
              </a:xfrm>
              <a:prstGeom prst="rect">
                <a:avLst/>
              </a:prstGeom>
              <a:noFill/>
            </p:spPr>
            <p:txBody>
              <a:bodyPr wrap="square" rtlCol="0">
                <a:spAutoFit/>
              </a:bodyPr>
              <a:lstStyle/>
              <a:p>
                <a:r>
                  <a:rPr lang="en-US" b="1" dirty="0">
                    <a:solidFill>
                      <a:srgbClr val="C0504D"/>
                    </a:solidFill>
                  </a:rPr>
                  <a:t>breeding</a:t>
                </a:r>
              </a:p>
            </p:txBody>
          </p:sp>
          <p:cxnSp>
            <p:nvCxnSpPr>
              <p:cNvPr id="24" name="Straight Arrow Connector 23">
                <a:extLst>
                  <a:ext uri="{FF2B5EF4-FFF2-40B4-BE49-F238E27FC236}">
                    <a16:creationId xmlns:a16="http://schemas.microsoft.com/office/drawing/2014/main" id="{54771976-C0DB-1E4C-B865-2896E0C9C585}"/>
                  </a:ext>
                </a:extLst>
              </p:cNvPr>
              <p:cNvCxnSpPr>
                <a:cxnSpLocks/>
              </p:cNvCxnSpPr>
              <p:nvPr/>
            </p:nvCxnSpPr>
            <p:spPr>
              <a:xfrm>
                <a:off x="8074388" y="1852246"/>
                <a:ext cx="1371600" cy="0"/>
              </a:xfrm>
              <a:prstGeom prst="straightConnector1">
                <a:avLst/>
              </a:prstGeom>
              <a:ln w="25400">
                <a:solidFill>
                  <a:srgbClr val="00523C"/>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B53C1A2-6A50-AA43-977A-CCE5AE5E6F1E}"/>
                  </a:ext>
                </a:extLst>
              </p:cNvPr>
              <p:cNvSpPr txBox="1"/>
              <p:nvPr/>
            </p:nvSpPr>
            <p:spPr>
              <a:xfrm rot="18872343">
                <a:off x="8355298" y="1128202"/>
                <a:ext cx="1193639" cy="369332"/>
              </a:xfrm>
              <a:prstGeom prst="rect">
                <a:avLst/>
              </a:prstGeom>
              <a:noFill/>
            </p:spPr>
            <p:txBody>
              <a:bodyPr wrap="square" rtlCol="0">
                <a:spAutoFit/>
              </a:bodyPr>
              <a:lstStyle/>
              <a:p>
                <a:r>
                  <a:rPr lang="en-US" b="1" dirty="0">
                    <a:solidFill>
                      <a:srgbClr val="C0504D"/>
                    </a:solidFill>
                  </a:rPr>
                  <a:t>transition</a:t>
                </a:r>
              </a:p>
            </p:txBody>
          </p:sp>
        </p:grpSp>
        <p:cxnSp>
          <p:nvCxnSpPr>
            <p:cNvPr id="27" name="Straight Arrow Connector 26">
              <a:extLst>
                <a:ext uri="{FF2B5EF4-FFF2-40B4-BE49-F238E27FC236}">
                  <a16:creationId xmlns:a16="http://schemas.microsoft.com/office/drawing/2014/main" id="{2416CFD5-4ABC-B244-89C7-91D5A13F7702}"/>
                </a:ext>
              </a:extLst>
            </p:cNvPr>
            <p:cNvCxnSpPr>
              <a:cxnSpLocks/>
            </p:cNvCxnSpPr>
            <p:nvPr/>
          </p:nvCxnSpPr>
          <p:spPr>
            <a:xfrm flipH="1">
              <a:off x="8074388" y="4738218"/>
              <a:ext cx="1371600" cy="0"/>
            </a:xfrm>
            <a:prstGeom prst="straightConnector1">
              <a:avLst/>
            </a:prstGeom>
            <a:ln w="25400">
              <a:solidFill>
                <a:srgbClr val="00523C"/>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D5E4AF9-05DF-4F43-B599-822BA2806F1B}"/>
                </a:ext>
              </a:extLst>
            </p:cNvPr>
            <p:cNvSpPr txBox="1"/>
            <p:nvPr/>
          </p:nvSpPr>
          <p:spPr>
            <a:xfrm rot="18872343">
              <a:off x="8267074" y="3803580"/>
              <a:ext cx="1784549" cy="369332"/>
            </a:xfrm>
            <a:prstGeom prst="rect">
              <a:avLst/>
            </a:prstGeom>
            <a:noFill/>
          </p:spPr>
          <p:txBody>
            <a:bodyPr wrap="square" rtlCol="0">
              <a:spAutoFit/>
            </a:bodyPr>
            <a:lstStyle/>
            <a:p>
              <a:r>
                <a:rPr lang="en-US" b="1" dirty="0">
                  <a:solidFill>
                    <a:srgbClr val="C0504D"/>
                  </a:solidFill>
                </a:rPr>
                <a:t>dry-cow therapy</a:t>
              </a:r>
            </a:p>
          </p:txBody>
        </p:sp>
        <p:cxnSp>
          <p:nvCxnSpPr>
            <p:cNvPr id="29" name="Straight Arrow Connector 28">
              <a:extLst>
                <a:ext uri="{FF2B5EF4-FFF2-40B4-BE49-F238E27FC236}">
                  <a16:creationId xmlns:a16="http://schemas.microsoft.com/office/drawing/2014/main" id="{8D1B2AEB-84A5-D441-80F2-3FF25F2CC427}"/>
                </a:ext>
              </a:extLst>
            </p:cNvPr>
            <p:cNvCxnSpPr>
              <a:cxnSpLocks/>
            </p:cNvCxnSpPr>
            <p:nvPr/>
          </p:nvCxnSpPr>
          <p:spPr>
            <a:xfrm>
              <a:off x="10219711" y="3331449"/>
              <a:ext cx="0" cy="813209"/>
            </a:xfrm>
            <a:prstGeom prst="straightConnector1">
              <a:avLst/>
            </a:prstGeom>
            <a:ln w="25400">
              <a:solidFill>
                <a:srgbClr val="00523C"/>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A92C2A8-97D9-254A-95AC-9DA2F3326BA4}"/>
                </a:ext>
              </a:extLst>
            </p:cNvPr>
            <p:cNvSpPr txBox="1"/>
            <p:nvPr/>
          </p:nvSpPr>
          <p:spPr>
            <a:xfrm rot="18872343">
              <a:off x="10243770" y="3401060"/>
              <a:ext cx="1087988" cy="369332"/>
            </a:xfrm>
            <a:prstGeom prst="rect">
              <a:avLst/>
            </a:prstGeom>
            <a:noFill/>
          </p:spPr>
          <p:txBody>
            <a:bodyPr wrap="square" rtlCol="0">
              <a:spAutoFit/>
            </a:bodyPr>
            <a:lstStyle/>
            <a:p>
              <a:r>
                <a:rPr lang="en-US" b="1" dirty="0">
                  <a:solidFill>
                    <a:srgbClr val="C0504D"/>
                  </a:solidFill>
                </a:rPr>
                <a:t>breeding</a:t>
              </a:r>
            </a:p>
          </p:txBody>
        </p:sp>
        <p:cxnSp>
          <p:nvCxnSpPr>
            <p:cNvPr id="32" name="Straight Arrow Connector 31">
              <a:extLst>
                <a:ext uri="{FF2B5EF4-FFF2-40B4-BE49-F238E27FC236}">
                  <a16:creationId xmlns:a16="http://schemas.microsoft.com/office/drawing/2014/main" id="{FB5E994B-B765-5245-AB91-C1DC7BF719A7}"/>
                </a:ext>
              </a:extLst>
            </p:cNvPr>
            <p:cNvCxnSpPr>
              <a:cxnSpLocks/>
            </p:cNvCxnSpPr>
            <p:nvPr/>
          </p:nvCxnSpPr>
          <p:spPr>
            <a:xfrm flipV="1">
              <a:off x="7242050" y="3331449"/>
              <a:ext cx="0" cy="813209"/>
            </a:xfrm>
            <a:prstGeom prst="straightConnector1">
              <a:avLst/>
            </a:prstGeom>
            <a:ln w="25400">
              <a:solidFill>
                <a:srgbClr val="00523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9FBD814-3A07-C645-A97D-9C47E06E38B2}"/>
                </a:ext>
              </a:extLst>
            </p:cNvPr>
            <p:cNvCxnSpPr>
              <a:cxnSpLocks/>
            </p:cNvCxnSpPr>
            <p:nvPr/>
          </p:nvCxnSpPr>
          <p:spPr>
            <a:xfrm flipH="1">
              <a:off x="4984321" y="4738218"/>
              <a:ext cx="1371600" cy="0"/>
            </a:xfrm>
            <a:prstGeom prst="straightConnector1">
              <a:avLst/>
            </a:prstGeom>
            <a:ln w="25400">
              <a:solidFill>
                <a:srgbClr val="00523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A80FB3B-8B2F-D246-ADAA-3185932D2591}"/>
                </a:ext>
              </a:extLst>
            </p:cNvPr>
            <p:cNvSpPr txBox="1"/>
            <p:nvPr/>
          </p:nvSpPr>
          <p:spPr>
            <a:xfrm rot="18872343">
              <a:off x="5471889" y="3924741"/>
              <a:ext cx="1087988" cy="369332"/>
            </a:xfrm>
            <a:prstGeom prst="rect">
              <a:avLst/>
            </a:prstGeom>
            <a:noFill/>
          </p:spPr>
          <p:txBody>
            <a:bodyPr wrap="square" rtlCol="0">
              <a:spAutoFit/>
            </a:bodyPr>
            <a:lstStyle/>
            <a:p>
              <a:r>
                <a:rPr lang="en-US" b="1" dirty="0">
                  <a:solidFill>
                    <a:srgbClr val="C0504D"/>
                  </a:solidFill>
                </a:rPr>
                <a:t>culling</a:t>
              </a:r>
            </a:p>
          </p:txBody>
        </p:sp>
      </p:grpSp>
    </p:spTree>
    <p:extLst>
      <p:ext uri="{BB962C8B-B14F-4D97-AF65-F5344CB8AC3E}">
        <p14:creationId xmlns:p14="http://schemas.microsoft.com/office/powerpoint/2010/main" val="2710238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0EA1-9E12-9244-8E96-E7615B4F95B8}"/>
              </a:ext>
            </a:extLst>
          </p:cNvPr>
          <p:cNvSpPr>
            <a:spLocks noGrp="1"/>
          </p:cNvSpPr>
          <p:nvPr>
            <p:ph type="title"/>
          </p:nvPr>
        </p:nvSpPr>
        <p:spPr/>
        <p:txBody>
          <a:bodyPr/>
          <a:lstStyle/>
          <a:p>
            <a:r>
              <a:rPr lang="en-US" dirty="0"/>
              <a:t>Biotechnology is applied from farm to fork</a:t>
            </a:r>
          </a:p>
        </p:txBody>
      </p:sp>
      <p:sp>
        <p:nvSpPr>
          <p:cNvPr id="4" name="16-Point Star 3">
            <a:extLst>
              <a:ext uri="{FF2B5EF4-FFF2-40B4-BE49-F238E27FC236}">
                <a16:creationId xmlns:a16="http://schemas.microsoft.com/office/drawing/2014/main" id="{D2065B0D-0644-E240-A2EE-EED73DE0D68B}"/>
              </a:ext>
            </a:extLst>
          </p:cNvPr>
          <p:cNvSpPr/>
          <p:nvPr/>
        </p:nvSpPr>
        <p:spPr>
          <a:xfrm>
            <a:off x="4056185" y="1195756"/>
            <a:ext cx="3200400" cy="96129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consumers</a:t>
            </a:r>
          </a:p>
        </p:txBody>
      </p:sp>
      <p:sp>
        <p:nvSpPr>
          <p:cNvPr id="6" name="Rectangle 5">
            <a:extLst>
              <a:ext uri="{FF2B5EF4-FFF2-40B4-BE49-F238E27FC236}">
                <a16:creationId xmlns:a16="http://schemas.microsoft.com/office/drawing/2014/main" id="{270F132A-C52B-A44C-953C-EF1F5AED2A7A}"/>
              </a:ext>
            </a:extLst>
          </p:cNvPr>
          <p:cNvSpPr/>
          <p:nvPr/>
        </p:nvSpPr>
        <p:spPr>
          <a:xfrm>
            <a:off x="3915508" y="2842844"/>
            <a:ext cx="3481754" cy="480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manufacturers</a:t>
            </a:r>
          </a:p>
        </p:txBody>
      </p:sp>
      <p:sp>
        <p:nvSpPr>
          <p:cNvPr id="7" name="Rectangle 6">
            <a:extLst>
              <a:ext uri="{FF2B5EF4-FFF2-40B4-BE49-F238E27FC236}">
                <a16:creationId xmlns:a16="http://schemas.microsoft.com/office/drawing/2014/main" id="{487F22C1-9DD1-8844-B814-6F1DD678256E}"/>
              </a:ext>
            </a:extLst>
          </p:cNvPr>
          <p:cNvSpPr/>
          <p:nvPr/>
        </p:nvSpPr>
        <p:spPr>
          <a:xfrm>
            <a:off x="3915508" y="4144747"/>
            <a:ext cx="3481754" cy="480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farmers</a:t>
            </a:r>
          </a:p>
        </p:txBody>
      </p:sp>
      <p:sp>
        <p:nvSpPr>
          <p:cNvPr id="9" name="Rectangle 8">
            <a:extLst>
              <a:ext uri="{FF2B5EF4-FFF2-40B4-BE49-F238E27FC236}">
                <a16:creationId xmlns:a16="http://schemas.microsoft.com/office/drawing/2014/main" id="{3B13EF18-EE10-2845-B73B-0884CDFB3231}"/>
              </a:ext>
            </a:extLst>
          </p:cNvPr>
          <p:cNvSpPr/>
          <p:nvPr/>
        </p:nvSpPr>
        <p:spPr>
          <a:xfrm>
            <a:off x="3915508" y="5311189"/>
            <a:ext cx="3481754" cy="480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cows</a:t>
            </a:r>
          </a:p>
        </p:txBody>
      </p:sp>
      <p:sp>
        <p:nvSpPr>
          <p:cNvPr id="10" name="Rounded Rectangle 9">
            <a:extLst>
              <a:ext uri="{FF2B5EF4-FFF2-40B4-BE49-F238E27FC236}">
                <a16:creationId xmlns:a16="http://schemas.microsoft.com/office/drawing/2014/main" id="{7CF2C380-5981-BC46-B0EA-3E249ED8D8FB}"/>
              </a:ext>
            </a:extLst>
          </p:cNvPr>
          <p:cNvSpPr/>
          <p:nvPr/>
        </p:nvSpPr>
        <p:spPr>
          <a:xfrm>
            <a:off x="3401034" y="926123"/>
            <a:ext cx="4640997" cy="54395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1D07C94-8B8E-BE45-81B1-2A0668076010}"/>
              </a:ext>
            </a:extLst>
          </p:cNvPr>
          <p:cNvSpPr txBox="1"/>
          <p:nvPr/>
        </p:nvSpPr>
        <p:spPr>
          <a:xfrm>
            <a:off x="4149969" y="6307016"/>
            <a:ext cx="2872325" cy="369332"/>
          </a:xfrm>
          <a:prstGeom prst="rect">
            <a:avLst/>
          </a:prstGeom>
          <a:noFill/>
        </p:spPr>
        <p:txBody>
          <a:bodyPr wrap="none" rtlCol="0">
            <a:spAutoFit/>
          </a:bodyPr>
          <a:lstStyle/>
          <a:p>
            <a:r>
              <a:rPr lang="en-US" b="1" dirty="0"/>
              <a:t>constrained by environment</a:t>
            </a:r>
          </a:p>
        </p:txBody>
      </p:sp>
      <p:sp>
        <p:nvSpPr>
          <p:cNvPr id="12" name="Oval 11">
            <a:extLst>
              <a:ext uri="{FF2B5EF4-FFF2-40B4-BE49-F238E27FC236}">
                <a16:creationId xmlns:a16="http://schemas.microsoft.com/office/drawing/2014/main" id="{37309E0C-3C22-904B-BEE7-487CD1B23D50}"/>
              </a:ext>
            </a:extLst>
          </p:cNvPr>
          <p:cNvSpPr/>
          <p:nvPr/>
        </p:nvSpPr>
        <p:spPr>
          <a:xfrm>
            <a:off x="8651631" y="1195756"/>
            <a:ext cx="2813538" cy="937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advocacy groups</a:t>
            </a:r>
          </a:p>
        </p:txBody>
      </p:sp>
      <p:sp>
        <p:nvSpPr>
          <p:cNvPr id="13" name="Oval 12">
            <a:extLst>
              <a:ext uri="{FF2B5EF4-FFF2-40B4-BE49-F238E27FC236}">
                <a16:creationId xmlns:a16="http://schemas.microsoft.com/office/drawing/2014/main" id="{4E8514F6-B41B-7F47-8E34-130D48AEC6B2}"/>
              </a:ext>
            </a:extLst>
          </p:cNvPr>
          <p:cNvSpPr/>
          <p:nvPr/>
        </p:nvSpPr>
        <p:spPr>
          <a:xfrm>
            <a:off x="8651631" y="2567675"/>
            <a:ext cx="2813538" cy="937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government bodies</a:t>
            </a:r>
          </a:p>
        </p:txBody>
      </p:sp>
      <p:grpSp>
        <p:nvGrpSpPr>
          <p:cNvPr id="23" name="Group 22">
            <a:extLst>
              <a:ext uri="{FF2B5EF4-FFF2-40B4-BE49-F238E27FC236}">
                <a16:creationId xmlns:a16="http://schemas.microsoft.com/office/drawing/2014/main" id="{007B0C16-5BCF-074A-A985-6D92735F5361}"/>
              </a:ext>
            </a:extLst>
          </p:cNvPr>
          <p:cNvGrpSpPr/>
          <p:nvPr/>
        </p:nvGrpSpPr>
        <p:grpSpPr>
          <a:xfrm>
            <a:off x="9337431" y="4479172"/>
            <a:ext cx="1488831" cy="2139974"/>
            <a:chOff x="9243647" y="4197820"/>
            <a:chExt cx="1488831" cy="2139974"/>
          </a:xfrm>
        </p:grpSpPr>
        <p:sp>
          <p:nvSpPr>
            <p:cNvPr id="14" name="Oval 13">
              <a:extLst>
                <a:ext uri="{FF2B5EF4-FFF2-40B4-BE49-F238E27FC236}">
                  <a16:creationId xmlns:a16="http://schemas.microsoft.com/office/drawing/2014/main" id="{EC078006-A3AB-8B44-A690-5B3C2DC2A1D7}"/>
                </a:ext>
              </a:extLst>
            </p:cNvPr>
            <p:cNvSpPr/>
            <p:nvPr/>
          </p:nvSpPr>
          <p:spPr>
            <a:xfrm>
              <a:off x="9243647" y="4197820"/>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53D29D0-E1EF-294E-ABF5-8B86ACD580C3}"/>
                </a:ext>
              </a:extLst>
            </p:cNvPr>
            <p:cNvSpPr/>
            <p:nvPr/>
          </p:nvSpPr>
          <p:spPr>
            <a:xfrm>
              <a:off x="9243647" y="4808059"/>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A33536-BD7C-F246-A8F6-88EDF7BDB62D}"/>
                </a:ext>
              </a:extLst>
            </p:cNvPr>
            <p:cNvSpPr/>
            <p:nvPr/>
          </p:nvSpPr>
          <p:spPr>
            <a:xfrm>
              <a:off x="9243647" y="5428741"/>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154CFE1-70F3-9741-BF0D-1441472B7EE6}"/>
                </a:ext>
              </a:extLst>
            </p:cNvPr>
            <p:cNvSpPr/>
            <p:nvPr/>
          </p:nvSpPr>
          <p:spPr>
            <a:xfrm>
              <a:off x="9788770" y="4438143"/>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81E7FE-920A-FE42-82EC-CC381BB092CB}"/>
                </a:ext>
              </a:extLst>
            </p:cNvPr>
            <p:cNvSpPr/>
            <p:nvPr/>
          </p:nvSpPr>
          <p:spPr>
            <a:xfrm>
              <a:off x="9788770" y="5112851"/>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BD790F-58CB-F343-8FFA-3970A763BE91}"/>
                </a:ext>
              </a:extLst>
            </p:cNvPr>
            <p:cNvSpPr/>
            <p:nvPr/>
          </p:nvSpPr>
          <p:spPr>
            <a:xfrm>
              <a:off x="10333893" y="4808059"/>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886E8D-C002-8F48-852F-6E34D6A95039}"/>
                </a:ext>
              </a:extLst>
            </p:cNvPr>
            <p:cNvSpPr/>
            <p:nvPr/>
          </p:nvSpPr>
          <p:spPr>
            <a:xfrm>
              <a:off x="10333892" y="5417335"/>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563B78-2D6D-5445-A48F-E5B3AC6E4A9B}"/>
                </a:ext>
              </a:extLst>
            </p:cNvPr>
            <p:cNvSpPr/>
            <p:nvPr/>
          </p:nvSpPr>
          <p:spPr>
            <a:xfrm>
              <a:off x="10333893" y="4198139"/>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C5BE9D6-ED87-3B43-8420-109C6B0EA9EF}"/>
                </a:ext>
              </a:extLst>
            </p:cNvPr>
            <p:cNvSpPr txBox="1"/>
            <p:nvPr/>
          </p:nvSpPr>
          <p:spPr>
            <a:xfrm>
              <a:off x="9549153" y="5937684"/>
              <a:ext cx="851516" cy="400110"/>
            </a:xfrm>
            <a:prstGeom prst="rect">
              <a:avLst/>
            </a:prstGeom>
            <a:noFill/>
          </p:spPr>
          <p:txBody>
            <a:bodyPr wrap="none" rtlCol="0">
              <a:spAutoFit/>
            </a:bodyPr>
            <a:lstStyle/>
            <a:p>
              <a:pPr algn="ctr"/>
              <a:r>
                <a:rPr lang="en-US" sz="2000" b="1" dirty="0"/>
                <a:t>inputs</a:t>
              </a:r>
            </a:p>
          </p:txBody>
        </p:sp>
      </p:grpSp>
      <p:grpSp>
        <p:nvGrpSpPr>
          <p:cNvPr id="24" name="Group 23">
            <a:extLst>
              <a:ext uri="{FF2B5EF4-FFF2-40B4-BE49-F238E27FC236}">
                <a16:creationId xmlns:a16="http://schemas.microsoft.com/office/drawing/2014/main" id="{243BF4BD-04EB-2244-8086-8791080E2970}"/>
              </a:ext>
            </a:extLst>
          </p:cNvPr>
          <p:cNvGrpSpPr/>
          <p:nvPr/>
        </p:nvGrpSpPr>
        <p:grpSpPr>
          <a:xfrm>
            <a:off x="474787" y="4464579"/>
            <a:ext cx="1488831" cy="2139974"/>
            <a:chOff x="9243647" y="4197820"/>
            <a:chExt cx="1488831" cy="2139974"/>
          </a:xfrm>
        </p:grpSpPr>
        <p:sp>
          <p:nvSpPr>
            <p:cNvPr id="25" name="Oval 24">
              <a:extLst>
                <a:ext uri="{FF2B5EF4-FFF2-40B4-BE49-F238E27FC236}">
                  <a16:creationId xmlns:a16="http://schemas.microsoft.com/office/drawing/2014/main" id="{DC9B564C-3110-9846-96F4-78DF77738CB7}"/>
                </a:ext>
              </a:extLst>
            </p:cNvPr>
            <p:cNvSpPr/>
            <p:nvPr/>
          </p:nvSpPr>
          <p:spPr>
            <a:xfrm>
              <a:off x="9243647" y="4197820"/>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16E382-CB67-0845-B510-359DBC779130}"/>
                </a:ext>
              </a:extLst>
            </p:cNvPr>
            <p:cNvSpPr/>
            <p:nvPr/>
          </p:nvSpPr>
          <p:spPr>
            <a:xfrm>
              <a:off x="9243647" y="4808059"/>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800B17D-E22E-F04F-BC48-41F3AF5FFE5F}"/>
                </a:ext>
              </a:extLst>
            </p:cNvPr>
            <p:cNvSpPr/>
            <p:nvPr/>
          </p:nvSpPr>
          <p:spPr>
            <a:xfrm>
              <a:off x="9243647" y="5428741"/>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A1AFE38-4257-5444-B3E4-59BE5C42A9CD}"/>
                </a:ext>
              </a:extLst>
            </p:cNvPr>
            <p:cNvSpPr/>
            <p:nvPr/>
          </p:nvSpPr>
          <p:spPr>
            <a:xfrm>
              <a:off x="9788770" y="4438143"/>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795A6A-C717-5549-9CE9-9FFEC21500CA}"/>
                </a:ext>
              </a:extLst>
            </p:cNvPr>
            <p:cNvSpPr/>
            <p:nvPr/>
          </p:nvSpPr>
          <p:spPr>
            <a:xfrm>
              <a:off x="9788770" y="5112851"/>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3D3A83F-8548-314B-BA8A-DBD504149BF0}"/>
                </a:ext>
              </a:extLst>
            </p:cNvPr>
            <p:cNvSpPr/>
            <p:nvPr/>
          </p:nvSpPr>
          <p:spPr>
            <a:xfrm>
              <a:off x="10333893" y="4808059"/>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D44C067-F402-E749-9ED3-3C85E1DBEC01}"/>
                </a:ext>
              </a:extLst>
            </p:cNvPr>
            <p:cNvSpPr/>
            <p:nvPr/>
          </p:nvSpPr>
          <p:spPr>
            <a:xfrm>
              <a:off x="10333892" y="5417335"/>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BCBB45D-D41D-E04D-BB01-3E18427FD11C}"/>
                </a:ext>
              </a:extLst>
            </p:cNvPr>
            <p:cNvSpPr/>
            <p:nvPr/>
          </p:nvSpPr>
          <p:spPr>
            <a:xfrm>
              <a:off x="10333893" y="4198139"/>
              <a:ext cx="398585" cy="374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74E782F-AD30-814B-B2E0-EA32D147D406}"/>
                </a:ext>
              </a:extLst>
            </p:cNvPr>
            <p:cNvSpPr txBox="1"/>
            <p:nvPr/>
          </p:nvSpPr>
          <p:spPr>
            <a:xfrm>
              <a:off x="9467400" y="5937684"/>
              <a:ext cx="1015022" cy="400110"/>
            </a:xfrm>
            <a:prstGeom prst="rect">
              <a:avLst/>
            </a:prstGeom>
            <a:noFill/>
          </p:spPr>
          <p:txBody>
            <a:bodyPr wrap="none" rtlCol="0">
              <a:spAutoFit/>
            </a:bodyPr>
            <a:lstStyle/>
            <a:p>
              <a:pPr algn="ctr"/>
              <a:r>
                <a:rPr lang="en-US" sz="2000" b="1" dirty="0"/>
                <a:t>outputs</a:t>
              </a:r>
            </a:p>
          </p:txBody>
        </p:sp>
      </p:grpSp>
      <p:cxnSp>
        <p:nvCxnSpPr>
          <p:cNvPr id="35" name="Straight Arrow Connector 34">
            <a:extLst>
              <a:ext uri="{FF2B5EF4-FFF2-40B4-BE49-F238E27FC236}">
                <a16:creationId xmlns:a16="http://schemas.microsoft.com/office/drawing/2014/main" id="{03CC7230-8D89-054B-BA02-E2FA4E575F7B}"/>
              </a:ext>
            </a:extLst>
          </p:cNvPr>
          <p:cNvCxnSpPr>
            <a:cxnSpLocks/>
          </p:cNvCxnSpPr>
          <p:nvPr/>
        </p:nvCxnSpPr>
        <p:spPr>
          <a:xfrm flipV="1">
            <a:off x="5656385" y="2192216"/>
            <a:ext cx="0" cy="5802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6291644-29DB-FC49-AAF1-C751789599A5}"/>
              </a:ext>
            </a:extLst>
          </p:cNvPr>
          <p:cNvCxnSpPr>
            <a:cxnSpLocks/>
          </p:cNvCxnSpPr>
          <p:nvPr/>
        </p:nvCxnSpPr>
        <p:spPr>
          <a:xfrm flipV="1">
            <a:off x="5656385" y="3382105"/>
            <a:ext cx="0" cy="69459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A850426-9B11-8941-B51D-7AC21FD4B2DD}"/>
              </a:ext>
            </a:extLst>
          </p:cNvPr>
          <p:cNvCxnSpPr>
            <a:cxnSpLocks/>
          </p:cNvCxnSpPr>
          <p:nvPr/>
        </p:nvCxnSpPr>
        <p:spPr>
          <a:xfrm flipV="1">
            <a:off x="5656789" y="4675598"/>
            <a:ext cx="0" cy="5802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DA21A62-3B28-FD4A-9D7A-6A966B907BCC}"/>
              </a:ext>
            </a:extLst>
          </p:cNvPr>
          <p:cNvCxnSpPr>
            <a:cxnSpLocks/>
          </p:cNvCxnSpPr>
          <p:nvPr/>
        </p:nvCxnSpPr>
        <p:spPr>
          <a:xfrm>
            <a:off x="5589280" y="4675598"/>
            <a:ext cx="0" cy="5802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D18547-0CA5-A64B-87FF-46BB820E0748}"/>
              </a:ext>
            </a:extLst>
          </p:cNvPr>
          <p:cNvSpPr txBox="1"/>
          <p:nvPr/>
        </p:nvSpPr>
        <p:spPr>
          <a:xfrm>
            <a:off x="3391945" y="2297695"/>
            <a:ext cx="2310376" cy="369332"/>
          </a:xfrm>
          <a:prstGeom prst="rect">
            <a:avLst/>
          </a:prstGeom>
          <a:noFill/>
        </p:spPr>
        <p:txBody>
          <a:bodyPr wrap="none" rtlCol="0">
            <a:spAutoFit/>
          </a:bodyPr>
          <a:lstStyle/>
          <a:p>
            <a:pPr algn="r"/>
            <a:r>
              <a:rPr lang="en-US" b="1" dirty="0"/>
              <a:t>food &amp; other products</a:t>
            </a:r>
          </a:p>
        </p:txBody>
      </p:sp>
      <p:sp>
        <p:nvSpPr>
          <p:cNvPr id="41" name="TextBox 40">
            <a:extLst>
              <a:ext uri="{FF2B5EF4-FFF2-40B4-BE49-F238E27FC236}">
                <a16:creationId xmlns:a16="http://schemas.microsoft.com/office/drawing/2014/main" id="{E2D0F74D-DD1A-6E4C-B905-4E10872DDFBD}"/>
              </a:ext>
            </a:extLst>
          </p:cNvPr>
          <p:cNvSpPr txBox="1"/>
          <p:nvPr/>
        </p:nvSpPr>
        <p:spPr>
          <a:xfrm>
            <a:off x="3581773" y="3535036"/>
            <a:ext cx="2047292" cy="369332"/>
          </a:xfrm>
          <a:prstGeom prst="rect">
            <a:avLst/>
          </a:prstGeom>
          <a:noFill/>
        </p:spPr>
        <p:txBody>
          <a:bodyPr wrap="none" rtlCol="0">
            <a:spAutoFit/>
          </a:bodyPr>
          <a:lstStyle/>
          <a:p>
            <a:r>
              <a:rPr lang="en-US" b="1" dirty="0"/>
              <a:t>milk &amp; components</a:t>
            </a:r>
          </a:p>
        </p:txBody>
      </p:sp>
      <p:sp>
        <p:nvSpPr>
          <p:cNvPr id="43" name="TextBox 42">
            <a:extLst>
              <a:ext uri="{FF2B5EF4-FFF2-40B4-BE49-F238E27FC236}">
                <a16:creationId xmlns:a16="http://schemas.microsoft.com/office/drawing/2014/main" id="{0F36DF12-B29C-5B4A-8837-B54AF86742BE}"/>
              </a:ext>
            </a:extLst>
          </p:cNvPr>
          <p:cNvSpPr txBox="1"/>
          <p:nvPr/>
        </p:nvSpPr>
        <p:spPr>
          <a:xfrm>
            <a:off x="3366551" y="4765667"/>
            <a:ext cx="2229008" cy="369332"/>
          </a:xfrm>
          <a:prstGeom prst="rect">
            <a:avLst/>
          </a:prstGeom>
          <a:noFill/>
        </p:spPr>
        <p:txBody>
          <a:bodyPr wrap="none" rtlCol="0">
            <a:spAutoFit/>
          </a:bodyPr>
          <a:lstStyle/>
          <a:p>
            <a:pPr algn="r"/>
            <a:r>
              <a:rPr lang="en-US" b="1" dirty="0"/>
              <a:t>manage environment</a:t>
            </a:r>
          </a:p>
        </p:txBody>
      </p:sp>
      <p:sp>
        <p:nvSpPr>
          <p:cNvPr id="44" name="TextBox 43">
            <a:extLst>
              <a:ext uri="{FF2B5EF4-FFF2-40B4-BE49-F238E27FC236}">
                <a16:creationId xmlns:a16="http://schemas.microsoft.com/office/drawing/2014/main" id="{415FEB81-BECC-F441-ADCD-23BF1CB8ADB8}"/>
              </a:ext>
            </a:extLst>
          </p:cNvPr>
          <p:cNvSpPr txBox="1"/>
          <p:nvPr/>
        </p:nvSpPr>
        <p:spPr>
          <a:xfrm>
            <a:off x="5659974" y="4757631"/>
            <a:ext cx="2278316" cy="369332"/>
          </a:xfrm>
          <a:prstGeom prst="rect">
            <a:avLst/>
          </a:prstGeom>
          <a:noFill/>
        </p:spPr>
        <p:txBody>
          <a:bodyPr wrap="none" rtlCol="0">
            <a:spAutoFit/>
          </a:bodyPr>
          <a:lstStyle/>
          <a:p>
            <a:r>
              <a:rPr lang="en-US" b="1" dirty="0"/>
              <a:t>produce milk &amp; calves</a:t>
            </a:r>
          </a:p>
        </p:txBody>
      </p:sp>
      <p:cxnSp>
        <p:nvCxnSpPr>
          <p:cNvPr id="48" name="Straight Arrow Connector 47">
            <a:extLst>
              <a:ext uri="{FF2B5EF4-FFF2-40B4-BE49-F238E27FC236}">
                <a16:creationId xmlns:a16="http://schemas.microsoft.com/office/drawing/2014/main" id="{BF82B565-FA95-BA4B-8AB9-2A78863E2821}"/>
              </a:ext>
            </a:extLst>
          </p:cNvPr>
          <p:cNvCxnSpPr>
            <a:cxnSpLocks/>
          </p:cNvCxnSpPr>
          <p:nvPr/>
        </p:nvCxnSpPr>
        <p:spPr>
          <a:xfrm>
            <a:off x="10058400" y="2168770"/>
            <a:ext cx="0" cy="375459"/>
          </a:xfrm>
          <a:prstGeom prst="straightConnector1">
            <a:avLst/>
          </a:prstGeom>
          <a:ln w="25400">
            <a:solidFill>
              <a:srgbClr val="C0504D"/>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0912E64-C512-2C43-82F4-BB1A565AC575}"/>
              </a:ext>
            </a:extLst>
          </p:cNvPr>
          <p:cNvSpPr txBox="1"/>
          <p:nvPr/>
        </p:nvSpPr>
        <p:spPr>
          <a:xfrm>
            <a:off x="10125936" y="2168771"/>
            <a:ext cx="718851" cy="369332"/>
          </a:xfrm>
          <a:prstGeom prst="rect">
            <a:avLst/>
          </a:prstGeom>
          <a:noFill/>
        </p:spPr>
        <p:txBody>
          <a:bodyPr wrap="none" rtlCol="0">
            <a:spAutoFit/>
          </a:bodyPr>
          <a:lstStyle/>
          <a:p>
            <a:r>
              <a:rPr lang="en-US" b="1" dirty="0"/>
              <a:t>lobby</a:t>
            </a:r>
          </a:p>
        </p:txBody>
      </p:sp>
      <p:sp>
        <p:nvSpPr>
          <p:cNvPr id="51" name="TextBox 50">
            <a:extLst>
              <a:ext uri="{FF2B5EF4-FFF2-40B4-BE49-F238E27FC236}">
                <a16:creationId xmlns:a16="http://schemas.microsoft.com/office/drawing/2014/main" id="{FAC69FC0-B1EF-3C44-BAA7-AB6498B29EF6}"/>
              </a:ext>
            </a:extLst>
          </p:cNvPr>
          <p:cNvSpPr txBox="1"/>
          <p:nvPr/>
        </p:nvSpPr>
        <p:spPr>
          <a:xfrm>
            <a:off x="6972508" y="1852179"/>
            <a:ext cx="1066702" cy="369332"/>
          </a:xfrm>
          <a:prstGeom prst="rect">
            <a:avLst/>
          </a:prstGeom>
          <a:noFill/>
        </p:spPr>
        <p:txBody>
          <a:bodyPr wrap="none" rtlCol="0">
            <a:spAutoFit/>
          </a:bodyPr>
          <a:lstStyle/>
          <a:p>
            <a:r>
              <a:rPr lang="en-US" b="1" dirty="0"/>
              <a:t>influence</a:t>
            </a:r>
          </a:p>
        </p:txBody>
      </p:sp>
      <p:cxnSp>
        <p:nvCxnSpPr>
          <p:cNvPr id="53" name="Straight Arrow Connector 52">
            <a:extLst>
              <a:ext uri="{FF2B5EF4-FFF2-40B4-BE49-F238E27FC236}">
                <a16:creationId xmlns:a16="http://schemas.microsoft.com/office/drawing/2014/main" id="{07768C19-E5D0-E746-B549-B5EEE9760267}"/>
              </a:ext>
            </a:extLst>
          </p:cNvPr>
          <p:cNvCxnSpPr>
            <a:cxnSpLocks/>
          </p:cNvCxnSpPr>
          <p:nvPr/>
        </p:nvCxnSpPr>
        <p:spPr>
          <a:xfrm flipH="1" flipV="1">
            <a:off x="7342179" y="1658817"/>
            <a:ext cx="1239114" cy="5862"/>
          </a:xfrm>
          <a:prstGeom prst="straightConnector1">
            <a:avLst/>
          </a:prstGeom>
          <a:ln w="25400">
            <a:solidFill>
              <a:srgbClr val="C0504D"/>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A95CDCD-2D38-7B44-8333-2AE2AACFC708}"/>
              </a:ext>
            </a:extLst>
          </p:cNvPr>
          <p:cNvCxnSpPr>
            <a:cxnSpLocks/>
          </p:cNvCxnSpPr>
          <p:nvPr/>
        </p:nvCxnSpPr>
        <p:spPr>
          <a:xfrm flipH="1" flipV="1">
            <a:off x="7505859" y="5547438"/>
            <a:ext cx="1638142" cy="407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07666A7-A1DE-584D-8353-BC22E0EA6155}"/>
              </a:ext>
            </a:extLst>
          </p:cNvPr>
          <p:cNvCxnSpPr>
            <a:cxnSpLocks/>
          </p:cNvCxnSpPr>
          <p:nvPr/>
        </p:nvCxnSpPr>
        <p:spPr>
          <a:xfrm flipH="1" flipV="1">
            <a:off x="2189443" y="5547438"/>
            <a:ext cx="1638142" cy="407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D1A98671-1A2D-FD40-B570-99F162ACA26F}"/>
              </a:ext>
            </a:extLst>
          </p:cNvPr>
          <p:cNvCxnSpPr>
            <a:endCxn id="43" idx="1"/>
          </p:cNvCxnSpPr>
          <p:nvPr/>
        </p:nvCxnSpPr>
        <p:spPr>
          <a:xfrm>
            <a:off x="2051538" y="4651828"/>
            <a:ext cx="1315013" cy="298505"/>
          </a:xfrm>
          <a:prstGeom prst="curvedConnector3">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CFDE7986-57FF-A842-ABA0-A77448503946}"/>
              </a:ext>
            </a:extLst>
          </p:cNvPr>
          <p:cNvCxnSpPr/>
          <p:nvPr/>
        </p:nvCxnSpPr>
        <p:spPr>
          <a:xfrm flipV="1">
            <a:off x="1764324" y="1987699"/>
            <a:ext cx="2716731" cy="2397371"/>
          </a:xfrm>
          <a:prstGeom prst="curvedConnector3">
            <a:avLst/>
          </a:prstGeom>
          <a:ln w="25400">
            <a:solidFill>
              <a:srgbClr val="C0504D"/>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8359E0F-3753-9B40-9873-C766FD0D946F}"/>
              </a:ext>
            </a:extLst>
          </p:cNvPr>
          <p:cNvSpPr txBox="1"/>
          <p:nvPr/>
        </p:nvSpPr>
        <p:spPr>
          <a:xfrm>
            <a:off x="2061898" y="2898501"/>
            <a:ext cx="1066702" cy="369332"/>
          </a:xfrm>
          <a:prstGeom prst="rect">
            <a:avLst/>
          </a:prstGeom>
          <a:noFill/>
        </p:spPr>
        <p:txBody>
          <a:bodyPr wrap="none" rtlCol="0">
            <a:spAutoFit/>
          </a:bodyPr>
          <a:lstStyle/>
          <a:p>
            <a:r>
              <a:rPr lang="en-US" b="1" dirty="0"/>
              <a:t>influence</a:t>
            </a:r>
          </a:p>
        </p:txBody>
      </p:sp>
      <p:sp>
        <p:nvSpPr>
          <p:cNvPr id="65" name="TextBox 64">
            <a:extLst>
              <a:ext uri="{FF2B5EF4-FFF2-40B4-BE49-F238E27FC236}">
                <a16:creationId xmlns:a16="http://schemas.microsoft.com/office/drawing/2014/main" id="{2A28B2AE-8AF7-C840-982E-6D3627D5511D}"/>
              </a:ext>
            </a:extLst>
          </p:cNvPr>
          <p:cNvSpPr txBox="1"/>
          <p:nvPr/>
        </p:nvSpPr>
        <p:spPr>
          <a:xfrm>
            <a:off x="2132281" y="4335570"/>
            <a:ext cx="859081" cy="369332"/>
          </a:xfrm>
          <a:prstGeom prst="rect">
            <a:avLst/>
          </a:prstGeom>
          <a:noFill/>
        </p:spPr>
        <p:txBody>
          <a:bodyPr wrap="none" rtlCol="0">
            <a:spAutoFit/>
          </a:bodyPr>
          <a:lstStyle/>
          <a:p>
            <a:r>
              <a:rPr lang="en-US" b="1" dirty="0"/>
              <a:t>modify</a:t>
            </a:r>
          </a:p>
        </p:txBody>
      </p:sp>
      <p:sp>
        <p:nvSpPr>
          <p:cNvPr id="66" name="TextBox 65">
            <a:extLst>
              <a:ext uri="{FF2B5EF4-FFF2-40B4-BE49-F238E27FC236}">
                <a16:creationId xmlns:a16="http://schemas.microsoft.com/office/drawing/2014/main" id="{A951AC95-D4CE-254F-A858-D09E6CFFD3F4}"/>
              </a:ext>
            </a:extLst>
          </p:cNvPr>
          <p:cNvSpPr txBox="1"/>
          <p:nvPr/>
        </p:nvSpPr>
        <p:spPr>
          <a:xfrm>
            <a:off x="105509" y="949573"/>
            <a:ext cx="2858969" cy="1938992"/>
          </a:xfrm>
          <a:prstGeom prst="rect">
            <a:avLst/>
          </a:prstGeom>
          <a:noFill/>
        </p:spPr>
        <p:txBody>
          <a:bodyPr wrap="square" rtlCol="0">
            <a:spAutoFit/>
          </a:bodyPr>
          <a:lstStyle/>
          <a:p>
            <a:r>
              <a:rPr lang="en-US" sz="2400" b="1" dirty="0">
                <a:solidFill>
                  <a:srgbClr val="C0504D"/>
                </a:solidFill>
              </a:rPr>
              <a:t>Better technology results in better decision-making throughout the production chain!</a:t>
            </a:r>
          </a:p>
        </p:txBody>
      </p:sp>
      <p:cxnSp>
        <p:nvCxnSpPr>
          <p:cNvPr id="68" name="Curved Connector 67">
            <a:extLst>
              <a:ext uri="{FF2B5EF4-FFF2-40B4-BE49-F238E27FC236}">
                <a16:creationId xmlns:a16="http://schemas.microsoft.com/office/drawing/2014/main" id="{FC136893-AA7A-2740-B3F0-954FB7DB10D1}"/>
              </a:ext>
            </a:extLst>
          </p:cNvPr>
          <p:cNvCxnSpPr>
            <a:stCxn id="6" idx="3"/>
          </p:cNvCxnSpPr>
          <p:nvPr/>
        </p:nvCxnSpPr>
        <p:spPr>
          <a:xfrm flipH="1" flipV="1">
            <a:off x="6811108" y="1987699"/>
            <a:ext cx="586154" cy="1095468"/>
          </a:xfrm>
          <a:prstGeom prst="curvedConnector4">
            <a:avLst>
              <a:gd name="adj1" fmla="val -39000"/>
              <a:gd name="adj2" fmla="val 60969"/>
            </a:avLst>
          </a:prstGeom>
          <a:ln w="25400">
            <a:solidFill>
              <a:srgbClr val="C0504D"/>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F67ED342-AC87-5947-B27E-EF6FA99CC769}"/>
              </a:ext>
            </a:extLst>
          </p:cNvPr>
          <p:cNvCxnSpPr>
            <a:endCxn id="13" idx="2"/>
          </p:cNvCxnSpPr>
          <p:nvPr/>
        </p:nvCxnSpPr>
        <p:spPr>
          <a:xfrm>
            <a:off x="7104185" y="1852179"/>
            <a:ext cx="1547446" cy="1184419"/>
          </a:xfrm>
          <a:prstGeom prst="curvedConnector3">
            <a:avLst/>
          </a:prstGeom>
          <a:ln w="25400">
            <a:solidFill>
              <a:srgbClr val="C0504D"/>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DE44C8C4-2FCB-9D49-A5D1-3CC061624F07}"/>
              </a:ext>
            </a:extLst>
          </p:cNvPr>
          <p:cNvCxnSpPr>
            <a:cxnSpLocks/>
          </p:cNvCxnSpPr>
          <p:nvPr/>
        </p:nvCxnSpPr>
        <p:spPr>
          <a:xfrm>
            <a:off x="7397262" y="3186384"/>
            <a:ext cx="1406768" cy="116618"/>
          </a:xfrm>
          <a:prstGeom prst="curvedConnector3">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CFA399B4-548B-6540-8705-120C914D0A86}"/>
              </a:ext>
            </a:extLst>
          </p:cNvPr>
          <p:cNvSpPr txBox="1"/>
          <p:nvPr/>
        </p:nvSpPr>
        <p:spPr>
          <a:xfrm>
            <a:off x="8810653" y="3739040"/>
            <a:ext cx="972254" cy="369332"/>
          </a:xfrm>
          <a:prstGeom prst="rect">
            <a:avLst/>
          </a:prstGeom>
          <a:noFill/>
        </p:spPr>
        <p:txBody>
          <a:bodyPr wrap="none" rtlCol="0">
            <a:spAutoFit/>
          </a:bodyPr>
          <a:lstStyle/>
          <a:p>
            <a:r>
              <a:rPr lang="en-US" b="1" dirty="0"/>
              <a:t>regulate</a:t>
            </a:r>
          </a:p>
        </p:txBody>
      </p:sp>
      <p:cxnSp>
        <p:nvCxnSpPr>
          <p:cNvPr id="76" name="Straight Arrow Connector 75">
            <a:extLst>
              <a:ext uri="{FF2B5EF4-FFF2-40B4-BE49-F238E27FC236}">
                <a16:creationId xmlns:a16="http://schemas.microsoft.com/office/drawing/2014/main" id="{AB4D2A73-D01E-C841-965B-D829749568FA}"/>
              </a:ext>
            </a:extLst>
          </p:cNvPr>
          <p:cNvCxnSpPr>
            <a:cxnSpLocks/>
          </p:cNvCxnSpPr>
          <p:nvPr/>
        </p:nvCxnSpPr>
        <p:spPr>
          <a:xfrm>
            <a:off x="10043875" y="3540690"/>
            <a:ext cx="0" cy="959058"/>
          </a:xfrm>
          <a:prstGeom prst="straightConnector1">
            <a:avLst/>
          </a:prstGeom>
          <a:ln w="25400">
            <a:solidFill>
              <a:srgbClr val="C0504D"/>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B3FBF855-F1A8-7543-AECE-E5961F4E5DF5}"/>
              </a:ext>
            </a:extLst>
          </p:cNvPr>
          <p:cNvCxnSpPr>
            <a:endCxn id="7" idx="3"/>
          </p:cNvCxnSpPr>
          <p:nvPr/>
        </p:nvCxnSpPr>
        <p:spPr>
          <a:xfrm rot="10800000" flipV="1">
            <a:off x="7397262" y="3505520"/>
            <a:ext cx="2028092" cy="879549"/>
          </a:xfrm>
          <a:prstGeom prst="curvedConnector3">
            <a:avLst/>
          </a:prstGeom>
          <a:ln w="25400">
            <a:solidFill>
              <a:srgbClr val="C0504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637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p:txBody>
          <a:bodyPr/>
          <a:lstStyle/>
          <a:p>
            <a:pPr>
              <a:lnSpc>
                <a:spcPct val="100000"/>
              </a:lnSpc>
              <a:spcAft>
                <a:spcPts val="600"/>
              </a:spcAft>
            </a:pPr>
            <a:r>
              <a:rPr lang="en-US" sz="3600" dirty="0"/>
              <a:t>Biotechnology has been an important driver of changes in the dairy industry</a:t>
            </a:r>
          </a:p>
          <a:p>
            <a:pPr>
              <a:lnSpc>
                <a:spcPct val="100000"/>
              </a:lnSpc>
              <a:spcAft>
                <a:spcPts val="600"/>
              </a:spcAft>
            </a:pPr>
            <a:r>
              <a:rPr lang="en-US" sz="3600" dirty="0"/>
              <a:t>Genetic gains are cumulative and permanent, but evaluations depend on a constant flow of data</a:t>
            </a:r>
          </a:p>
          <a:p>
            <a:pPr>
              <a:lnSpc>
                <a:spcPct val="100000"/>
              </a:lnSpc>
              <a:spcAft>
                <a:spcPts val="600"/>
              </a:spcAft>
            </a:pPr>
            <a:r>
              <a:rPr lang="en-US" sz="3600" dirty="0"/>
              <a:t>The array of measurable phenotypes is growing but affordable recording remains challenging</a:t>
            </a:r>
          </a:p>
          <a:p>
            <a:pPr>
              <a:lnSpc>
                <a:spcPct val="100000"/>
              </a:lnSpc>
              <a:spcAft>
                <a:spcPts val="600"/>
              </a:spcAft>
            </a:pPr>
            <a:r>
              <a:rPr lang="en-US" sz="3600" dirty="0"/>
              <a:t>Gene editing has potential to increase rates of gain and eliminate harmful alleles from the population, if regulators permit its use</a:t>
            </a:r>
          </a:p>
        </p:txBody>
      </p:sp>
    </p:spTree>
    <p:extLst>
      <p:ext uri="{BB962C8B-B14F-4D97-AF65-F5344CB8AC3E}">
        <p14:creationId xmlns:p14="http://schemas.microsoft.com/office/powerpoint/2010/main" val="824759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sz="half" idx="1"/>
          </p:nvPr>
        </p:nvSpPr>
        <p:spPr/>
        <p:txBody>
          <a:bodyPr/>
          <a:lstStyle/>
          <a:p>
            <a:pPr>
              <a:lnSpc>
                <a:spcPct val="100000"/>
              </a:lnSpc>
              <a:spcAft>
                <a:spcPts val="600"/>
              </a:spcAft>
            </a:pPr>
            <a:r>
              <a:rPr lang="en-US" sz="3200" dirty="0"/>
              <a:t>The author was supported by USDA-ARS project 8042-31000-002-00-D, “Improving Dairy Animals by Increasing Accuracy of Genomic Prediction, Evaluating New Traits, and Redefining Selection Goals”.</a:t>
            </a:r>
          </a:p>
          <a:p>
            <a:pPr>
              <a:lnSpc>
                <a:spcPct val="100000"/>
              </a:lnSpc>
              <a:spcAft>
                <a:spcPts val="600"/>
              </a:spcAft>
            </a:pPr>
            <a:r>
              <a:rPr lang="en-US" sz="3200" dirty="0"/>
              <a:t>USDA is an equal opportunity provider and employer.</a:t>
            </a:r>
          </a:p>
          <a:p>
            <a:pPr>
              <a:lnSpc>
                <a:spcPct val="100000"/>
              </a:lnSpc>
              <a:spcAft>
                <a:spcPts val="600"/>
              </a:spcAft>
            </a:pPr>
            <a:r>
              <a:rPr lang="en-US" sz="3200" dirty="0"/>
              <a:t>Mention of trade names or commercial products in this presentation is solely for the purpose of providing specific information and does not imply recommendation or endorsement by the US Department of Agriculture.</a:t>
            </a:r>
          </a:p>
          <a:p>
            <a:endParaRPr lang="en-US" dirty="0"/>
          </a:p>
        </p:txBody>
      </p:sp>
    </p:spTree>
    <p:extLst>
      <p:ext uri="{BB962C8B-B14F-4D97-AF65-F5344CB8AC3E}">
        <p14:creationId xmlns:p14="http://schemas.microsoft.com/office/powerpoint/2010/main" val="459444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endParaRPr lang="en-US" dirty="0"/>
          </a:p>
        </p:txBody>
      </p:sp>
      <p:pic>
        <p:nvPicPr>
          <p:cNvPr id="8" name="Picture 2" descr="http://i.telegraph.co.uk/multimedia/archive/02961/monty_python_spani_2961214k.jpg"/>
          <p:cNvPicPr>
            <a:picLocks noChangeAspect="1" noChangeArrowheads="1"/>
          </p:cNvPicPr>
          <p:nvPr/>
        </p:nvPicPr>
        <p:blipFill>
          <a:blip r:embed="rId2" cstate="print"/>
          <a:srcRect t="6716" r="839" b="3358"/>
          <a:stretch>
            <a:fillRect/>
          </a:stretch>
        </p:blipFill>
        <p:spPr bwMode="auto">
          <a:xfrm>
            <a:off x="1040528" y="876158"/>
            <a:ext cx="10089931" cy="5716100"/>
          </a:xfrm>
          <a:prstGeom prst="rect">
            <a:avLst/>
          </a:prstGeom>
          <a:noFill/>
        </p:spPr>
      </p:pic>
    </p:spTree>
    <p:extLst>
      <p:ext uri="{BB962C8B-B14F-4D97-AF65-F5344CB8AC3E}">
        <p14:creationId xmlns:p14="http://schemas.microsoft.com/office/powerpoint/2010/main" val="264835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87679" y="121920"/>
            <a:ext cx="11467759" cy="639763"/>
          </a:xfrm>
        </p:spPr>
        <p:txBody>
          <a:bodyPr/>
          <a:lstStyle/>
          <a:p>
            <a:r>
              <a:rPr lang="en-US" dirty="0"/>
              <a:t>Dairy farmers are strong adopters of technology</a:t>
            </a:r>
          </a:p>
        </p:txBody>
      </p:sp>
      <p:pic>
        <p:nvPicPr>
          <p:cNvPr id="2" name="Picture 1"/>
          <p:cNvPicPr>
            <a:picLocks noChangeAspect="1"/>
          </p:cNvPicPr>
          <p:nvPr/>
        </p:nvPicPr>
        <p:blipFill>
          <a:blip r:embed="rId2"/>
          <a:stretch>
            <a:fillRect/>
          </a:stretch>
        </p:blipFill>
        <p:spPr>
          <a:xfrm>
            <a:off x="1600200" y="990600"/>
            <a:ext cx="3429000" cy="2571750"/>
          </a:xfrm>
          <a:prstGeom prst="rect">
            <a:avLst/>
          </a:prstGeom>
          <a:ln>
            <a:solidFill>
              <a:schemeClr val="bg1">
                <a:lumMod val="95000"/>
              </a:schemeClr>
            </a:solidFill>
          </a:ln>
        </p:spPr>
      </p:pic>
      <p:pic>
        <p:nvPicPr>
          <p:cNvPr id="6" name="Picture 5"/>
          <p:cNvPicPr>
            <a:picLocks noChangeAspect="1"/>
          </p:cNvPicPr>
          <p:nvPr/>
        </p:nvPicPr>
        <p:blipFill>
          <a:blip r:embed="rId3"/>
          <a:stretch>
            <a:fillRect/>
          </a:stretch>
        </p:blipFill>
        <p:spPr>
          <a:xfrm>
            <a:off x="5334000" y="3810000"/>
            <a:ext cx="2043684" cy="2743200"/>
          </a:xfrm>
          <a:prstGeom prst="rect">
            <a:avLst/>
          </a:prstGeom>
          <a:ln>
            <a:solidFill>
              <a:schemeClr val="bg1">
                <a:lumMod val="95000"/>
              </a:schemeClr>
            </a:solidFill>
          </a:ln>
        </p:spPr>
      </p:pic>
      <p:pic>
        <p:nvPicPr>
          <p:cNvPr id="7" name="Picture 6"/>
          <p:cNvPicPr>
            <a:picLocks noChangeAspect="1"/>
          </p:cNvPicPr>
          <p:nvPr/>
        </p:nvPicPr>
        <p:blipFill>
          <a:blip r:embed="rId4"/>
          <a:stretch>
            <a:fillRect/>
          </a:stretch>
        </p:blipFill>
        <p:spPr>
          <a:xfrm>
            <a:off x="1600200" y="3657600"/>
            <a:ext cx="3657600" cy="2743200"/>
          </a:xfrm>
          <a:prstGeom prst="rect">
            <a:avLst/>
          </a:prstGeom>
          <a:ln>
            <a:solidFill>
              <a:schemeClr val="bg1">
                <a:lumMod val="95000"/>
              </a:schemeClr>
            </a:solidFill>
          </a:ln>
        </p:spPr>
      </p:pic>
      <p:sp>
        <p:nvSpPr>
          <p:cNvPr id="8" name="Rectangle 7"/>
          <p:cNvSpPr/>
          <p:nvPr/>
        </p:nvSpPr>
        <p:spPr>
          <a:xfrm>
            <a:off x="1496342" y="6352402"/>
            <a:ext cx="4572000" cy="276999"/>
          </a:xfrm>
          <a:prstGeom prst="rect">
            <a:avLst/>
          </a:prstGeom>
        </p:spPr>
        <p:txBody>
          <a:bodyPr>
            <a:spAutoFit/>
          </a:bodyPr>
          <a:lstStyle/>
          <a:p>
            <a:r>
              <a:rPr lang="en-US" sz="1200" dirty="0">
                <a:solidFill>
                  <a:srgbClr val="FFFF00"/>
                </a:solidFill>
              </a:rPr>
              <a:t>Source:</a:t>
            </a:r>
            <a:r>
              <a:rPr lang="en-US" sz="1200" dirty="0"/>
              <a:t> http://</a:t>
            </a:r>
            <a:r>
              <a:rPr lang="en-US" sz="1200" dirty="0" err="1"/>
              <a:t>vet.tufts.edu</a:t>
            </a:r>
            <a:r>
              <a:rPr lang="en-US" sz="1200" dirty="0"/>
              <a:t>/</a:t>
            </a:r>
            <a:r>
              <a:rPr lang="en-US" sz="1200" dirty="0" err="1"/>
              <a:t>tas</a:t>
            </a:r>
            <a:r>
              <a:rPr lang="en-US" sz="1200" dirty="0"/>
              <a:t>/images/002.png.</a:t>
            </a:r>
          </a:p>
        </p:txBody>
      </p:sp>
      <p:pic>
        <p:nvPicPr>
          <p:cNvPr id="11" name="Picture 3" descr="19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990602"/>
            <a:ext cx="3429000" cy="2511251"/>
          </a:xfrm>
          <a:prstGeom prst="rect">
            <a:avLst/>
          </a:prstGeom>
          <a:noFill/>
          <a:ln>
            <a:solidFill>
              <a:schemeClr val="bg1">
                <a:lumMod val="95000"/>
              </a:schemeClr>
            </a:solidFill>
          </a:ln>
          <a:extLst>
            <a:ext uri="{909E8E84-426E-40dd-AFC4-6F175D3DCCD1}">
              <a14:hiddenFill xmlns:a14="http://schemas.microsoft.com/office/drawing/2010/main" xmlns="">
                <a:solidFill>
                  <a:srgbClr val="FFFFFF"/>
                </a:solidFill>
              </a14:hiddenFill>
            </a:ext>
          </a:extLst>
        </p:spPr>
      </p:pic>
      <p:grpSp>
        <p:nvGrpSpPr>
          <p:cNvPr id="12" name="Group 11"/>
          <p:cNvGrpSpPr>
            <a:grpSpLocks noChangeAspect="1"/>
          </p:cNvGrpSpPr>
          <p:nvPr/>
        </p:nvGrpSpPr>
        <p:grpSpPr bwMode="auto">
          <a:xfrm>
            <a:off x="5638800" y="751840"/>
            <a:ext cx="914400" cy="3034492"/>
            <a:chOff x="7577470" y="3449799"/>
            <a:chExt cx="1377903" cy="4017906"/>
          </a:xfrm>
        </p:grpSpPr>
        <p:pic>
          <p:nvPicPr>
            <p:cNvPr id="13" name="Picture 12" descr="GGP-HD.png"/>
            <p:cNvPicPr>
              <a:picLocks noChangeAspect="1"/>
            </p:cNvPicPr>
            <p:nvPr/>
          </p:nvPicPr>
          <p:blipFill>
            <a:blip r:embed="rId6" cstate="print"/>
            <a:srcRect/>
            <a:stretch>
              <a:fillRect/>
            </a:stretch>
          </p:blipFill>
          <p:spPr>
            <a:xfrm rot="780000">
              <a:off x="7577470" y="3449799"/>
              <a:ext cx="822960" cy="2499731"/>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descr="GGP-HD.png"/>
            <p:cNvPicPr>
              <a:picLocks noChangeAspect="1"/>
            </p:cNvPicPr>
            <p:nvPr/>
          </p:nvPicPr>
          <p:blipFill>
            <a:blip r:embed="rId6" cstate="print"/>
            <a:srcRect/>
            <a:stretch>
              <a:fillRect/>
            </a:stretch>
          </p:blipFill>
          <p:spPr>
            <a:xfrm rot="780000">
              <a:off x="7665047" y="3659194"/>
              <a:ext cx="1005840" cy="3055227"/>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descr="GGP-HD.png"/>
            <p:cNvPicPr>
              <a:picLocks noChangeAspect="1"/>
            </p:cNvPicPr>
            <p:nvPr/>
          </p:nvPicPr>
          <p:blipFill>
            <a:blip r:embed="rId6" cstate="print"/>
            <a:srcRect/>
            <a:stretch>
              <a:fillRect/>
            </a:stretch>
          </p:blipFill>
          <p:spPr>
            <a:xfrm rot="780000">
              <a:off x="7812373" y="3995857"/>
              <a:ext cx="1143000" cy="347184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pic>
        <p:nvPicPr>
          <p:cNvPr id="9" name="Picture 8"/>
          <p:cNvPicPr>
            <a:picLocks noChangeAspect="1"/>
          </p:cNvPicPr>
          <p:nvPr/>
        </p:nvPicPr>
        <p:blipFill>
          <a:blip r:embed="rId7"/>
          <a:stretch>
            <a:fillRect/>
          </a:stretch>
        </p:blipFill>
        <p:spPr>
          <a:xfrm>
            <a:off x="7453489" y="3810001"/>
            <a:ext cx="3200400" cy="2517311"/>
          </a:xfrm>
          <a:prstGeom prst="rect">
            <a:avLst/>
          </a:prstGeom>
          <a:ln>
            <a:solidFill>
              <a:schemeClr val="bg1">
                <a:lumMod val="95000"/>
              </a:schemeClr>
            </a:solidFill>
          </a:ln>
        </p:spPr>
      </p:pic>
      <p:sp>
        <p:nvSpPr>
          <p:cNvPr id="16" name="Rectangle 15"/>
          <p:cNvSpPr/>
          <p:nvPr/>
        </p:nvSpPr>
        <p:spPr>
          <a:xfrm>
            <a:off x="7355840" y="6264256"/>
            <a:ext cx="3235960" cy="276999"/>
          </a:xfrm>
          <a:prstGeom prst="rect">
            <a:avLst/>
          </a:prstGeom>
        </p:spPr>
        <p:txBody>
          <a:bodyPr wrap="square">
            <a:spAutoFit/>
          </a:bodyPr>
          <a:lstStyle/>
          <a:p>
            <a:r>
              <a:rPr lang="en-US" sz="1200" dirty="0">
                <a:solidFill>
                  <a:srgbClr val="FFFF00"/>
                </a:solidFill>
              </a:rPr>
              <a:t>Source: </a:t>
            </a:r>
            <a:r>
              <a:rPr lang="en-US" sz="1200" dirty="0"/>
              <a:t>http//</a:t>
            </a:r>
            <a:r>
              <a:rPr lang="en-US" sz="1200" dirty="0" err="1"/>
              <a:t>www.shopbrownswiss.com</a:t>
            </a:r>
            <a:r>
              <a:rPr lang="en-US" sz="1200" dirty="0"/>
              <a:t>/.</a:t>
            </a:r>
          </a:p>
        </p:txBody>
      </p:sp>
    </p:spTree>
    <p:extLst>
      <p:ext uri="{BB962C8B-B14F-4D97-AF65-F5344CB8AC3E}">
        <p14:creationId xmlns:p14="http://schemas.microsoft.com/office/powerpoint/2010/main" val="281548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2" name="Rectangle 4"/>
          <p:cNvSpPr>
            <a:spLocks noGrp="1" noChangeArrowheads="1"/>
          </p:cNvSpPr>
          <p:nvPr>
            <p:ph type="title"/>
          </p:nvPr>
        </p:nvSpPr>
        <p:spPr/>
        <p:txBody>
          <a:bodyPr/>
          <a:lstStyle/>
          <a:p>
            <a:r>
              <a:rPr lang="en-US" altLang="en-US" dirty="0"/>
              <a:t>Dairy records databases, then and now</a:t>
            </a:r>
            <a:endParaRPr lang="en-US" altLang="en-US" dirty="0">
              <a:solidFill>
                <a:schemeClr val="hlink"/>
              </a:solidFill>
            </a:endParaRPr>
          </a:p>
        </p:txBody>
      </p:sp>
      <p:pic>
        <p:nvPicPr>
          <p:cNvPr id="764934" name="Picture 6" descr="19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44" y="1051035"/>
            <a:ext cx="7753955" cy="4424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414854-FC3D-4945-986E-C5BC527A7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55631" y="1680342"/>
            <a:ext cx="5034459" cy="3775844"/>
          </a:xfrm>
          <a:prstGeom prst="rect">
            <a:avLst/>
          </a:prstGeom>
        </p:spPr>
      </p:pic>
      <p:sp>
        <p:nvSpPr>
          <p:cNvPr id="4" name="TextBox 3">
            <a:extLst>
              <a:ext uri="{FF2B5EF4-FFF2-40B4-BE49-F238E27FC236}">
                <a16:creationId xmlns:a16="http://schemas.microsoft.com/office/drawing/2014/main" id="{6B3D5B69-A18F-734C-BDD3-8BE89AC9581D}"/>
              </a:ext>
            </a:extLst>
          </p:cNvPr>
          <p:cNvSpPr txBox="1"/>
          <p:nvPr/>
        </p:nvSpPr>
        <p:spPr>
          <a:xfrm>
            <a:off x="3209861" y="6085494"/>
            <a:ext cx="1490435" cy="461665"/>
          </a:xfrm>
          <a:prstGeom prst="rect">
            <a:avLst/>
          </a:prstGeom>
          <a:noFill/>
        </p:spPr>
        <p:txBody>
          <a:bodyPr wrap="square" rtlCol="0">
            <a:spAutoFit/>
          </a:bodyPr>
          <a:lstStyle/>
          <a:p>
            <a:pPr algn="ctr"/>
            <a:r>
              <a:rPr lang="en-US" sz="2400" b="1" dirty="0">
                <a:solidFill>
                  <a:srgbClr val="00523C"/>
                </a:solidFill>
              </a:rPr>
              <a:t>1935</a:t>
            </a:r>
          </a:p>
        </p:txBody>
      </p:sp>
      <p:sp>
        <p:nvSpPr>
          <p:cNvPr id="8" name="TextBox 7">
            <a:extLst>
              <a:ext uri="{FF2B5EF4-FFF2-40B4-BE49-F238E27FC236}">
                <a16:creationId xmlns:a16="http://schemas.microsoft.com/office/drawing/2014/main" id="{A57377B8-0BD0-D74D-9AE4-AAC275CBF3CE}"/>
              </a:ext>
            </a:extLst>
          </p:cNvPr>
          <p:cNvSpPr txBox="1"/>
          <p:nvPr/>
        </p:nvSpPr>
        <p:spPr>
          <a:xfrm>
            <a:off x="9327643" y="6128624"/>
            <a:ext cx="1490435" cy="461665"/>
          </a:xfrm>
          <a:prstGeom prst="rect">
            <a:avLst/>
          </a:prstGeom>
          <a:noFill/>
        </p:spPr>
        <p:txBody>
          <a:bodyPr wrap="square" rtlCol="0">
            <a:spAutoFit/>
          </a:bodyPr>
          <a:lstStyle/>
          <a:p>
            <a:pPr algn="ctr"/>
            <a:r>
              <a:rPr lang="en-US" sz="2400" b="1" dirty="0">
                <a:solidFill>
                  <a:srgbClr val="00523C"/>
                </a:solidFill>
              </a:rPr>
              <a:t>2015</a:t>
            </a:r>
          </a:p>
        </p:txBody>
      </p:sp>
    </p:spTree>
    <p:extLst>
      <p:ext uri="{BB962C8B-B14F-4D97-AF65-F5344CB8AC3E}">
        <p14:creationId xmlns:p14="http://schemas.microsoft.com/office/powerpoint/2010/main" val="382430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Advances in genetic theory</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392853235"/>
              </p:ext>
            </p:extLst>
          </p:nvPr>
        </p:nvGraphicFramePr>
        <p:xfrm>
          <a:off x="265045" y="960133"/>
          <a:ext cx="11728173" cy="4487164"/>
        </p:xfrm>
        <a:graphic>
          <a:graphicData uri="http://schemas.openxmlformats.org/drawingml/2006/table">
            <a:tbl>
              <a:tblPr firstRow="1" bandRow="1">
                <a:tableStyleId>{2D5ABB26-0587-4C30-8999-92F81FD0307C}</a:tableStyleId>
              </a:tblPr>
              <a:tblGrid>
                <a:gridCol w="5261112">
                  <a:extLst>
                    <a:ext uri="{9D8B030D-6E8A-4147-A177-3AD203B41FA5}">
                      <a16:colId xmlns:a16="http://schemas.microsoft.com/office/drawing/2014/main" val="20000"/>
                    </a:ext>
                  </a:extLst>
                </a:gridCol>
                <a:gridCol w="2650435">
                  <a:extLst>
                    <a:ext uri="{9D8B030D-6E8A-4147-A177-3AD203B41FA5}">
                      <a16:colId xmlns:a16="http://schemas.microsoft.com/office/drawing/2014/main" val="20001"/>
                    </a:ext>
                  </a:extLst>
                </a:gridCol>
                <a:gridCol w="1351723">
                  <a:extLst>
                    <a:ext uri="{9D8B030D-6E8A-4147-A177-3AD203B41FA5}">
                      <a16:colId xmlns:a16="http://schemas.microsoft.com/office/drawing/2014/main" val="20002"/>
                    </a:ext>
                  </a:extLst>
                </a:gridCol>
                <a:gridCol w="2464903">
                  <a:extLst>
                    <a:ext uri="{9D8B030D-6E8A-4147-A177-3AD203B41FA5}">
                      <a16:colId xmlns:a16="http://schemas.microsoft.com/office/drawing/2014/main" val="20003"/>
                    </a:ext>
                  </a:extLst>
                </a:gridCol>
              </a:tblGrid>
              <a:tr h="572008">
                <a:tc>
                  <a:txBody>
                    <a:bodyPr/>
                    <a:lstStyle/>
                    <a:p>
                      <a:pPr>
                        <a:lnSpc>
                          <a:spcPts val="3800"/>
                        </a:lnSpc>
                      </a:pPr>
                      <a:r>
                        <a:rPr lang="en-US" sz="2700" b="1" dirty="0">
                          <a:solidFill>
                            <a:schemeClr val="tx1"/>
                          </a:solidFill>
                          <a:latin typeface="Calibri" pitchFamily="34" charset="0"/>
                        </a:rPr>
                        <a:t>Theory</a:t>
                      </a:r>
                    </a:p>
                  </a:txBody>
                  <a:tcPr marL="0" marR="0" marT="0" marB="0"/>
                </a:tc>
                <a:tc>
                  <a:txBody>
                    <a:bodyPr/>
                    <a:lstStyle/>
                    <a:p>
                      <a:pPr>
                        <a:lnSpc>
                          <a:spcPts val="3800"/>
                        </a:lnSpc>
                      </a:pPr>
                      <a:r>
                        <a:rPr lang="en-US" sz="2700" b="1" dirty="0">
                          <a:solidFill>
                            <a:schemeClr val="tx1"/>
                          </a:solidFill>
                          <a:latin typeface="Calibri" pitchFamily="34" charset="0"/>
                        </a:rPr>
                        <a:t>Author</a:t>
                      </a:r>
                    </a:p>
                  </a:txBody>
                  <a:tcPr marL="0" marR="0" marT="0" marB="0"/>
                </a:tc>
                <a:tc>
                  <a:txBody>
                    <a:bodyPr/>
                    <a:lstStyle/>
                    <a:p>
                      <a:pPr>
                        <a:lnSpc>
                          <a:spcPts val="3800"/>
                        </a:lnSpc>
                      </a:pPr>
                      <a:r>
                        <a:rPr lang="en-US" sz="2700" b="1" dirty="0">
                          <a:solidFill>
                            <a:schemeClr val="tx1"/>
                          </a:solidFill>
                          <a:latin typeface="Calibri" pitchFamily="34" charset="0"/>
                        </a:rPr>
                        <a:t>Year</a:t>
                      </a:r>
                    </a:p>
                  </a:txBody>
                  <a:tcPr marL="0" marR="0" marT="0" marB="0"/>
                </a:tc>
                <a:tc>
                  <a:txBody>
                    <a:bodyPr/>
                    <a:lstStyle/>
                    <a:p>
                      <a:pPr>
                        <a:lnSpc>
                          <a:spcPts val="3800"/>
                        </a:lnSpc>
                      </a:pPr>
                      <a:r>
                        <a:rPr lang="en-US" sz="2700" b="1" dirty="0">
                          <a:solidFill>
                            <a:schemeClr val="tx1"/>
                          </a:solidFill>
                          <a:latin typeface="Calibri" pitchFamily="34" charset="0"/>
                        </a:rPr>
                        <a:t>Species</a:t>
                      </a:r>
                    </a:p>
                  </a:txBody>
                  <a:tcPr marL="0" marR="0" marT="0" marB="0"/>
                </a:tc>
                <a:extLst>
                  <a:ext uri="{0D108BD9-81ED-4DB2-BD59-A6C34878D82A}">
                    <a16:rowId xmlns:a16="http://schemas.microsoft.com/office/drawing/2014/main" val="10000"/>
                  </a:ext>
                </a:extLst>
              </a:tr>
              <a:tr h="559308">
                <a:tc>
                  <a:txBody>
                    <a:bodyPr/>
                    <a:lstStyle/>
                    <a:p>
                      <a:pPr>
                        <a:lnSpc>
                          <a:spcPts val="3700"/>
                        </a:lnSpc>
                      </a:pPr>
                      <a:r>
                        <a:rPr lang="en-US" sz="2700" b="1" dirty="0">
                          <a:solidFill>
                            <a:srgbClr val="00337F"/>
                          </a:solidFill>
                          <a:latin typeface="Calibri" pitchFamily="34" charset="0"/>
                        </a:rPr>
                        <a:t>Single-gene inheritance</a:t>
                      </a:r>
                    </a:p>
                  </a:txBody>
                  <a:tcPr marL="0" marR="0" marT="0" marB="0"/>
                </a:tc>
                <a:tc>
                  <a:txBody>
                    <a:bodyPr/>
                    <a:lstStyle/>
                    <a:p>
                      <a:pPr>
                        <a:lnSpc>
                          <a:spcPts val="3700"/>
                        </a:lnSpc>
                      </a:pPr>
                      <a:r>
                        <a:rPr lang="en-US" sz="2700" b="1" dirty="0">
                          <a:solidFill>
                            <a:srgbClr val="00337F"/>
                          </a:solidFill>
                          <a:latin typeface="Calibri" pitchFamily="34" charset="0"/>
                        </a:rPr>
                        <a:t>Mendel</a:t>
                      </a:r>
                    </a:p>
                  </a:txBody>
                  <a:tcPr marL="0" marR="0" marT="0" marB="0"/>
                </a:tc>
                <a:tc>
                  <a:txBody>
                    <a:bodyPr/>
                    <a:lstStyle/>
                    <a:p>
                      <a:pPr>
                        <a:lnSpc>
                          <a:spcPts val="3700"/>
                        </a:lnSpc>
                      </a:pPr>
                      <a:r>
                        <a:rPr lang="en-US" sz="2700" b="1" dirty="0">
                          <a:solidFill>
                            <a:srgbClr val="00523C"/>
                          </a:solidFill>
                          <a:latin typeface="Calibri" pitchFamily="34" charset="0"/>
                        </a:rPr>
                        <a:t>1865</a:t>
                      </a:r>
                    </a:p>
                  </a:txBody>
                  <a:tcPr marL="0" marR="0" marT="0" marB="0"/>
                </a:tc>
                <a:tc>
                  <a:txBody>
                    <a:bodyPr/>
                    <a:lstStyle/>
                    <a:p>
                      <a:pPr>
                        <a:lnSpc>
                          <a:spcPts val="3700"/>
                        </a:lnSpc>
                      </a:pPr>
                      <a:r>
                        <a:rPr lang="en-US" sz="2700" b="1" dirty="0">
                          <a:solidFill>
                            <a:srgbClr val="00337F"/>
                          </a:solidFill>
                          <a:latin typeface="Calibri" pitchFamily="34" charset="0"/>
                        </a:rPr>
                        <a:t>Peas</a:t>
                      </a:r>
                    </a:p>
                  </a:txBody>
                  <a:tcPr marL="0" marR="0" marT="0" marB="0"/>
                </a:tc>
                <a:extLst>
                  <a:ext uri="{0D108BD9-81ED-4DB2-BD59-A6C34878D82A}">
                    <a16:rowId xmlns:a16="http://schemas.microsoft.com/office/drawing/2014/main" val="10001"/>
                  </a:ext>
                </a:extLst>
              </a:tr>
              <a:tr h="559308">
                <a:tc>
                  <a:txBody>
                    <a:bodyPr/>
                    <a:lstStyle/>
                    <a:p>
                      <a:pPr>
                        <a:lnSpc>
                          <a:spcPts val="3700"/>
                        </a:lnSpc>
                      </a:pPr>
                      <a:r>
                        <a:rPr lang="en-US" sz="2700" b="1" dirty="0">
                          <a:solidFill>
                            <a:srgbClr val="00337F"/>
                          </a:solidFill>
                          <a:latin typeface="Calibri" pitchFamily="34" charset="0"/>
                        </a:rPr>
                        <a:t>Multiple-gene</a:t>
                      </a:r>
                      <a:r>
                        <a:rPr lang="en-US" sz="2700" b="1" baseline="0" dirty="0">
                          <a:solidFill>
                            <a:srgbClr val="00337F"/>
                          </a:solidFill>
                          <a:latin typeface="Calibri" pitchFamily="34" charset="0"/>
                        </a:rPr>
                        <a:t> inheritance</a:t>
                      </a:r>
                      <a:endParaRPr lang="en-US" sz="2700" b="1" dirty="0">
                        <a:solidFill>
                          <a:srgbClr val="00337F"/>
                        </a:solidFill>
                        <a:latin typeface="Calibri" pitchFamily="34" charset="0"/>
                      </a:endParaRPr>
                    </a:p>
                  </a:txBody>
                  <a:tcPr marL="0" marR="0" marT="0" marB="0"/>
                </a:tc>
                <a:tc>
                  <a:txBody>
                    <a:bodyPr/>
                    <a:lstStyle/>
                    <a:p>
                      <a:pPr>
                        <a:lnSpc>
                          <a:spcPts val="3700"/>
                        </a:lnSpc>
                      </a:pPr>
                      <a:r>
                        <a:rPr lang="en-US" sz="2700" b="1" dirty="0">
                          <a:solidFill>
                            <a:srgbClr val="00337F"/>
                          </a:solidFill>
                          <a:latin typeface="Calibri" pitchFamily="34" charset="0"/>
                        </a:rPr>
                        <a:t>Fisher</a:t>
                      </a:r>
                    </a:p>
                  </a:txBody>
                  <a:tcPr marL="0" marR="0" marT="0" marB="0"/>
                </a:tc>
                <a:tc>
                  <a:txBody>
                    <a:bodyPr/>
                    <a:lstStyle/>
                    <a:p>
                      <a:pPr>
                        <a:lnSpc>
                          <a:spcPts val="3700"/>
                        </a:lnSpc>
                      </a:pPr>
                      <a:r>
                        <a:rPr lang="en-US" sz="2700" b="1" dirty="0">
                          <a:solidFill>
                            <a:srgbClr val="00523C"/>
                          </a:solidFill>
                          <a:latin typeface="Calibri" pitchFamily="34" charset="0"/>
                        </a:rPr>
                        <a:t>1918</a:t>
                      </a:r>
                    </a:p>
                  </a:txBody>
                  <a:tcPr marL="0" marR="0" marT="0" marB="0"/>
                </a:tc>
                <a:tc>
                  <a:txBody>
                    <a:bodyPr/>
                    <a:lstStyle/>
                    <a:p>
                      <a:pPr>
                        <a:lnSpc>
                          <a:spcPts val="3700"/>
                        </a:lnSpc>
                      </a:pPr>
                      <a:r>
                        <a:rPr lang="en-US" sz="2700" b="1" dirty="0">
                          <a:solidFill>
                            <a:srgbClr val="00337F"/>
                          </a:solidFill>
                          <a:latin typeface="Calibri" pitchFamily="34" charset="0"/>
                        </a:rPr>
                        <a:t>Humans</a:t>
                      </a:r>
                    </a:p>
                  </a:txBody>
                  <a:tcPr marL="0" marR="0" marT="0" marB="0"/>
                </a:tc>
                <a:extLst>
                  <a:ext uri="{0D108BD9-81ED-4DB2-BD59-A6C34878D82A}">
                    <a16:rowId xmlns:a16="http://schemas.microsoft.com/office/drawing/2014/main" val="10002"/>
                  </a:ext>
                </a:extLst>
              </a:tr>
              <a:tr h="559308">
                <a:tc>
                  <a:txBody>
                    <a:bodyPr/>
                    <a:lstStyle/>
                    <a:p>
                      <a:pPr>
                        <a:lnSpc>
                          <a:spcPts val="3700"/>
                        </a:lnSpc>
                      </a:pPr>
                      <a:r>
                        <a:rPr lang="en-US" sz="2700" b="1" dirty="0">
                          <a:solidFill>
                            <a:srgbClr val="00337F"/>
                          </a:solidFill>
                          <a:latin typeface="Calibri" pitchFamily="34" charset="0"/>
                        </a:rPr>
                        <a:t>Pedigree relationship matrix</a:t>
                      </a:r>
                    </a:p>
                  </a:txBody>
                  <a:tcPr marL="0" marR="0" marT="0" marB="0"/>
                </a:tc>
                <a:tc>
                  <a:txBody>
                    <a:bodyPr/>
                    <a:lstStyle/>
                    <a:p>
                      <a:pPr>
                        <a:lnSpc>
                          <a:spcPts val="3700"/>
                        </a:lnSpc>
                      </a:pPr>
                      <a:r>
                        <a:rPr lang="en-US" sz="2700" b="1" dirty="0">
                          <a:solidFill>
                            <a:srgbClr val="00337F"/>
                          </a:solidFill>
                          <a:latin typeface="Calibri" pitchFamily="34" charset="0"/>
                        </a:rPr>
                        <a:t>Wright</a:t>
                      </a:r>
                    </a:p>
                  </a:txBody>
                  <a:tcPr marL="0" marR="0" marT="0" marB="0"/>
                </a:tc>
                <a:tc>
                  <a:txBody>
                    <a:bodyPr/>
                    <a:lstStyle/>
                    <a:p>
                      <a:pPr>
                        <a:lnSpc>
                          <a:spcPts val="3700"/>
                        </a:lnSpc>
                      </a:pPr>
                      <a:r>
                        <a:rPr lang="en-US" sz="2700" b="1" dirty="0">
                          <a:solidFill>
                            <a:srgbClr val="00523C"/>
                          </a:solidFill>
                          <a:latin typeface="Calibri" pitchFamily="34" charset="0"/>
                        </a:rPr>
                        <a:t>1922</a:t>
                      </a:r>
                    </a:p>
                  </a:txBody>
                  <a:tcPr marL="0" marR="0" marT="0" marB="0"/>
                </a:tc>
                <a:tc>
                  <a:txBody>
                    <a:bodyPr/>
                    <a:lstStyle/>
                    <a:p>
                      <a:pPr>
                        <a:lnSpc>
                          <a:spcPts val="3700"/>
                        </a:lnSpc>
                      </a:pPr>
                      <a:r>
                        <a:rPr lang="en-US" sz="2700" b="1" dirty="0">
                          <a:solidFill>
                            <a:srgbClr val="00337F"/>
                          </a:solidFill>
                          <a:latin typeface="Calibri" pitchFamily="34" charset="0"/>
                        </a:rPr>
                        <a:t>Cattle</a:t>
                      </a:r>
                    </a:p>
                  </a:txBody>
                  <a:tcPr marL="0" marR="0" marT="0" marB="0"/>
                </a:tc>
                <a:extLst>
                  <a:ext uri="{0D108BD9-81ED-4DB2-BD59-A6C34878D82A}">
                    <a16:rowId xmlns:a16="http://schemas.microsoft.com/office/drawing/2014/main" val="10003"/>
                  </a:ext>
                </a:extLst>
              </a:tr>
              <a:tr h="559308">
                <a:tc>
                  <a:txBody>
                    <a:bodyPr/>
                    <a:lstStyle/>
                    <a:p>
                      <a:pPr marL="0" marR="0" lvl="0" indent="0" algn="l" defTabSz="914400" rtl="0" eaLnBrk="1" fontAlgn="auto" latinLnBrk="0" hangingPunct="1">
                        <a:lnSpc>
                          <a:spcPts val="3700"/>
                        </a:lnSpc>
                        <a:spcBef>
                          <a:spcPts val="0"/>
                        </a:spcBef>
                        <a:spcAft>
                          <a:spcPts val="0"/>
                        </a:spcAft>
                        <a:buClrTx/>
                        <a:buSzTx/>
                        <a:buFontTx/>
                        <a:buNone/>
                        <a:tabLst/>
                        <a:defRPr/>
                      </a:pPr>
                      <a:r>
                        <a:rPr lang="en-US" sz="2700" b="1" dirty="0">
                          <a:solidFill>
                            <a:srgbClr val="00337F"/>
                          </a:solidFill>
                          <a:latin typeface="Calibri" pitchFamily="34" charset="0"/>
                        </a:rPr>
                        <a:t>Selection index</a:t>
                      </a:r>
                    </a:p>
                  </a:txBody>
                  <a:tcPr marL="0" marR="0" marT="0" marB="0"/>
                </a:tc>
                <a:tc>
                  <a:txBody>
                    <a:bodyPr/>
                    <a:lstStyle/>
                    <a:p>
                      <a:pPr>
                        <a:lnSpc>
                          <a:spcPts val="3700"/>
                        </a:lnSpc>
                      </a:pPr>
                      <a:r>
                        <a:rPr lang="en-US" sz="2700" b="1" dirty="0">
                          <a:solidFill>
                            <a:srgbClr val="00337F"/>
                          </a:solidFill>
                          <a:latin typeface="Calibri" pitchFamily="34" charset="0"/>
                        </a:rPr>
                        <a:t>Hazel &amp; Lush</a:t>
                      </a:r>
                    </a:p>
                  </a:txBody>
                  <a:tcPr marL="0" marR="0" marT="0" marB="0"/>
                </a:tc>
                <a:tc>
                  <a:txBody>
                    <a:bodyPr/>
                    <a:lstStyle/>
                    <a:p>
                      <a:pPr>
                        <a:lnSpc>
                          <a:spcPts val="3700"/>
                        </a:lnSpc>
                      </a:pPr>
                      <a:r>
                        <a:rPr lang="en-US" sz="2700" b="1" dirty="0">
                          <a:solidFill>
                            <a:srgbClr val="00523C"/>
                          </a:solidFill>
                          <a:latin typeface="Calibri" pitchFamily="34" charset="0"/>
                        </a:rPr>
                        <a:t>1943</a:t>
                      </a:r>
                    </a:p>
                  </a:txBody>
                  <a:tcPr marL="0" marR="0" marT="0" marB="0"/>
                </a:tc>
                <a:tc>
                  <a:txBody>
                    <a:bodyPr/>
                    <a:lstStyle/>
                    <a:p>
                      <a:pPr>
                        <a:lnSpc>
                          <a:spcPts val="3700"/>
                        </a:lnSpc>
                      </a:pPr>
                      <a:r>
                        <a:rPr lang="en-US" sz="2700" b="1" dirty="0">
                          <a:solidFill>
                            <a:srgbClr val="00337F"/>
                          </a:solidFill>
                          <a:latin typeface="Calibri" pitchFamily="34" charset="0"/>
                        </a:rPr>
                        <a:t>Plants, cattle</a:t>
                      </a:r>
                    </a:p>
                  </a:txBody>
                  <a:tcPr marL="0" marR="0" marT="0" marB="0"/>
                </a:tc>
                <a:extLst>
                  <a:ext uri="{0D108BD9-81ED-4DB2-BD59-A6C34878D82A}">
                    <a16:rowId xmlns:a16="http://schemas.microsoft.com/office/drawing/2014/main" val="1041249748"/>
                  </a:ext>
                </a:extLst>
              </a:tr>
              <a:tr h="559308">
                <a:tc>
                  <a:txBody>
                    <a:bodyPr/>
                    <a:lstStyle/>
                    <a:p>
                      <a:pPr>
                        <a:lnSpc>
                          <a:spcPts val="3700"/>
                        </a:lnSpc>
                      </a:pPr>
                      <a:r>
                        <a:rPr lang="en-US" sz="2700" b="1" dirty="0">
                          <a:solidFill>
                            <a:srgbClr val="00337F"/>
                          </a:solidFill>
                          <a:latin typeface="Calibri" pitchFamily="34" charset="0"/>
                        </a:rPr>
                        <a:t>Mixed linear</a:t>
                      </a:r>
                      <a:r>
                        <a:rPr lang="en-US" sz="2700" b="1" baseline="0" dirty="0">
                          <a:solidFill>
                            <a:srgbClr val="00337F"/>
                          </a:solidFill>
                          <a:latin typeface="Calibri" pitchFamily="34" charset="0"/>
                        </a:rPr>
                        <a:t> models</a:t>
                      </a:r>
                      <a:endParaRPr lang="en-US" sz="2700" b="1" dirty="0">
                        <a:solidFill>
                          <a:srgbClr val="00337F"/>
                        </a:solidFill>
                        <a:latin typeface="Calibri" pitchFamily="34" charset="0"/>
                      </a:endParaRPr>
                    </a:p>
                  </a:txBody>
                  <a:tcPr marL="0" marR="0" marT="0" marB="0"/>
                </a:tc>
                <a:tc>
                  <a:txBody>
                    <a:bodyPr/>
                    <a:lstStyle/>
                    <a:p>
                      <a:pPr>
                        <a:lnSpc>
                          <a:spcPts val="3700"/>
                        </a:lnSpc>
                      </a:pPr>
                      <a:r>
                        <a:rPr lang="en-US" sz="2700" b="1" dirty="0">
                          <a:solidFill>
                            <a:srgbClr val="00337F"/>
                          </a:solidFill>
                          <a:latin typeface="Calibri" pitchFamily="34" charset="0"/>
                        </a:rPr>
                        <a:t>Henderson</a:t>
                      </a:r>
                    </a:p>
                  </a:txBody>
                  <a:tcPr marL="0" marR="0" marT="0" marB="0"/>
                </a:tc>
                <a:tc>
                  <a:txBody>
                    <a:bodyPr/>
                    <a:lstStyle/>
                    <a:p>
                      <a:pPr>
                        <a:lnSpc>
                          <a:spcPts val="3700"/>
                        </a:lnSpc>
                      </a:pPr>
                      <a:r>
                        <a:rPr lang="en-US" sz="2700" b="1" dirty="0">
                          <a:solidFill>
                            <a:srgbClr val="00523C"/>
                          </a:solidFill>
                          <a:latin typeface="Calibri" pitchFamily="34" charset="0"/>
                        </a:rPr>
                        <a:t>1963</a:t>
                      </a:r>
                    </a:p>
                  </a:txBody>
                  <a:tcPr marL="0" marR="0" marT="0" marB="0"/>
                </a:tc>
                <a:tc>
                  <a:txBody>
                    <a:bodyPr/>
                    <a:lstStyle/>
                    <a:p>
                      <a:pPr>
                        <a:lnSpc>
                          <a:spcPts val="3700"/>
                        </a:lnSpc>
                      </a:pPr>
                      <a:r>
                        <a:rPr lang="en-US" sz="2700" b="1" dirty="0">
                          <a:solidFill>
                            <a:srgbClr val="00337F"/>
                          </a:solidFill>
                          <a:latin typeface="Calibri" pitchFamily="34" charset="0"/>
                        </a:rPr>
                        <a:t>Cattle</a:t>
                      </a:r>
                    </a:p>
                  </a:txBody>
                  <a:tcPr marL="0" marR="0" marT="0" marB="0"/>
                </a:tc>
                <a:extLst>
                  <a:ext uri="{0D108BD9-81ED-4DB2-BD59-A6C34878D82A}">
                    <a16:rowId xmlns:a16="http://schemas.microsoft.com/office/drawing/2014/main" val="10004"/>
                  </a:ext>
                </a:extLst>
              </a:tr>
              <a:tr h="559308">
                <a:tc>
                  <a:txBody>
                    <a:bodyPr/>
                    <a:lstStyle/>
                    <a:p>
                      <a:pPr>
                        <a:lnSpc>
                          <a:spcPts val="3700"/>
                        </a:lnSpc>
                      </a:pPr>
                      <a:r>
                        <a:rPr lang="en-US" sz="2700" b="1" dirty="0">
                          <a:solidFill>
                            <a:srgbClr val="00337F"/>
                          </a:solidFill>
                          <a:latin typeface="Calibri" pitchFamily="34" charset="0"/>
                        </a:rPr>
                        <a:t>Genomic prediction</a:t>
                      </a:r>
                    </a:p>
                  </a:txBody>
                  <a:tcPr marL="0" marR="0" marT="0" marB="0"/>
                </a:tc>
                <a:tc>
                  <a:txBody>
                    <a:bodyPr/>
                    <a:lstStyle/>
                    <a:p>
                      <a:pPr>
                        <a:lnSpc>
                          <a:spcPts val="3700"/>
                        </a:lnSpc>
                      </a:pPr>
                      <a:r>
                        <a:rPr lang="en-US" sz="2700" b="1" dirty="0">
                          <a:solidFill>
                            <a:srgbClr val="00337F"/>
                          </a:solidFill>
                          <a:latin typeface="Calibri" pitchFamily="34" charset="0"/>
                        </a:rPr>
                        <a:t>Meuwissen</a:t>
                      </a:r>
                    </a:p>
                  </a:txBody>
                  <a:tcPr marL="0" marR="0" marT="0" marB="0"/>
                </a:tc>
                <a:tc>
                  <a:txBody>
                    <a:bodyPr/>
                    <a:lstStyle/>
                    <a:p>
                      <a:pPr>
                        <a:lnSpc>
                          <a:spcPts val="3700"/>
                        </a:lnSpc>
                      </a:pPr>
                      <a:r>
                        <a:rPr lang="en-US" sz="2700" b="1" dirty="0">
                          <a:solidFill>
                            <a:srgbClr val="00523C"/>
                          </a:solidFill>
                          <a:latin typeface="Calibri" pitchFamily="34" charset="0"/>
                        </a:rPr>
                        <a:t>2001</a:t>
                      </a:r>
                    </a:p>
                  </a:txBody>
                  <a:tcPr marL="0" marR="0" marT="0" marB="0"/>
                </a:tc>
                <a:tc>
                  <a:txBody>
                    <a:bodyPr/>
                    <a:lstStyle/>
                    <a:p>
                      <a:pPr>
                        <a:lnSpc>
                          <a:spcPts val="3700"/>
                        </a:lnSpc>
                      </a:pPr>
                      <a:r>
                        <a:rPr lang="en-US" sz="2700" b="1" dirty="0">
                          <a:solidFill>
                            <a:srgbClr val="00337F"/>
                          </a:solidFill>
                          <a:latin typeface="Calibri" pitchFamily="34" charset="0"/>
                        </a:rPr>
                        <a:t>Animals</a:t>
                      </a:r>
                    </a:p>
                  </a:txBody>
                  <a:tcPr marL="0" marR="0" marT="0" marB="0"/>
                </a:tc>
                <a:extLst>
                  <a:ext uri="{0D108BD9-81ED-4DB2-BD59-A6C34878D82A}">
                    <a16:rowId xmlns:a16="http://schemas.microsoft.com/office/drawing/2014/main" val="10005"/>
                  </a:ext>
                </a:extLst>
              </a:tr>
              <a:tr h="559308">
                <a:tc>
                  <a:txBody>
                    <a:bodyPr/>
                    <a:lstStyle/>
                    <a:p>
                      <a:pPr>
                        <a:lnSpc>
                          <a:spcPts val="3700"/>
                        </a:lnSpc>
                      </a:pPr>
                      <a:r>
                        <a:rPr lang="en-US" sz="2700" b="1" dirty="0">
                          <a:solidFill>
                            <a:srgbClr val="00337F"/>
                          </a:solidFill>
                          <a:latin typeface="Calibri" pitchFamily="34" charset="0"/>
                        </a:rPr>
                        <a:t>Genomic relationship matrix</a:t>
                      </a:r>
                    </a:p>
                  </a:txBody>
                  <a:tcPr marL="0" marR="0" marT="0" marB="0"/>
                </a:tc>
                <a:tc>
                  <a:txBody>
                    <a:bodyPr/>
                    <a:lstStyle/>
                    <a:p>
                      <a:pPr>
                        <a:lnSpc>
                          <a:spcPts val="3700"/>
                        </a:lnSpc>
                      </a:pPr>
                      <a:r>
                        <a:rPr lang="en-US" sz="2700" b="1" dirty="0">
                          <a:solidFill>
                            <a:srgbClr val="00337F"/>
                          </a:solidFill>
                          <a:latin typeface="Calibri" pitchFamily="34" charset="0"/>
                        </a:rPr>
                        <a:t>VanRaden</a:t>
                      </a:r>
                    </a:p>
                  </a:txBody>
                  <a:tcPr marL="0" marR="0" marT="0" marB="0"/>
                </a:tc>
                <a:tc>
                  <a:txBody>
                    <a:bodyPr/>
                    <a:lstStyle/>
                    <a:p>
                      <a:pPr>
                        <a:lnSpc>
                          <a:spcPts val="3700"/>
                        </a:lnSpc>
                      </a:pPr>
                      <a:r>
                        <a:rPr lang="en-US" sz="2700" b="1" dirty="0">
                          <a:solidFill>
                            <a:srgbClr val="00523C"/>
                          </a:solidFill>
                          <a:latin typeface="Calibri" pitchFamily="34" charset="0"/>
                        </a:rPr>
                        <a:t>2008</a:t>
                      </a:r>
                    </a:p>
                  </a:txBody>
                  <a:tcPr marL="0" marR="0" marT="0" marB="0"/>
                </a:tc>
                <a:tc>
                  <a:txBody>
                    <a:bodyPr/>
                    <a:lstStyle/>
                    <a:p>
                      <a:pPr>
                        <a:lnSpc>
                          <a:spcPts val="3700"/>
                        </a:lnSpc>
                      </a:pPr>
                      <a:r>
                        <a:rPr lang="en-US" sz="2700" b="1" dirty="0">
                          <a:solidFill>
                            <a:srgbClr val="00337F"/>
                          </a:solidFill>
                          <a:latin typeface="Calibri" pitchFamily="34" charset="0"/>
                        </a:rPr>
                        <a:t>Cattle</a:t>
                      </a:r>
                    </a:p>
                  </a:txBody>
                  <a:tcPr marL="0" marR="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1970523" y="5371136"/>
            <a:ext cx="7923516" cy="1246495"/>
          </a:xfrm>
          <a:prstGeom prst="rect">
            <a:avLst/>
          </a:prstGeom>
          <a:noFill/>
        </p:spPr>
        <p:txBody>
          <a:bodyPr wrap="none" rtlCol="0">
            <a:spAutoFit/>
          </a:bodyPr>
          <a:lstStyle/>
          <a:p>
            <a:pPr>
              <a:lnSpc>
                <a:spcPts val="3000"/>
              </a:lnSpc>
            </a:pPr>
            <a:r>
              <a:rPr lang="en-US" sz="2600" b="1" dirty="0">
                <a:latin typeface="Calibri" pitchFamily="34" charset="0"/>
              </a:rPr>
              <a:t>Also application</a:t>
            </a:r>
          </a:p>
          <a:p>
            <a:pPr>
              <a:lnSpc>
                <a:spcPts val="3000"/>
              </a:lnSpc>
            </a:pPr>
            <a:r>
              <a:rPr lang="en-US" sz="2600" b="1" dirty="0">
                <a:solidFill>
                  <a:srgbClr val="00337F"/>
                </a:solidFill>
                <a:latin typeface="Calibri" pitchFamily="34" charset="0"/>
              </a:rPr>
              <a:t>First database with 1 million genotyped individuals was </a:t>
            </a:r>
          </a:p>
          <a:p>
            <a:pPr>
              <a:lnSpc>
                <a:spcPts val="3000"/>
              </a:lnSpc>
            </a:pPr>
            <a:r>
              <a:rPr lang="en-US" sz="2600" b="1" dirty="0">
                <a:solidFill>
                  <a:srgbClr val="00337F"/>
                </a:solidFill>
                <a:latin typeface="Calibri" pitchFamily="34" charset="0"/>
              </a:rPr>
              <a:t>USD</a:t>
            </a:r>
            <a:r>
              <a:rPr lang="en-US" sz="2600" b="1" spc="200" dirty="0">
                <a:solidFill>
                  <a:srgbClr val="00337F"/>
                </a:solidFill>
                <a:latin typeface="Calibri" pitchFamily="34" charset="0"/>
              </a:rPr>
              <a:t>A/</a:t>
            </a:r>
            <a:r>
              <a:rPr lang="en-US" sz="2600" b="1" dirty="0">
                <a:solidFill>
                  <a:srgbClr val="00337F"/>
                </a:solidFill>
                <a:latin typeface="Calibri" pitchFamily="34" charset="0"/>
              </a:rPr>
              <a:t>Council on Dairy Cattle Breeding in </a:t>
            </a:r>
            <a:r>
              <a:rPr lang="en-US" sz="2600" b="1" dirty="0">
                <a:solidFill>
                  <a:srgbClr val="00523C"/>
                </a:solidFill>
                <a:latin typeface="Calibri" pitchFamily="34" charset="0"/>
              </a:rPr>
              <a:t>July 2015</a:t>
            </a:r>
          </a:p>
        </p:txBody>
      </p:sp>
    </p:spTree>
    <p:extLst>
      <p:ext uri="{BB962C8B-B14F-4D97-AF65-F5344CB8AC3E}">
        <p14:creationId xmlns:p14="http://schemas.microsoft.com/office/powerpoint/2010/main" val="173310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Those changes greatly increased efficiency</a:t>
            </a:r>
            <a:endParaRPr lang="en-US" b="1" dirty="0"/>
          </a:p>
        </p:txBody>
      </p:sp>
      <p:graphicFrame>
        <p:nvGraphicFramePr>
          <p:cNvPr id="26" name="Object 3"/>
          <p:cNvGraphicFramePr>
            <a:graphicFrameLocks noChangeAspect="1"/>
          </p:cNvGraphicFramePr>
          <p:nvPr>
            <p:extLst/>
          </p:nvPr>
        </p:nvGraphicFramePr>
        <p:xfrm>
          <a:off x="296253" y="951245"/>
          <a:ext cx="11776668" cy="5627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9666823"/>
      </p:ext>
    </p:extLst>
  </p:cSld>
  <p:clrMapOvr>
    <a:masterClrMapping/>
  </p:clrMapOvr>
</p:sld>
</file>

<file path=ppt/theme/theme1.xml><?xml version="1.0" encoding="utf-8"?>
<a:theme xmlns:a="http://schemas.openxmlformats.org/drawingml/2006/main" name="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AIP-2017_16-9 template</Template>
  <TotalTime>50773</TotalTime>
  <Words>2377</Words>
  <Application>Microsoft Macintosh PowerPoint</Application>
  <PresentationFormat>Widescreen</PresentationFormat>
  <Paragraphs>568</Paragraphs>
  <Slides>54</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Calibri</vt:lpstr>
      <vt:lpstr>Arial</vt:lpstr>
      <vt:lpstr>Arial Unicode MS</vt:lpstr>
      <vt:lpstr>Symbol</vt:lpstr>
      <vt:lpstr>Trebuchet MS</vt:lpstr>
      <vt:lpstr>Times New Roman</vt:lpstr>
      <vt:lpstr>AIP-2017 16-9 Slide Master</vt:lpstr>
      <vt:lpstr>1_AIP-2017 Slide Master</vt:lpstr>
      <vt:lpstr>How does biotechnology drive change in the dairy sector?</vt:lpstr>
      <vt:lpstr>Introduction and the Need for Change</vt:lpstr>
      <vt:lpstr>What do we mean when we talk about change?</vt:lpstr>
      <vt:lpstr>Is improvement over time guaranteed?</vt:lpstr>
      <vt:lpstr>Typical US dairies</vt:lpstr>
      <vt:lpstr>Dairy farmers are strong adopters of technology</vt:lpstr>
      <vt:lpstr>Dairy records databases, then and now</vt:lpstr>
      <vt:lpstr>Advances in genetic theory</vt:lpstr>
      <vt:lpstr>Those changes greatly increased efficiency</vt:lpstr>
      <vt:lpstr>Dairy production is an efficient use of resources</vt:lpstr>
      <vt:lpstr>The industry is still under great pressure to change</vt:lpstr>
      <vt:lpstr>Phenotype is King</vt:lpstr>
      <vt:lpstr>Cow-centric model of inputs and outputs</vt:lpstr>
      <vt:lpstr>What influences a phenotype?</vt:lpstr>
      <vt:lpstr>What is the value of genetic selection?</vt:lpstr>
      <vt:lpstr>5 generations of cows at the Beltsville Dairy</vt:lpstr>
      <vt:lpstr>Traits routinely evaluated in the US</vt:lpstr>
      <vt:lpstr>Examples of other phenotypes</vt:lpstr>
      <vt:lpstr>Where do new phenotypes come from?</vt:lpstr>
      <vt:lpstr>Why do we need new phenotypes?</vt:lpstr>
      <vt:lpstr>What do current phenotypes look like?</vt:lpstr>
      <vt:lpstr>What do new phenotypes look like?</vt:lpstr>
      <vt:lpstr>High-throughput phenotyping</vt:lpstr>
      <vt:lpstr>Big data</vt:lpstr>
      <vt:lpstr>Machine learning and phenotypic prediction</vt:lpstr>
      <vt:lpstr>Traditional phenotyping scheme</vt:lpstr>
      <vt:lpstr>Alternative phenotyping scheme</vt:lpstr>
      <vt:lpstr>Potential uses of biotechnology</vt:lpstr>
      <vt:lpstr>Genomic Selection and Faster Rates of Gain</vt:lpstr>
      <vt:lpstr>Genotypes are plentiful</vt:lpstr>
      <vt:lpstr>Growth of markers and animals</vt:lpstr>
      <vt:lpstr>Largest genomic databases</vt:lpstr>
      <vt:lpstr>Genotypes can be applied to many traits</vt:lpstr>
      <vt:lpstr>Impact of genomics on dairy producers</vt:lpstr>
      <vt:lpstr>Genomic selection increases rates of gain</vt:lpstr>
      <vt:lpstr>What if we put the best DNA together in one animal?</vt:lpstr>
      <vt:lpstr>The original biotechnology lab – Mendel’s greenhouse</vt:lpstr>
      <vt:lpstr>Inbreeding is increasing faster than in the past</vt:lpstr>
      <vt:lpstr>Mendelian recessives</vt:lpstr>
      <vt:lpstr>Recessives in U.S. Holsteins</vt:lpstr>
      <vt:lpstr>Is the number of defects increasing?</vt:lpstr>
      <vt:lpstr>Estimated cost of genetic load</vt:lpstr>
      <vt:lpstr>Is gene editing the solution to the recessives problem?</vt:lpstr>
      <vt:lpstr>This is no longer a speculative use of the technology!</vt:lpstr>
      <vt:lpstr>Change is fastest with editing and few restrictions</vt:lpstr>
      <vt:lpstr>What about  gene editing for quantitative traits?</vt:lpstr>
      <vt:lpstr>Editing many alleles can increase rate of genetic gain</vt:lpstr>
      <vt:lpstr>Gene editing as a tool for validation</vt:lpstr>
      <vt:lpstr>Opportunities and Conclusion</vt:lpstr>
      <vt:lpstr>Biotechnology is applied across the life of the cow</vt:lpstr>
      <vt:lpstr>Biotechnology is applied from farm to fork</vt:lpstr>
      <vt:lpstr>Conclusions</vt:lpstr>
      <vt:lpstr>Acknowledgments</vt:lpstr>
      <vt:lpstr>Questions?</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 Erin</dc:creator>
  <cp:lastModifiedBy>John Cole</cp:lastModifiedBy>
  <cp:revision>654</cp:revision>
  <cp:lastPrinted>2018-06-19T16:28:07Z</cp:lastPrinted>
  <dcterms:created xsi:type="dcterms:W3CDTF">2018-03-06T18:06:07Z</dcterms:created>
  <dcterms:modified xsi:type="dcterms:W3CDTF">2019-04-13T22:14:22Z</dcterms:modified>
</cp:coreProperties>
</file>