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3"/>
  </p:notesMasterIdLst>
  <p:sldIdLst>
    <p:sldId id="256" r:id="rId3"/>
    <p:sldId id="336" r:id="rId4"/>
    <p:sldId id="377" r:id="rId5"/>
    <p:sldId id="337" r:id="rId6"/>
    <p:sldId id="369" r:id="rId7"/>
    <p:sldId id="293" r:id="rId8"/>
    <p:sldId id="283" r:id="rId9"/>
    <p:sldId id="284" r:id="rId10"/>
    <p:sldId id="374" r:id="rId11"/>
    <p:sldId id="371" r:id="rId12"/>
    <p:sldId id="375" r:id="rId13"/>
    <p:sldId id="288" r:id="rId14"/>
    <p:sldId id="290" r:id="rId15"/>
    <p:sldId id="376" r:id="rId16"/>
    <p:sldId id="378" r:id="rId17"/>
    <p:sldId id="339" r:id="rId18"/>
    <p:sldId id="259" r:id="rId19"/>
    <p:sldId id="379" r:id="rId20"/>
    <p:sldId id="368" r:id="rId21"/>
    <p:sldId id="264" r:id="rId2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7F"/>
    <a:srgbClr val="00523C"/>
    <a:srgbClr val="B00000"/>
    <a:srgbClr val="000000"/>
    <a:srgbClr val="00563F"/>
    <a:srgbClr val="2442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112" autoAdjust="0"/>
    <p:restoredTop sz="94184" autoAdjust="0"/>
  </p:normalViewPr>
  <p:slideViewPr>
    <p:cSldViewPr snapToGrid="0">
      <p:cViewPr varScale="1">
        <p:scale>
          <a:sx n="99" d="100"/>
          <a:sy n="99" d="100"/>
        </p:scale>
        <p:origin x="896" y="160"/>
      </p:cViewPr>
      <p:guideLst>
        <p:guide orient="horz" pos="1620"/>
        <p:guide pos="2880"/>
      </p:guideLst>
    </p:cSldViewPr>
  </p:slideViewPr>
  <p:outlineViewPr>
    <p:cViewPr>
      <p:scale>
        <a:sx n="33" d="100"/>
        <a:sy n="33" d="100"/>
      </p:scale>
      <p:origin x="0" y="-18672"/>
    </p:cViewPr>
  </p:outlineViewPr>
  <p:notesTextViewPr>
    <p:cViewPr>
      <p:scale>
        <a:sx n="100" d="100"/>
        <a:sy n="100" d="100"/>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john.cole/Documents/AIPL/ADSA%20MILK%20Symposium%202017/TMI%20Figure-correc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JBC!$E$2</c:f>
              <c:strCache>
                <c:ptCount val="1"/>
                <c:pt idx="0">
                  <c:v>Production</c:v>
                </c:pt>
              </c:strCache>
            </c:strRef>
          </c:tx>
          <c:spPr>
            <a:solidFill>
              <a:schemeClr val="accent1"/>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JBC!$E$4:$E$24</c:f>
              <c:numCache>
                <c:formatCode>General</c:formatCode>
                <c:ptCount val="21"/>
                <c:pt idx="0">
                  <c:v>0</c:v>
                </c:pt>
                <c:pt idx="1">
                  <c:v>0</c:v>
                </c:pt>
                <c:pt idx="2">
                  <c:v>0</c:v>
                </c:pt>
                <c:pt idx="3">
                  <c:v>0</c:v>
                </c:pt>
                <c:pt idx="4">
                  <c:v>0</c:v>
                </c:pt>
                <c:pt idx="5">
                  <c:v>0</c:v>
                </c:pt>
                <c:pt idx="6">
                  <c:v>0</c:v>
                </c:pt>
                <c:pt idx="7">
                  <c:v>0</c:v>
                </c:pt>
                <c:pt idx="8">
                  <c:v>0</c:v>
                </c:pt>
                <c:pt idx="11">
                  <c:v>0</c:v>
                </c:pt>
                <c:pt idx="12">
                  <c:v>0</c:v>
                </c:pt>
                <c:pt idx="13">
                  <c:v>0</c:v>
                </c:pt>
                <c:pt idx="14">
                  <c:v>0</c:v>
                </c:pt>
                <c:pt idx="15">
                  <c:v>0</c:v>
                </c:pt>
                <c:pt idx="16">
                  <c:v>0</c:v>
                </c:pt>
                <c:pt idx="17">
                  <c:v>0</c:v>
                </c:pt>
                <c:pt idx="18">
                  <c:v>51</c:v>
                </c:pt>
                <c:pt idx="19">
                  <c:v>44</c:v>
                </c:pt>
                <c:pt idx="20">
                  <c:v>38</c:v>
                </c:pt>
              </c:numCache>
            </c:numRef>
          </c:val>
          <c:extLst>
            <c:ext xmlns:c16="http://schemas.microsoft.com/office/drawing/2014/chart" uri="{C3380CC4-5D6E-409C-BE32-E72D297353CC}">
              <c16:uniqueId val="{00000000-C8A7-3949-81AA-6863BF6CE058}"/>
            </c:ext>
          </c:extLst>
        </c:ser>
        <c:ser>
          <c:idx val="1"/>
          <c:order val="1"/>
          <c:tx>
            <c:strRef>
              <c:f>JBC!$F$2</c:f>
              <c:strCache>
                <c:ptCount val="1"/>
                <c:pt idx="0">
                  <c:v>Milk yield</c:v>
                </c:pt>
              </c:strCache>
            </c:strRef>
          </c:tx>
          <c:spPr>
            <a:solidFill>
              <a:schemeClr val="accent2"/>
            </a:solidFill>
            <a:ln>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JBC!$F$4:$F$24</c:f>
              <c:numCache>
                <c:formatCode>General</c:formatCode>
                <c:ptCount val="21"/>
                <c:pt idx="0">
                  <c:v>1</c:v>
                </c:pt>
                <c:pt idx="1">
                  <c:v>8</c:v>
                </c:pt>
                <c:pt idx="2">
                  <c:v>20</c:v>
                </c:pt>
                <c:pt idx="3">
                  <c:v>1</c:v>
                </c:pt>
                <c:pt idx="4">
                  <c:v>0</c:v>
                </c:pt>
                <c:pt idx="5">
                  <c:v>0</c:v>
                </c:pt>
                <c:pt idx="6">
                  <c:v>0</c:v>
                </c:pt>
                <c:pt idx="7">
                  <c:v>23</c:v>
                </c:pt>
                <c:pt idx="8">
                  <c:v>12</c:v>
                </c:pt>
                <c:pt idx="9">
                  <c:v>0</c:v>
                </c:pt>
                <c:pt idx="10">
                  <c:v>0</c:v>
                </c:pt>
                <c:pt idx="11">
                  <c:v>0</c:v>
                </c:pt>
                <c:pt idx="12">
                  <c:v>11</c:v>
                </c:pt>
                <c:pt idx="13">
                  <c:v>8.6</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1-C8A7-3949-81AA-6863BF6CE058}"/>
            </c:ext>
          </c:extLst>
        </c:ser>
        <c:ser>
          <c:idx val="2"/>
          <c:order val="2"/>
          <c:tx>
            <c:strRef>
              <c:f>JBC!$G$2</c:f>
              <c:strCache>
                <c:ptCount val="1"/>
                <c:pt idx="0">
                  <c:v>Fat yield</c:v>
                </c:pt>
              </c:strCache>
            </c:strRef>
          </c:tx>
          <c:spPr>
            <a:solidFill>
              <a:schemeClr val="accent3"/>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JBC!$G$4:$G$24</c:f>
              <c:numCache>
                <c:formatCode>General</c:formatCode>
                <c:ptCount val="21"/>
                <c:pt idx="0">
                  <c:v>24</c:v>
                </c:pt>
                <c:pt idx="1">
                  <c:v>20</c:v>
                </c:pt>
                <c:pt idx="2">
                  <c:v>24</c:v>
                </c:pt>
                <c:pt idx="3">
                  <c:v>21</c:v>
                </c:pt>
                <c:pt idx="4">
                  <c:v>17</c:v>
                </c:pt>
                <c:pt idx="5">
                  <c:v>8</c:v>
                </c:pt>
                <c:pt idx="6">
                  <c:v>7.65</c:v>
                </c:pt>
                <c:pt idx="7">
                  <c:v>4</c:v>
                </c:pt>
                <c:pt idx="8">
                  <c:v>11</c:v>
                </c:pt>
                <c:pt idx="9">
                  <c:v>19.440000000000001</c:v>
                </c:pt>
                <c:pt idx="10">
                  <c:v>8</c:v>
                </c:pt>
                <c:pt idx="11">
                  <c:v>15</c:v>
                </c:pt>
                <c:pt idx="12">
                  <c:v>3</c:v>
                </c:pt>
                <c:pt idx="13">
                  <c:v>17.3</c:v>
                </c:pt>
                <c:pt idx="14">
                  <c:v>9</c:v>
                </c:pt>
                <c:pt idx="15">
                  <c:v>4</c:v>
                </c:pt>
                <c:pt idx="16">
                  <c:v>0</c:v>
                </c:pt>
                <c:pt idx="17">
                  <c:v>16</c:v>
                </c:pt>
                <c:pt idx="18">
                  <c:v>0</c:v>
                </c:pt>
                <c:pt idx="19">
                  <c:v>0</c:v>
                </c:pt>
                <c:pt idx="20">
                  <c:v>0</c:v>
                </c:pt>
              </c:numCache>
            </c:numRef>
          </c:val>
          <c:extLst>
            <c:ext xmlns:c16="http://schemas.microsoft.com/office/drawing/2014/chart" uri="{C3380CC4-5D6E-409C-BE32-E72D297353CC}">
              <c16:uniqueId val="{00000002-C8A7-3949-81AA-6863BF6CE058}"/>
            </c:ext>
          </c:extLst>
        </c:ser>
        <c:ser>
          <c:idx val="3"/>
          <c:order val="3"/>
          <c:tx>
            <c:strRef>
              <c:f>JBC!$H$2</c:f>
              <c:strCache>
                <c:ptCount val="1"/>
                <c:pt idx="0">
                  <c:v>Protein yield</c:v>
                </c:pt>
              </c:strCache>
            </c:strRef>
          </c:tx>
          <c:spPr>
            <a:solidFill>
              <a:schemeClr val="accent4"/>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JBC!$H$4:$H$24</c:f>
              <c:numCache>
                <c:formatCode>General</c:formatCode>
                <c:ptCount val="21"/>
                <c:pt idx="0">
                  <c:v>18</c:v>
                </c:pt>
                <c:pt idx="1">
                  <c:v>22</c:v>
                </c:pt>
                <c:pt idx="2">
                  <c:v>0</c:v>
                </c:pt>
                <c:pt idx="3">
                  <c:v>16</c:v>
                </c:pt>
                <c:pt idx="4">
                  <c:v>21</c:v>
                </c:pt>
                <c:pt idx="5">
                  <c:v>16</c:v>
                </c:pt>
                <c:pt idx="6">
                  <c:v>26.1</c:v>
                </c:pt>
                <c:pt idx="7">
                  <c:v>24</c:v>
                </c:pt>
                <c:pt idx="8">
                  <c:v>27</c:v>
                </c:pt>
                <c:pt idx="9">
                  <c:v>52.56</c:v>
                </c:pt>
                <c:pt idx="10">
                  <c:v>36</c:v>
                </c:pt>
                <c:pt idx="11">
                  <c:v>41</c:v>
                </c:pt>
                <c:pt idx="12">
                  <c:v>19</c:v>
                </c:pt>
                <c:pt idx="13">
                  <c:v>6.4</c:v>
                </c:pt>
                <c:pt idx="14">
                  <c:v>33.75</c:v>
                </c:pt>
                <c:pt idx="15">
                  <c:v>18</c:v>
                </c:pt>
                <c:pt idx="16">
                  <c:v>0</c:v>
                </c:pt>
                <c:pt idx="17">
                  <c:v>24</c:v>
                </c:pt>
                <c:pt idx="18">
                  <c:v>0</c:v>
                </c:pt>
                <c:pt idx="19">
                  <c:v>0</c:v>
                </c:pt>
                <c:pt idx="20">
                  <c:v>0</c:v>
                </c:pt>
              </c:numCache>
            </c:numRef>
          </c:val>
          <c:extLst>
            <c:ext xmlns:c16="http://schemas.microsoft.com/office/drawing/2014/chart" uri="{C3380CC4-5D6E-409C-BE32-E72D297353CC}">
              <c16:uniqueId val="{00000003-C8A7-3949-81AA-6863BF6CE058}"/>
            </c:ext>
          </c:extLst>
        </c:ser>
        <c:ser>
          <c:idx val="4"/>
          <c:order val="4"/>
          <c:tx>
            <c:strRef>
              <c:f>JBC!$I$2</c:f>
              <c:strCache>
                <c:ptCount val="1"/>
                <c:pt idx="0">
                  <c:v>Protein (%)</c:v>
                </c:pt>
              </c:strCache>
            </c:strRef>
          </c:tx>
          <c:spPr>
            <a:solidFill>
              <a:schemeClr val="accent5"/>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JBC!$I$4:$I$24</c:f>
              <c:numCache>
                <c:formatCode>General</c:formatCode>
                <c:ptCount val="21"/>
                <c:pt idx="0">
                  <c:v>0</c:v>
                </c:pt>
                <c:pt idx="1">
                  <c:v>0</c:v>
                </c:pt>
                <c:pt idx="2">
                  <c:v>0</c:v>
                </c:pt>
                <c:pt idx="3">
                  <c:v>0</c:v>
                </c:pt>
                <c:pt idx="4">
                  <c:v>0</c:v>
                </c:pt>
                <c:pt idx="5">
                  <c:v>0</c:v>
                </c:pt>
                <c:pt idx="6">
                  <c:v>7.65</c:v>
                </c:pt>
                <c:pt idx="7">
                  <c:v>0</c:v>
                </c:pt>
                <c:pt idx="8">
                  <c:v>0</c:v>
                </c:pt>
                <c:pt idx="9">
                  <c:v>0</c:v>
                </c:pt>
                <c:pt idx="10">
                  <c:v>3</c:v>
                </c:pt>
                <c:pt idx="11">
                  <c:v>0</c:v>
                </c:pt>
                <c:pt idx="12">
                  <c:v>0</c:v>
                </c:pt>
                <c:pt idx="13">
                  <c:v>0</c:v>
                </c:pt>
                <c:pt idx="14">
                  <c:v>2.25</c:v>
                </c:pt>
                <c:pt idx="15">
                  <c:v>18</c:v>
                </c:pt>
                <c:pt idx="16">
                  <c:v>0</c:v>
                </c:pt>
                <c:pt idx="17">
                  <c:v>0</c:v>
                </c:pt>
                <c:pt idx="18">
                  <c:v>0</c:v>
                </c:pt>
                <c:pt idx="19">
                  <c:v>0</c:v>
                </c:pt>
                <c:pt idx="20">
                  <c:v>0</c:v>
                </c:pt>
              </c:numCache>
            </c:numRef>
          </c:val>
          <c:extLst>
            <c:ext xmlns:c16="http://schemas.microsoft.com/office/drawing/2014/chart" uri="{C3380CC4-5D6E-409C-BE32-E72D297353CC}">
              <c16:uniqueId val="{00000004-C8A7-3949-81AA-6863BF6CE058}"/>
            </c:ext>
          </c:extLst>
        </c:ser>
        <c:ser>
          <c:idx val="5"/>
          <c:order val="5"/>
          <c:tx>
            <c:strRef>
              <c:f>JBC!$J$2</c:f>
              <c:strCache>
                <c:ptCount val="1"/>
                <c:pt idx="0">
                  <c:v>Fat (%)</c:v>
                </c:pt>
              </c:strCache>
            </c:strRef>
          </c:tx>
          <c:spPr>
            <a:solidFill>
              <a:schemeClr val="accent6"/>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JBC!$J$4:$J$24</c:f>
              <c:numCache>
                <c:formatCode>General</c:formatCode>
                <c:ptCount val="21"/>
                <c:pt idx="0">
                  <c:v>0</c:v>
                </c:pt>
                <c:pt idx="1">
                  <c:v>0</c:v>
                </c:pt>
                <c:pt idx="2">
                  <c:v>0</c:v>
                </c:pt>
                <c:pt idx="3">
                  <c:v>0</c:v>
                </c:pt>
                <c:pt idx="4">
                  <c:v>0</c:v>
                </c:pt>
                <c:pt idx="5">
                  <c:v>0</c:v>
                </c:pt>
                <c:pt idx="6">
                  <c:v>3.6</c:v>
                </c:pt>
                <c:pt idx="7">
                  <c:v>0</c:v>
                </c:pt>
                <c:pt idx="8">
                  <c:v>0</c:v>
                </c:pt>
                <c:pt idx="9">
                  <c:v>0</c:v>
                </c:pt>
                <c:pt idx="10">
                  <c:v>2</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5-C8A7-3949-81AA-6863BF6CE058}"/>
            </c:ext>
          </c:extLst>
        </c:ser>
        <c:ser>
          <c:idx val="6"/>
          <c:order val="6"/>
          <c:tx>
            <c:strRef>
              <c:f>JBC!$K$2</c:f>
              <c:strCache>
                <c:ptCount val="1"/>
                <c:pt idx="0">
                  <c:v>Survivability</c:v>
                </c:pt>
              </c:strCache>
            </c:strRef>
          </c:tx>
          <c:spPr>
            <a:solidFill>
              <a:schemeClr val="accent1">
                <a:lumMod val="60000"/>
              </a:schemeClr>
            </a:solidFill>
            <a:ln>
              <a:no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JBC!$K$2</c:f>
              <c:numCache>
                <c:formatCode>General</c:formatCode>
                <c:ptCount val="1"/>
                <c:pt idx="0">
                  <c:v>0</c:v>
                </c:pt>
              </c:numCache>
            </c:numRef>
          </c:val>
          <c:extLst>
            <c:ext xmlns:c16="http://schemas.microsoft.com/office/drawing/2014/chart" uri="{C3380CC4-5D6E-409C-BE32-E72D297353CC}">
              <c16:uniqueId val="{00000006-C8A7-3949-81AA-6863BF6CE058}"/>
            </c:ext>
          </c:extLst>
        </c:ser>
        <c:ser>
          <c:idx val="7"/>
          <c:order val="7"/>
          <c:tx>
            <c:strRef>
              <c:f>JBC!$L$2</c:f>
              <c:strCache>
                <c:ptCount val="1"/>
                <c:pt idx="0">
                  <c:v>Fertility</c:v>
                </c:pt>
              </c:strCache>
            </c:strRef>
          </c:tx>
          <c:spPr>
            <a:solidFill>
              <a:schemeClr val="accent2">
                <a:lumMod val="6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JBC!$L$4:$L$24</c:f>
              <c:numCache>
                <c:formatCode>General</c:formatCode>
                <c:ptCount val="21"/>
                <c:pt idx="0">
                  <c:v>10</c:v>
                </c:pt>
                <c:pt idx="1">
                  <c:v>8</c:v>
                </c:pt>
                <c:pt idx="2">
                  <c:v>10</c:v>
                </c:pt>
                <c:pt idx="3">
                  <c:v>25</c:v>
                </c:pt>
                <c:pt idx="4">
                  <c:v>13</c:v>
                </c:pt>
                <c:pt idx="5">
                  <c:v>14</c:v>
                </c:pt>
                <c:pt idx="6">
                  <c:v>15</c:v>
                </c:pt>
                <c:pt idx="7">
                  <c:v>8</c:v>
                </c:pt>
                <c:pt idx="8">
                  <c:v>14</c:v>
                </c:pt>
                <c:pt idx="9">
                  <c:v>0</c:v>
                </c:pt>
                <c:pt idx="10">
                  <c:v>10</c:v>
                </c:pt>
                <c:pt idx="11">
                  <c:v>16</c:v>
                </c:pt>
                <c:pt idx="12">
                  <c:v>24</c:v>
                </c:pt>
                <c:pt idx="13">
                  <c:v>20.3</c:v>
                </c:pt>
                <c:pt idx="14">
                  <c:v>10</c:v>
                </c:pt>
                <c:pt idx="15">
                  <c:v>20</c:v>
                </c:pt>
                <c:pt idx="16">
                  <c:v>13</c:v>
                </c:pt>
                <c:pt idx="17">
                  <c:v>13</c:v>
                </c:pt>
                <c:pt idx="18">
                  <c:v>12</c:v>
                </c:pt>
                <c:pt idx="19">
                  <c:v>8</c:v>
                </c:pt>
                <c:pt idx="20">
                  <c:v>14</c:v>
                </c:pt>
              </c:numCache>
            </c:numRef>
          </c:val>
          <c:extLst>
            <c:ext xmlns:c16="http://schemas.microsoft.com/office/drawing/2014/chart" uri="{C3380CC4-5D6E-409C-BE32-E72D297353CC}">
              <c16:uniqueId val="{00000007-C8A7-3949-81AA-6863BF6CE058}"/>
            </c:ext>
          </c:extLst>
        </c:ser>
        <c:ser>
          <c:idx val="8"/>
          <c:order val="8"/>
          <c:tx>
            <c:strRef>
              <c:f>JBC!$M$2</c:f>
              <c:strCache>
                <c:ptCount val="1"/>
                <c:pt idx="0">
                  <c:v>SCS</c:v>
                </c:pt>
              </c:strCache>
            </c:strRef>
          </c:tx>
          <c:spPr>
            <a:solidFill>
              <a:schemeClr val="accent3">
                <a:lumMod val="6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JBC!$M$4:$M$24</c:f>
              <c:numCache>
                <c:formatCode>General</c:formatCode>
                <c:ptCount val="21"/>
                <c:pt idx="0">
                  <c:v>6</c:v>
                </c:pt>
                <c:pt idx="1">
                  <c:v>7</c:v>
                </c:pt>
                <c:pt idx="2">
                  <c:v>3</c:v>
                </c:pt>
                <c:pt idx="3">
                  <c:v>5</c:v>
                </c:pt>
                <c:pt idx="4">
                  <c:v>5</c:v>
                </c:pt>
                <c:pt idx="5">
                  <c:v>7</c:v>
                </c:pt>
                <c:pt idx="6">
                  <c:v>8</c:v>
                </c:pt>
                <c:pt idx="7">
                  <c:v>8</c:v>
                </c:pt>
                <c:pt idx="8">
                  <c:v>7</c:v>
                </c:pt>
                <c:pt idx="9">
                  <c:v>4</c:v>
                </c:pt>
                <c:pt idx="10">
                  <c:v>10</c:v>
                </c:pt>
                <c:pt idx="11">
                  <c:v>13</c:v>
                </c:pt>
                <c:pt idx="12">
                  <c:v>2</c:v>
                </c:pt>
                <c:pt idx="13">
                  <c:v>9.1</c:v>
                </c:pt>
                <c:pt idx="14">
                  <c:v>7</c:v>
                </c:pt>
                <c:pt idx="15">
                  <c:v>12</c:v>
                </c:pt>
                <c:pt idx="16">
                  <c:v>14</c:v>
                </c:pt>
                <c:pt idx="17">
                  <c:v>0</c:v>
                </c:pt>
                <c:pt idx="18">
                  <c:v>10</c:v>
                </c:pt>
                <c:pt idx="19">
                  <c:v>9</c:v>
                </c:pt>
                <c:pt idx="20">
                  <c:v>11</c:v>
                </c:pt>
              </c:numCache>
            </c:numRef>
          </c:val>
          <c:extLst>
            <c:ext xmlns:c16="http://schemas.microsoft.com/office/drawing/2014/chart" uri="{C3380CC4-5D6E-409C-BE32-E72D297353CC}">
              <c16:uniqueId val="{00000008-C8A7-3949-81AA-6863BF6CE058}"/>
            </c:ext>
          </c:extLst>
        </c:ser>
        <c:ser>
          <c:idx val="9"/>
          <c:order val="9"/>
          <c:tx>
            <c:strRef>
              <c:f>JBC!$N$2</c:f>
              <c:strCache>
                <c:ptCount val="1"/>
                <c:pt idx="0">
                  <c:v>Udder Health</c:v>
                </c:pt>
              </c:strCache>
            </c:strRef>
          </c:tx>
          <c:spPr>
            <a:solidFill>
              <a:schemeClr val="accent4">
                <a:lumMod val="6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JBC!$N$4:$N$24</c:f>
              <c:numCache>
                <c:formatCode>General</c:formatCode>
                <c:ptCount val="21"/>
                <c:pt idx="0">
                  <c:v>0</c:v>
                </c:pt>
                <c:pt idx="1">
                  <c:v>0</c:v>
                </c:pt>
                <c:pt idx="2">
                  <c:v>0</c:v>
                </c:pt>
                <c:pt idx="3">
                  <c:v>0</c:v>
                </c:pt>
                <c:pt idx="4">
                  <c:v>0</c:v>
                </c:pt>
                <c:pt idx="5">
                  <c:v>7</c:v>
                </c:pt>
                <c:pt idx="6">
                  <c:v>5</c:v>
                </c:pt>
                <c:pt idx="7">
                  <c:v>14</c:v>
                </c:pt>
                <c:pt idx="8">
                  <c:v>0</c:v>
                </c:pt>
                <c:pt idx="9">
                  <c:v>20.399999999999999</c:v>
                </c:pt>
                <c:pt idx="10">
                  <c:v>13</c:v>
                </c:pt>
                <c:pt idx="11">
                  <c:v>0</c:v>
                </c:pt>
                <c:pt idx="12">
                  <c:v>1</c:v>
                </c:pt>
                <c:pt idx="13">
                  <c:v>7</c:v>
                </c:pt>
                <c:pt idx="14">
                  <c:v>6</c:v>
                </c:pt>
                <c:pt idx="15">
                  <c:v>5</c:v>
                </c:pt>
                <c:pt idx="16">
                  <c:v>7</c:v>
                </c:pt>
                <c:pt idx="17">
                  <c:v>7</c:v>
                </c:pt>
                <c:pt idx="18">
                  <c:v>0</c:v>
                </c:pt>
                <c:pt idx="19">
                  <c:v>0</c:v>
                </c:pt>
                <c:pt idx="20">
                  <c:v>0</c:v>
                </c:pt>
              </c:numCache>
            </c:numRef>
          </c:val>
          <c:extLst>
            <c:ext xmlns:c16="http://schemas.microsoft.com/office/drawing/2014/chart" uri="{C3380CC4-5D6E-409C-BE32-E72D297353CC}">
              <c16:uniqueId val="{00000009-C8A7-3949-81AA-6863BF6CE058}"/>
            </c:ext>
          </c:extLst>
        </c:ser>
        <c:ser>
          <c:idx val="10"/>
          <c:order val="10"/>
          <c:tx>
            <c:strRef>
              <c:f>JBC!$O$2</c:f>
              <c:strCache>
                <c:ptCount val="1"/>
                <c:pt idx="0">
                  <c:v>Calving Traits</c:v>
                </c:pt>
              </c:strCache>
            </c:strRef>
          </c:tx>
          <c:spPr>
            <a:solidFill>
              <a:schemeClr val="accent5">
                <a:lumMod val="6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JBC!$O$4:$O$24</c:f>
              <c:numCache>
                <c:formatCode>General</c:formatCode>
                <c:ptCount val="21"/>
                <c:pt idx="0">
                  <c:v>5</c:v>
                </c:pt>
                <c:pt idx="1">
                  <c:v>4</c:v>
                </c:pt>
                <c:pt idx="2">
                  <c:v>5</c:v>
                </c:pt>
                <c:pt idx="3">
                  <c:v>4</c:v>
                </c:pt>
                <c:pt idx="4">
                  <c:v>3</c:v>
                </c:pt>
                <c:pt idx="5">
                  <c:v>5</c:v>
                </c:pt>
                <c:pt idx="6">
                  <c:v>0</c:v>
                </c:pt>
                <c:pt idx="7">
                  <c:v>0</c:v>
                </c:pt>
                <c:pt idx="8">
                  <c:v>0</c:v>
                </c:pt>
                <c:pt idx="9">
                  <c:v>0</c:v>
                </c:pt>
                <c:pt idx="10">
                  <c:v>0</c:v>
                </c:pt>
                <c:pt idx="11">
                  <c:v>3</c:v>
                </c:pt>
                <c:pt idx="12">
                  <c:v>9</c:v>
                </c:pt>
                <c:pt idx="13">
                  <c:v>1.9</c:v>
                </c:pt>
                <c:pt idx="14">
                  <c:v>3</c:v>
                </c:pt>
                <c:pt idx="15">
                  <c:v>0</c:v>
                </c:pt>
                <c:pt idx="16">
                  <c:v>13</c:v>
                </c:pt>
                <c:pt idx="17">
                  <c:v>0</c:v>
                </c:pt>
                <c:pt idx="18">
                  <c:v>0</c:v>
                </c:pt>
                <c:pt idx="19">
                  <c:v>0</c:v>
                </c:pt>
                <c:pt idx="20">
                  <c:v>0</c:v>
                </c:pt>
              </c:numCache>
            </c:numRef>
          </c:val>
          <c:extLst>
            <c:ext xmlns:c16="http://schemas.microsoft.com/office/drawing/2014/chart" uri="{C3380CC4-5D6E-409C-BE32-E72D297353CC}">
              <c16:uniqueId val="{0000000A-C8A7-3949-81AA-6863BF6CE058}"/>
            </c:ext>
          </c:extLst>
        </c:ser>
        <c:ser>
          <c:idx val="11"/>
          <c:order val="11"/>
          <c:tx>
            <c:strRef>
              <c:f>JBC!$P$2</c:f>
              <c:strCache>
                <c:ptCount val="1"/>
                <c:pt idx="0">
                  <c:v>Milking Traits</c:v>
                </c:pt>
              </c:strCache>
            </c:strRef>
          </c:tx>
          <c:spPr>
            <a:solidFill>
              <a:schemeClr val="accent6">
                <a:lumMod val="6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JBC!$P$4:$P$24</c:f>
              <c:numCache>
                <c:formatCode>General</c:formatCode>
                <c:ptCount val="21"/>
                <c:pt idx="0">
                  <c:v>0</c:v>
                </c:pt>
                <c:pt idx="1">
                  <c:v>0</c:v>
                </c:pt>
                <c:pt idx="2">
                  <c:v>0</c:v>
                </c:pt>
                <c:pt idx="3">
                  <c:v>0</c:v>
                </c:pt>
                <c:pt idx="4">
                  <c:v>0</c:v>
                </c:pt>
                <c:pt idx="5">
                  <c:v>0</c:v>
                </c:pt>
                <c:pt idx="6">
                  <c:v>2</c:v>
                </c:pt>
                <c:pt idx="7">
                  <c:v>0</c:v>
                </c:pt>
                <c:pt idx="8">
                  <c:v>0</c:v>
                </c:pt>
                <c:pt idx="9">
                  <c:v>0</c:v>
                </c:pt>
                <c:pt idx="10">
                  <c:v>0</c:v>
                </c:pt>
                <c:pt idx="11">
                  <c:v>4</c:v>
                </c:pt>
                <c:pt idx="12">
                  <c:v>2</c:v>
                </c:pt>
                <c:pt idx="13">
                  <c:v>0</c:v>
                </c:pt>
                <c:pt idx="14">
                  <c:v>0</c:v>
                </c:pt>
                <c:pt idx="15">
                  <c:v>2.5</c:v>
                </c:pt>
                <c:pt idx="16">
                  <c:v>4</c:v>
                </c:pt>
                <c:pt idx="17">
                  <c:v>0</c:v>
                </c:pt>
                <c:pt idx="18">
                  <c:v>0</c:v>
                </c:pt>
                <c:pt idx="19">
                  <c:v>0</c:v>
                </c:pt>
                <c:pt idx="20">
                  <c:v>0</c:v>
                </c:pt>
              </c:numCache>
            </c:numRef>
          </c:val>
          <c:extLst>
            <c:ext xmlns:c16="http://schemas.microsoft.com/office/drawing/2014/chart" uri="{C3380CC4-5D6E-409C-BE32-E72D297353CC}">
              <c16:uniqueId val="{0000000B-C8A7-3949-81AA-6863BF6CE058}"/>
            </c:ext>
          </c:extLst>
        </c:ser>
        <c:ser>
          <c:idx val="12"/>
          <c:order val="12"/>
          <c:tx>
            <c:strRef>
              <c:f>JBC!$Q$2</c:f>
              <c:strCache>
                <c:ptCount val="1"/>
                <c:pt idx="0">
                  <c:v>Feet &amp; Legs</c:v>
                </c:pt>
              </c:strCache>
            </c:strRef>
          </c:tx>
          <c:spPr>
            <a:solidFill>
              <a:schemeClr val="accent1">
                <a:lumMod val="80000"/>
                <a:lumOff val="2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JBC!$Q$4:$Q$24</c:f>
              <c:numCache>
                <c:formatCode>General</c:formatCode>
                <c:ptCount val="21"/>
                <c:pt idx="0">
                  <c:v>3</c:v>
                </c:pt>
                <c:pt idx="1">
                  <c:v>2</c:v>
                </c:pt>
                <c:pt idx="2">
                  <c:v>3</c:v>
                </c:pt>
                <c:pt idx="3">
                  <c:v>3</c:v>
                </c:pt>
                <c:pt idx="4">
                  <c:v>6</c:v>
                </c:pt>
                <c:pt idx="5">
                  <c:v>16</c:v>
                </c:pt>
                <c:pt idx="6">
                  <c:v>5</c:v>
                </c:pt>
                <c:pt idx="7">
                  <c:v>9</c:v>
                </c:pt>
                <c:pt idx="8">
                  <c:v>0</c:v>
                </c:pt>
                <c:pt idx="9">
                  <c:v>3.6</c:v>
                </c:pt>
                <c:pt idx="10">
                  <c:v>6</c:v>
                </c:pt>
                <c:pt idx="11">
                  <c:v>0</c:v>
                </c:pt>
                <c:pt idx="12">
                  <c:v>1</c:v>
                </c:pt>
                <c:pt idx="13">
                  <c:v>5.5</c:v>
                </c:pt>
                <c:pt idx="14">
                  <c:v>4.5</c:v>
                </c:pt>
                <c:pt idx="15">
                  <c:v>4</c:v>
                </c:pt>
                <c:pt idx="16">
                  <c:v>8</c:v>
                </c:pt>
                <c:pt idx="17">
                  <c:v>0</c:v>
                </c:pt>
                <c:pt idx="18">
                  <c:v>0</c:v>
                </c:pt>
                <c:pt idx="19">
                  <c:v>0</c:v>
                </c:pt>
                <c:pt idx="20">
                  <c:v>0</c:v>
                </c:pt>
              </c:numCache>
            </c:numRef>
          </c:val>
          <c:extLst>
            <c:ext xmlns:c16="http://schemas.microsoft.com/office/drawing/2014/chart" uri="{C3380CC4-5D6E-409C-BE32-E72D297353CC}">
              <c16:uniqueId val="{0000000C-C8A7-3949-81AA-6863BF6CE058}"/>
            </c:ext>
          </c:extLst>
        </c:ser>
        <c:ser>
          <c:idx val="13"/>
          <c:order val="13"/>
          <c:tx>
            <c:strRef>
              <c:f>JBC!$R$2</c:f>
              <c:strCache>
                <c:ptCount val="1"/>
                <c:pt idx="0">
                  <c:v>Body Size/Weight</c:v>
                </c:pt>
              </c:strCache>
            </c:strRef>
          </c:tx>
          <c:spPr>
            <a:solidFill>
              <a:schemeClr val="accent2">
                <a:lumMod val="80000"/>
                <a:lumOff val="2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JBC!$R$4:$R$24</c:f>
              <c:numCache>
                <c:formatCode>General</c:formatCode>
                <c:ptCount val="21"/>
                <c:pt idx="0">
                  <c:v>6</c:v>
                </c:pt>
                <c:pt idx="1">
                  <c:v>5</c:v>
                </c:pt>
                <c:pt idx="2">
                  <c:v>6</c:v>
                </c:pt>
                <c:pt idx="3">
                  <c:v>6</c:v>
                </c:pt>
                <c:pt idx="4">
                  <c:v>8</c:v>
                </c:pt>
                <c:pt idx="5">
                  <c:v>0</c:v>
                </c:pt>
                <c:pt idx="6">
                  <c:v>2.5</c:v>
                </c:pt>
                <c:pt idx="7">
                  <c:v>0</c:v>
                </c:pt>
                <c:pt idx="8">
                  <c:v>11</c:v>
                </c:pt>
                <c:pt idx="9">
                  <c:v>0</c:v>
                </c:pt>
                <c:pt idx="10">
                  <c:v>0</c:v>
                </c:pt>
                <c:pt idx="11">
                  <c:v>0</c:v>
                </c:pt>
                <c:pt idx="12">
                  <c:v>7</c:v>
                </c:pt>
                <c:pt idx="13">
                  <c:v>9.6</c:v>
                </c:pt>
                <c:pt idx="14">
                  <c:v>0</c:v>
                </c:pt>
                <c:pt idx="15">
                  <c:v>0</c:v>
                </c:pt>
                <c:pt idx="16">
                  <c:v>2</c:v>
                </c:pt>
                <c:pt idx="17">
                  <c:v>0</c:v>
                </c:pt>
                <c:pt idx="18">
                  <c:v>0</c:v>
                </c:pt>
                <c:pt idx="19">
                  <c:v>0</c:v>
                </c:pt>
                <c:pt idx="20">
                  <c:v>0</c:v>
                </c:pt>
              </c:numCache>
            </c:numRef>
          </c:val>
          <c:extLst>
            <c:ext xmlns:c16="http://schemas.microsoft.com/office/drawing/2014/chart" uri="{C3380CC4-5D6E-409C-BE32-E72D297353CC}">
              <c16:uniqueId val="{0000000D-C8A7-3949-81AA-6863BF6CE058}"/>
            </c:ext>
          </c:extLst>
        </c:ser>
        <c:ser>
          <c:idx val="14"/>
          <c:order val="14"/>
          <c:tx>
            <c:strRef>
              <c:f>JBC!$S$2</c:f>
              <c:strCache>
                <c:ptCount val="1"/>
                <c:pt idx="0">
                  <c:v>Conformation (Type)</c:v>
                </c:pt>
              </c:strCache>
            </c:strRef>
          </c:tx>
          <c:spPr>
            <a:solidFill>
              <a:schemeClr val="accent3">
                <a:lumMod val="80000"/>
                <a:lumOff val="2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JBC!$S$4:$S$24</c:f>
              <c:numCache>
                <c:formatCode>General</c:formatCode>
                <c:ptCount val="21"/>
                <c:pt idx="0">
                  <c:v>7</c:v>
                </c:pt>
                <c:pt idx="1">
                  <c:v>6</c:v>
                </c:pt>
                <c:pt idx="2">
                  <c:v>8</c:v>
                </c:pt>
                <c:pt idx="3">
                  <c:v>7</c:v>
                </c:pt>
                <c:pt idx="4">
                  <c:v>20</c:v>
                </c:pt>
                <c:pt idx="5">
                  <c:v>14</c:v>
                </c:pt>
                <c:pt idx="6">
                  <c:v>7.5</c:v>
                </c:pt>
                <c:pt idx="7">
                  <c:v>0</c:v>
                </c:pt>
                <c:pt idx="8">
                  <c:v>0</c:v>
                </c:pt>
                <c:pt idx="9">
                  <c:v>0</c:v>
                </c:pt>
                <c:pt idx="10">
                  <c:v>4</c:v>
                </c:pt>
                <c:pt idx="11">
                  <c:v>0</c:v>
                </c:pt>
                <c:pt idx="12">
                  <c:v>0</c:v>
                </c:pt>
                <c:pt idx="13">
                  <c:v>0</c:v>
                </c:pt>
                <c:pt idx="14">
                  <c:v>4.5</c:v>
                </c:pt>
                <c:pt idx="15">
                  <c:v>1</c:v>
                </c:pt>
                <c:pt idx="16">
                  <c:v>0</c:v>
                </c:pt>
                <c:pt idx="17">
                  <c:v>32</c:v>
                </c:pt>
                <c:pt idx="18">
                  <c:v>11</c:v>
                </c:pt>
                <c:pt idx="19">
                  <c:v>23</c:v>
                </c:pt>
                <c:pt idx="20">
                  <c:v>14</c:v>
                </c:pt>
              </c:numCache>
            </c:numRef>
          </c:val>
          <c:extLst>
            <c:ext xmlns:c16="http://schemas.microsoft.com/office/drawing/2014/chart" uri="{C3380CC4-5D6E-409C-BE32-E72D297353CC}">
              <c16:uniqueId val="{0000000E-C8A7-3949-81AA-6863BF6CE058}"/>
            </c:ext>
          </c:extLst>
        </c:ser>
        <c:ser>
          <c:idx val="15"/>
          <c:order val="15"/>
          <c:tx>
            <c:strRef>
              <c:f>JBC!$T$2</c:f>
              <c:strCache>
                <c:ptCount val="1"/>
                <c:pt idx="0">
                  <c:v>Direct Health Traits</c:v>
                </c:pt>
              </c:strCache>
            </c:strRef>
          </c:tx>
          <c:spPr>
            <a:solidFill>
              <a:schemeClr val="accent4">
                <a:lumMod val="80000"/>
                <a:lumOff val="2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JBC!$T$4:$T$24</c:f>
              <c:numCache>
                <c:formatCode>General</c:formatCode>
                <c:ptCount val="21"/>
                <c:pt idx="0">
                  <c:v>0</c:v>
                </c:pt>
                <c:pt idx="1">
                  <c:v>0</c:v>
                </c:pt>
                <c:pt idx="2">
                  <c:v>0</c:v>
                </c:pt>
                <c:pt idx="3">
                  <c:v>0</c:v>
                </c:pt>
                <c:pt idx="4">
                  <c:v>0</c:v>
                </c:pt>
                <c:pt idx="5">
                  <c:v>0</c:v>
                </c:pt>
                <c:pt idx="7">
                  <c:v>0</c:v>
                </c:pt>
                <c:pt idx="8">
                  <c:v>0</c:v>
                </c:pt>
                <c:pt idx="12">
                  <c:v>0</c:v>
                </c:pt>
                <c:pt idx="15">
                  <c:v>15.5</c:v>
                </c:pt>
                <c:pt idx="17">
                  <c:v>0</c:v>
                </c:pt>
                <c:pt idx="18">
                  <c:v>0</c:v>
                </c:pt>
                <c:pt idx="19">
                  <c:v>0</c:v>
                </c:pt>
                <c:pt idx="20">
                  <c:v>0</c:v>
                </c:pt>
              </c:numCache>
            </c:numRef>
          </c:val>
          <c:extLst>
            <c:ext xmlns:c16="http://schemas.microsoft.com/office/drawing/2014/chart" uri="{C3380CC4-5D6E-409C-BE32-E72D297353CC}">
              <c16:uniqueId val="{0000000F-C8A7-3949-81AA-6863BF6CE058}"/>
            </c:ext>
          </c:extLst>
        </c:ser>
        <c:ser>
          <c:idx val="16"/>
          <c:order val="16"/>
          <c:tx>
            <c:strRef>
              <c:f>JBC!$U$2</c:f>
              <c:strCache>
                <c:ptCount val="1"/>
                <c:pt idx="0">
                  <c:v>Feed Efficiency/Intake</c:v>
                </c:pt>
              </c:strCache>
            </c:strRef>
          </c:tx>
          <c:spPr>
            <a:solidFill>
              <a:schemeClr val="accent5">
                <a:lumMod val="80000"/>
                <a:lumOff val="2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JBC!$U$4:$U$24</c:f>
              <c:numCache>
                <c:formatCode>General</c:formatCode>
                <c:ptCount val="21"/>
                <c:pt idx="0">
                  <c:v>0</c:v>
                </c:pt>
                <c:pt idx="1">
                  <c:v>0</c:v>
                </c:pt>
                <c:pt idx="2">
                  <c:v>0</c:v>
                </c:pt>
                <c:pt idx="3">
                  <c:v>0</c:v>
                </c:pt>
                <c:pt idx="4">
                  <c:v>0</c:v>
                </c:pt>
                <c:pt idx="5">
                  <c:v>0</c:v>
                </c:pt>
                <c:pt idx="7">
                  <c:v>0</c:v>
                </c:pt>
                <c:pt idx="8">
                  <c:v>0</c:v>
                </c:pt>
                <c:pt idx="12">
                  <c:v>0</c:v>
                </c:pt>
                <c:pt idx="15">
                  <c:v>0</c:v>
                </c:pt>
                <c:pt idx="17">
                  <c:v>0</c:v>
                </c:pt>
                <c:pt idx="18">
                  <c:v>2</c:v>
                </c:pt>
                <c:pt idx="19">
                  <c:v>2</c:v>
                </c:pt>
                <c:pt idx="20">
                  <c:v>6</c:v>
                </c:pt>
              </c:numCache>
            </c:numRef>
          </c:val>
          <c:extLst>
            <c:ext xmlns:c16="http://schemas.microsoft.com/office/drawing/2014/chart" uri="{C3380CC4-5D6E-409C-BE32-E72D297353CC}">
              <c16:uniqueId val="{00000010-C8A7-3949-81AA-6863BF6CE058}"/>
            </c:ext>
          </c:extLst>
        </c:ser>
        <c:ser>
          <c:idx val="17"/>
          <c:order val="17"/>
          <c:tx>
            <c:strRef>
              <c:f>JBC!$V$2</c:f>
              <c:strCache>
                <c:ptCount val="1"/>
                <c:pt idx="0">
                  <c:v>Otber Traits</c:v>
                </c:pt>
              </c:strCache>
            </c:strRef>
          </c:tx>
          <c:spPr>
            <a:solidFill>
              <a:schemeClr val="accent6">
                <a:lumMod val="80000"/>
                <a:lumOff val="2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JBC!$V$4:$V$24</c:f>
              <c:numCache>
                <c:formatCode>General</c:formatCode>
                <c:ptCount val="21"/>
                <c:pt idx="0">
                  <c:v>0</c:v>
                </c:pt>
                <c:pt idx="1">
                  <c:v>0</c:v>
                </c:pt>
                <c:pt idx="2">
                  <c:v>0</c:v>
                </c:pt>
                <c:pt idx="3">
                  <c:v>0</c:v>
                </c:pt>
                <c:pt idx="4">
                  <c:v>0</c:v>
                </c:pt>
                <c:pt idx="5">
                  <c:v>2</c:v>
                </c:pt>
                <c:pt idx="7">
                  <c:v>0</c:v>
                </c:pt>
                <c:pt idx="8">
                  <c:v>7</c:v>
                </c:pt>
                <c:pt idx="12">
                  <c:v>8</c:v>
                </c:pt>
                <c:pt idx="15">
                  <c:v>0</c:v>
                </c:pt>
                <c:pt idx="17">
                  <c:v>0</c:v>
                </c:pt>
                <c:pt idx="18">
                  <c:v>6</c:v>
                </c:pt>
                <c:pt idx="19">
                  <c:v>6</c:v>
                </c:pt>
                <c:pt idx="20">
                  <c:v>8</c:v>
                </c:pt>
              </c:numCache>
            </c:numRef>
          </c:val>
          <c:extLst>
            <c:ext xmlns:c16="http://schemas.microsoft.com/office/drawing/2014/chart" uri="{C3380CC4-5D6E-409C-BE32-E72D297353CC}">
              <c16:uniqueId val="{00000011-C8A7-3949-81AA-6863BF6CE058}"/>
            </c:ext>
          </c:extLst>
        </c:ser>
        <c:ser>
          <c:idx val="18"/>
          <c:order val="18"/>
          <c:tx>
            <c:strRef>
              <c:f>JBC!$W$2</c:f>
              <c:strCache>
                <c:ptCount val="1"/>
                <c:pt idx="0">
                  <c:v>Workability/Temperament</c:v>
                </c:pt>
              </c:strCache>
            </c:strRef>
          </c:tx>
          <c:spPr>
            <a:solidFill>
              <a:schemeClr val="accent1">
                <a:lumMod val="80000"/>
              </a:schemeClr>
            </a:solidFill>
            <a:ln w="12700">
              <a:solidFill>
                <a:schemeClr val="tx1"/>
              </a:solidFill>
            </a:ln>
            <a:effectLst/>
          </c:spPr>
          <c:invertIfNegative val="0"/>
          <c:cat>
            <c:strRef>
              <c:f>JBC!$C$4:$C$24</c:f>
              <c:strCache>
                <c:ptCount val="21"/>
                <c:pt idx="0">
                  <c:v>United States (NM$)</c:v>
                </c:pt>
                <c:pt idx="1">
                  <c:v>United States (CM$)</c:v>
                </c:pt>
                <c:pt idx="2">
                  <c:v>United States (FM$)</c:v>
                </c:pt>
                <c:pt idx="3">
                  <c:v>United States (GM$)</c:v>
                </c:pt>
                <c:pt idx="4">
                  <c:v>United States (TPI)</c:v>
                </c:pt>
                <c:pt idx="5">
                  <c:v>The Netherlands (NVI)</c:v>
                </c:pt>
                <c:pt idx="6">
                  <c:v>Switzerland (ISEL)</c:v>
                </c:pt>
                <c:pt idx="7">
                  <c:v>Spain (ICO)</c:v>
                </c:pt>
                <c:pt idx="8">
                  <c:v>New Zealand (BW)</c:v>
                </c:pt>
                <c:pt idx="9">
                  <c:v>Japan (NTP)</c:v>
                </c:pt>
                <c:pt idx="10">
                  <c:v>Italy (PFT)</c:v>
                </c:pt>
                <c:pt idx="11">
                  <c:v>Israel (PD11)</c:v>
                </c:pt>
                <c:pt idx="12">
                  <c:v>Ireland (EBI)</c:v>
                </c:pt>
                <c:pt idx="13">
                  <c:v>Great Britain (£PLI)</c:v>
                </c:pt>
                <c:pt idx="14">
                  <c:v>Germany (RZG)</c:v>
                </c:pt>
                <c:pt idx="15">
                  <c:v>France (GDM)</c:v>
                </c:pt>
                <c:pt idx="16">
                  <c:v>Denmark, Finland, and Sweden (NTM)</c:v>
                </c:pt>
                <c:pt idx="17">
                  <c:v>Canada (LPI)</c:v>
                </c:pt>
                <c:pt idx="18">
                  <c:v>Australia (BPI)</c:v>
                </c:pt>
                <c:pt idx="19">
                  <c:v>Australia (TWI)</c:v>
                </c:pt>
                <c:pt idx="20">
                  <c:v>Australia (HWI)</c:v>
                </c:pt>
              </c:strCache>
            </c:strRef>
          </c:cat>
          <c:val>
            <c:numRef>
              <c:f>JBC!$W$4:$W$24</c:f>
              <c:numCache>
                <c:formatCode>General</c:formatCode>
                <c:ptCount val="21"/>
                <c:pt idx="0">
                  <c:v>0</c:v>
                </c:pt>
                <c:pt idx="1">
                  <c:v>0</c:v>
                </c:pt>
                <c:pt idx="2">
                  <c:v>0</c:v>
                </c:pt>
                <c:pt idx="3">
                  <c:v>0</c:v>
                </c:pt>
                <c:pt idx="4">
                  <c:v>0</c:v>
                </c:pt>
                <c:pt idx="5">
                  <c:v>0</c:v>
                </c:pt>
                <c:pt idx="7">
                  <c:v>0</c:v>
                </c:pt>
                <c:pt idx="8">
                  <c:v>0</c:v>
                </c:pt>
                <c:pt idx="12">
                  <c:v>2</c:v>
                </c:pt>
                <c:pt idx="15">
                  <c:v>0</c:v>
                </c:pt>
                <c:pt idx="17">
                  <c:v>0</c:v>
                </c:pt>
                <c:pt idx="18">
                  <c:v>6</c:v>
                </c:pt>
                <c:pt idx="19">
                  <c:v>6</c:v>
                </c:pt>
                <c:pt idx="20">
                  <c:v>8</c:v>
                </c:pt>
              </c:numCache>
            </c:numRef>
          </c:val>
          <c:extLst>
            <c:ext xmlns:c16="http://schemas.microsoft.com/office/drawing/2014/chart" uri="{C3380CC4-5D6E-409C-BE32-E72D297353CC}">
              <c16:uniqueId val="{00000012-C8A7-3949-81AA-6863BF6CE058}"/>
            </c:ext>
          </c:extLst>
        </c:ser>
        <c:dLbls>
          <c:showLegendKey val="0"/>
          <c:showVal val="0"/>
          <c:showCatName val="0"/>
          <c:showSerName val="0"/>
          <c:showPercent val="0"/>
          <c:showBubbleSize val="0"/>
        </c:dLbls>
        <c:gapWidth val="35"/>
        <c:overlap val="100"/>
        <c:axId val="-3947760"/>
        <c:axId val="38201056"/>
      </c:barChart>
      <c:catAx>
        <c:axId val="-3947760"/>
        <c:scaling>
          <c:orientation val="minMax"/>
        </c:scaling>
        <c:delete val="0"/>
        <c:axPos val="l"/>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600" b="1" i="0" u="none" strike="noStrike" kern="1200" baseline="0">
                <a:solidFill>
                  <a:schemeClr val="tx1">
                    <a:lumMod val="65000"/>
                    <a:lumOff val="35000"/>
                  </a:schemeClr>
                </a:solidFill>
                <a:latin typeface="+mn-lt"/>
                <a:ea typeface="+mn-ea"/>
                <a:cs typeface="+mn-cs"/>
              </a:defRPr>
            </a:pPr>
            <a:endParaRPr lang="en-US"/>
          </a:p>
        </c:txPr>
        <c:crossAx val="38201056"/>
        <c:crosses val="autoZero"/>
        <c:auto val="1"/>
        <c:lblAlgn val="ctr"/>
        <c:lblOffset val="100"/>
        <c:noMultiLvlLbl val="0"/>
      </c:catAx>
      <c:valAx>
        <c:axId val="38201056"/>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947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83C757-BDB4-4525-A393-160674D9AC4F}" type="datetimeFigureOut">
              <a:rPr lang="en-US" smtClean="0"/>
              <a:pPr/>
              <a:t>7/10/20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73BBEE1-9E7D-436C-9E26-870F3846246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6</a:t>
            </a:fld>
            <a:endParaRPr lang="en-US"/>
          </a:p>
        </p:txBody>
      </p:sp>
    </p:spTree>
    <p:extLst>
      <p:ext uri="{BB962C8B-B14F-4D97-AF65-F5344CB8AC3E}">
        <p14:creationId xmlns:p14="http://schemas.microsoft.com/office/powerpoint/2010/main" val="1747781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BF7C56-861D-499D-8170-A7A5367EEB3B}" type="slidenum">
              <a:rPr lang="en-US" smtClean="0"/>
              <a:pPr/>
              <a:t>8</a:t>
            </a:fld>
            <a:endParaRPr lang="en-US"/>
          </a:p>
        </p:txBody>
      </p:sp>
    </p:spTree>
    <p:extLst>
      <p:ext uri="{BB962C8B-B14F-4D97-AF65-F5344CB8AC3E}">
        <p14:creationId xmlns:p14="http://schemas.microsoft.com/office/powerpoint/2010/main" val="79027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part of the project stems from landmark work conducted by the Ruminant Nutrition Laboratory, which developed the basis for current dairy feeding programs in the U.S. Studies of whole animal calorimetry and nutrient use by specific body organs dating back to the 1980s showed that organs like the gut and liver are the greatest users of nutrients, and that inefficient feed use by the animal could be explained in large part by the growth of these organs. Thus one goal of the current project is understanding the control of nutrient uptake and growth of the gut as it relates to dairy cow feed efficiency using whole animal and in vitro models, and studies at the gene transcript and regulatory levels.</a:t>
            </a:r>
          </a:p>
          <a:p>
            <a:endParaRPr lang="en-US" dirty="0"/>
          </a:p>
        </p:txBody>
      </p:sp>
      <p:sp>
        <p:nvSpPr>
          <p:cNvPr id="4" name="Slide Number Placeholder 3"/>
          <p:cNvSpPr>
            <a:spLocks noGrp="1"/>
          </p:cNvSpPr>
          <p:nvPr>
            <p:ph type="sldNum" sz="quarter" idx="10"/>
          </p:nvPr>
        </p:nvSpPr>
        <p:spPr/>
        <p:txBody>
          <a:bodyPr/>
          <a:lstStyle/>
          <a:p>
            <a:fld id="{1560EB8D-23C2-439D-8D6B-DBCC814DEBCD}" type="slidenum">
              <a:rPr lang="en-US" smtClean="0"/>
              <a:t>17</a:t>
            </a:fld>
            <a:endParaRPr lang="en-US"/>
          </a:p>
        </p:txBody>
      </p:sp>
    </p:spTree>
    <p:extLst>
      <p:ext uri="{BB962C8B-B14F-4D97-AF65-F5344CB8AC3E}">
        <p14:creationId xmlns:p14="http://schemas.microsoft.com/office/powerpoint/2010/main" val="113222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1005840"/>
            <a:ext cx="8412480" cy="365760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IP-2017 Title Slide">
    <p:spTree>
      <p:nvGrpSpPr>
        <p:cNvPr id="1" name=""/>
        <p:cNvGrpSpPr/>
        <p:nvPr/>
      </p:nvGrpSpPr>
      <p:grpSpPr>
        <a:xfrm>
          <a:off x="0" y="0"/>
          <a:ext cx="0" cy="0"/>
          <a:chOff x="0" y="0"/>
          <a:chExt cx="0" cy="0"/>
        </a:xfrm>
      </p:grpSpPr>
      <p:sp>
        <p:nvSpPr>
          <p:cNvPr id="7" name="Rectangle 6"/>
          <p:cNvSpPr/>
          <p:nvPr userDrawn="1"/>
        </p:nvSpPr>
        <p:spPr>
          <a:xfrm>
            <a:off x="0" y="0"/>
            <a:ext cx="9144000" cy="205740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685800" y="2312670"/>
            <a:ext cx="7772400" cy="2468880"/>
          </a:xfrm>
        </p:spPr>
        <p:txBody>
          <a:bodyPr/>
          <a:lstStyle>
            <a:lvl1pPr>
              <a:spcAft>
                <a:spcPts val="0"/>
              </a:spcAft>
              <a:buNone/>
              <a:defRPr/>
            </a:lvl1pPr>
          </a:lstStyle>
          <a:p>
            <a:pPr lvl="0"/>
            <a:r>
              <a:rPr lang="en-US" dirty="0"/>
              <a:t>Click to edit Master text styles</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P-2017 Title and Content2">
    <p:spTree>
      <p:nvGrpSpPr>
        <p:cNvPr id="1" name=""/>
        <p:cNvGrpSpPr/>
        <p:nvPr/>
      </p:nvGrpSpPr>
      <p:grpSpPr>
        <a:xfrm>
          <a:off x="0" y="0"/>
          <a:ext cx="0" cy="0"/>
          <a:chOff x="0" y="0"/>
          <a:chExt cx="0" cy="0"/>
        </a:xfrm>
      </p:grpSpPr>
      <p:sp>
        <p:nvSpPr>
          <p:cNvPr id="2" name="Title 1"/>
          <p:cNvSpPr>
            <a:spLocks noGrp="1"/>
          </p:cNvSpPr>
          <p:nvPr>
            <p:ph type="title"/>
          </p:nvPr>
        </p:nvSpPr>
        <p:spPr>
          <a:xfrm>
            <a:off x="365760" y="91440"/>
            <a:ext cx="8412480" cy="479822"/>
          </a:xfrm>
        </p:spPr>
        <p:txBody>
          <a:bodyPr/>
          <a:lstStyle/>
          <a:p>
            <a:r>
              <a:rPr lang="en-US" dirty="0"/>
              <a:t>Click to edit Master title style</a:t>
            </a:r>
          </a:p>
        </p:txBody>
      </p:sp>
      <p:sp>
        <p:nvSpPr>
          <p:cNvPr id="3" name="Content Placeholder 2"/>
          <p:cNvSpPr>
            <a:spLocks noGrp="1"/>
          </p:cNvSpPr>
          <p:nvPr>
            <p:ph sz="half" idx="1"/>
          </p:nvPr>
        </p:nvSpPr>
        <p:spPr>
          <a:xfrm>
            <a:off x="36576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754880" y="914400"/>
            <a:ext cx="4023360" cy="3840480"/>
          </a:xfrm>
        </p:spPr>
        <p:txBody>
          <a:bodyPr/>
          <a:lstStyle>
            <a:lvl1pPr>
              <a:defRPr sz="2400"/>
            </a:lvl1pPr>
            <a:lvl2pPr>
              <a:defRPr sz="2400"/>
            </a:lvl2pPr>
            <a:lvl3pPr>
              <a:defRPr sz="24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AIP-2017 Title and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97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63834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Table">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263B3EA-742B-114F-8E34-4F5A0EA222E7}"/>
              </a:ext>
            </a:extLst>
          </p:cNvPr>
          <p:cNvSpPr>
            <a:spLocks noGrp="1"/>
          </p:cNvSpPr>
          <p:nvPr>
            <p:ph type="title"/>
          </p:nvPr>
        </p:nvSpPr>
        <p:spPr>
          <a:xfrm>
            <a:off x="685800" y="666750"/>
            <a:ext cx="7772400" cy="479822"/>
          </a:xfrm>
        </p:spPr>
        <p:txBody>
          <a:bodyPr/>
          <a:lstStyle>
            <a:lvl1pPr algn="l">
              <a:lnSpc>
                <a:spcPts val="4600"/>
              </a:lnSpc>
              <a:defRPr sz="42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3366043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IP-2017 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AF454D47-2C65-6148-9ED4-591702E47487}"/>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169250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9" cstate="print">
            <a:extLst>
              <a:ext uri="{28A0092B-C50C-407E-A947-70E740481C1C}">
                <a14:useLocalDpi xmlns:a14="http://schemas.microsoft.com/office/drawing/2010/main"/>
              </a:ext>
            </a:extLst>
          </a:blip>
          <a:srcRect/>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7" name="Rectangle 6"/>
          <p:cNvSpPr/>
          <p:nvPr userDrawn="1"/>
        </p:nvSpPr>
        <p:spPr>
          <a:xfrm>
            <a:off x="0" y="0"/>
            <a:ext cx="9144000" cy="640080"/>
          </a:xfrm>
          <a:prstGeom prst="rect">
            <a:avLst/>
          </a:prstGeom>
          <a:solidFill>
            <a:srgbClr val="244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65760" y="91440"/>
            <a:ext cx="8412480" cy="479822"/>
          </a:xfrm>
          <a:prstGeom prst="rect">
            <a:avLst/>
          </a:prstGeom>
        </p:spPr>
        <p:txBody>
          <a:bodyPr vert="horz" lIns="0" tIns="0" rIns="0" bIns="0" rtlCol="0" anchor="ctr" anchorCtr="0">
            <a:noAutofit/>
          </a:bodyPr>
          <a:lstStyle/>
          <a:p>
            <a:r>
              <a:rPr lang="en-US" dirty="0"/>
              <a:t>Click to edit Master title style</a:t>
            </a:r>
          </a:p>
        </p:txBody>
      </p:sp>
      <p:sp>
        <p:nvSpPr>
          <p:cNvPr id="3" name="Text Placeholder 2"/>
          <p:cNvSpPr>
            <a:spLocks noGrp="1"/>
          </p:cNvSpPr>
          <p:nvPr>
            <p:ph type="body" idx="1"/>
          </p:nvPr>
        </p:nvSpPr>
        <p:spPr>
          <a:xfrm>
            <a:off x="365760" y="1005840"/>
            <a:ext cx="8412480" cy="36576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2020 ASAS-CSAS-WSASAS Virtual Meeting &amp; Trade Show, 19-23 July 2020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 et al.</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2" r:id="rId3"/>
    <p:sldLayoutId id="2147483654" r:id="rId4"/>
    <p:sldLayoutId id="2147483657" r:id="rId5"/>
    <p:sldLayoutId id="2147483658" r:id="rId6"/>
    <p:sldLayoutId id="2147483660" r:id="rId7"/>
  </p:sldLayoutIdLst>
  <p:txStyles>
    <p:titleStyle>
      <a:lvl1pPr algn="l" defTabSz="914400" rtl="0" eaLnBrk="1" latinLnBrk="0" hangingPunct="1">
        <a:spcBef>
          <a:spcPct val="0"/>
        </a:spcBef>
        <a:buNone/>
        <a:defRPr sz="3000" b="1" kern="1200">
          <a:solidFill>
            <a:schemeClr val="bg1"/>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Picture 10" descr="USDA symbol 2color Hi Res.jpg"/>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8631936" y="4807330"/>
            <a:ext cx="512064" cy="355220"/>
          </a:xfrm>
          <a:prstGeom prst="rect">
            <a:avLst/>
          </a:prstGeom>
        </p:spPr>
      </p:pic>
      <p:sp>
        <p:nvSpPr>
          <p:cNvPr id="8" name="Rectangle 7"/>
          <p:cNvSpPr/>
          <p:nvPr userDrawn="1"/>
        </p:nvSpPr>
        <p:spPr>
          <a:xfrm>
            <a:off x="0" y="4979670"/>
            <a:ext cx="8659368" cy="182880"/>
          </a:xfrm>
          <a:prstGeom prst="rect">
            <a:avLst/>
          </a:prstGeom>
          <a:solidFill>
            <a:srgbClr val="00523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4" name="TextBox 13"/>
          <p:cNvSpPr txBox="1"/>
          <p:nvPr userDrawn="1"/>
        </p:nvSpPr>
        <p:spPr>
          <a:xfrm>
            <a:off x="137160" y="4979670"/>
            <a:ext cx="5943600" cy="182880"/>
          </a:xfrm>
          <a:prstGeom prst="rect">
            <a:avLst/>
          </a:prstGeom>
          <a:noFill/>
        </p:spPr>
        <p:txBody>
          <a:bodyPr wrap="square" lIns="0" tIns="0" rIns="0" bIns="0" rtlCol="0" anchor="ctr" anchorCtr="0">
            <a:noAutofit/>
          </a:bodyPr>
          <a:lstStyle/>
          <a:p>
            <a:r>
              <a:rPr lang="en-US" sz="800" b="1" dirty="0">
                <a:solidFill>
                  <a:schemeClr val="bg1"/>
                </a:solidFill>
              </a:rPr>
              <a:t>Department of Animal and Avian Sciences, University of Maryland, College Park, 30 October 2018 (</a:t>
            </a:r>
            <a:fld id="{15B3028D-9398-4C32-B664-7BB0AE0371BF}" type="slidenum">
              <a:rPr lang="en-US" sz="800" b="1" smtClean="0">
                <a:solidFill>
                  <a:schemeClr val="bg1"/>
                </a:solidFill>
              </a:rPr>
              <a:pPr/>
              <a:t>‹#›</a:t>
            </a:fld>
            <a:r>
              <a:rPr lang="en-US" sz="800" b="1" dirty="0">
                <a:solidFill>
                  <a:schemeClr val="bg1"/>
                </a:solidFill>
              </a:rPr>
              <a:t>)</a:t>
            </a:r>
          </a:p>
        </p:txBody>
      </p:sp>
      <p:sp>
        <p:nvSpPr>
          <p:cNvPr id="15" name="Rectangle 14"/>
          <p:cNvSpPr/>
          <p:nvPr userDrawn="1"/>
        </p:nvSpPr>
        <p:spPr>
          <a:xfrm>
            <a:off x="6583680" y="5004982"/>
            <a:ext cx="2011680" cy="123111"/>
          </a:xfrm>
          <a:prstGeom prst="rect">
            <a:avLst/>
          </a:prstGeom>
        </p:spPr>
        <p:txBody>
          <a:bodyPr lIns="0" tIns="0" rIns="0" bIns="0" anchor="ctr" anchorCtr="0">
            <a:spAutoFit/>
          </a:bodyPr>
          <a:lstStyle/>
          <a:p>
            <a:pPr algn="r"/>
            <a:r>
              <a:rPr lang="en-US" sz="800" b="1" dirty="0">
                <a:solidFill>
                  <a:schemeClr val="bg1"/>
                </a:solidFill>
              </a:rPr>
              <a:t>Cole</a:t>
            </a:r>
          </a:p>
        </p:txBody>
      </p:sp>
      <p:sp>
        <p:nvSpPr>
          <p:cNvPr id="9" name="Title Placeholder 1">
            <a:extLst>
              <a:ext uri="{FF2B5EF4-FFF2-40B4-BE49-F238E27FC236}">
                <a16:creationId xmlns:a16="http://schemas.microsoft.com/office/drawing/2014/main" id="{3ABF99E2-35B8-1746-83E4-B4CBA40CE6DC}"/>
              </a:ext>
            </a:extLst>
          </p:cNvPr>
          <p:cNvSpPr>
            <a:spLocks noGrp="1"/>
          </p:cNvSpPr>
          <p:nvPr>
            <p:ph type="title"/>
          </p:nvPr>
        </p:nvSpPr>
        <p:spPr>
          <a:xfrm>
            <a:off x="365760" y="2075688"/>
            <a:ext cx="8412480" cy="479822"/>
          </a:xfrm>
          <a:prstGeom prst="rect">
            <a:avLst/>
          </a:prstGeom>
        </p:spPr>
        <p:txBody>
          <a:bodyPr vert="horz" lIns="0" tIns="0" rIns="0" bIns="0" rtlCol="0" anchor="ctr" anchorCtr="0">
            <a:noAutofit/>
          </a:bodyPr>
          <a:lstStyle/>
          <a:p>
            <a:r>
              <a:rPr lang="en-US" dirty="0"/>
              <a:t>Click to edit Master title style</a:t>
            </a:r>
          </a:p>
        </p:txBody>
      </p:sp>
    </p:spTree>
    <p:extLst>
      <p:ext uri="{BB962C8B-B14F-4D97-AF65-F5344CB8AC3E}">
        <p14:creationId xmlns:p14="http://schemas.microsoft.com/office/powerpoint/2010/main" val="3085334951"/>
      </p:ext>
    </p:extLst>
  </p:cSld>
  <p:clrMap bg1="lt1" tx1="dk1" bg2="lt2" tx2="dk2" accent1="accent1" accent2="accent2" accent3="accent3" accent4="accent4" accent5="accent5" accent6="accent6" hlink="hlink" folHlink="folHlink"/>
  <p:sldLayoutIdLst>
    <p:sldLayoutId id="2147483662" r:id="rId1"/>
  </p:sldLayoutIdLst>
  <p:txStyles>
    <p:titleStyle>
      <a:lvl1pPr algn="ctr" defTabSz="914400" rtl="0" eaLnBrk="1" latinLnBrk="0" hangingPunct="1">
        <a:spcBef>
          <a:spcPct val="0"/>
        </a:spcBef>
        <a:buNone/>
        <a:defRPr sz="3000" b="1" kern="1200">
          <a:solidFill>
            <a:srgbClr val="00337F"/>
          </a:solidFill>
          <a:latin typeface="+mj-lt"/>
          <a:ea typeface="+mj-ea"/>
          <a:cs typeface="+mj-cs"/>
        </a:defRPr>
      </a:lvl1pPr>
    </p:titleStyle>
    <p:bodyStyle>
      <a:lvl1pPr marL="284163" indent="-284163" algn="l" defTabSz="914400" rtl="0" eaLnBrk="1" latinLnBrk="0" hangingPunct="1">
        <a:lnSpc>
          <a:spcPts val="2500"/>
        </a:lnSpc>
        <a:spcBef>
          <a:spcPts val="0"/>
        </a:spcBef>
        <a:spcAft>
          <a:spcPts val="1200"/>
        </a:spcAft>
        <a:buFont typeface="Symbol" pitchFamily="18" charset="2"/>
        <a:buChar char=""/>
        <a:defRPr sz="2400" b="1" kern="1200">
          <a:solidFill>
            <a:schemeClr val="tx1"/>
          </a:solidFill>
          <a:latin typeface="+mn-lt"/>
          <a:ea typeface="+mn-ea"/>
          <a:cs typeface="+mn-cs"/>
        </a:defRPr>
      </a:lvl1pPr>
      <a:lvl2pPr marL="630238" indent="-285750" algn="l" defTabSz="914400" rtl="0" eaLnBrk="1" latinLnBrk="0" hangingPunct="1">
        <a:lnSpc>
          <a:spcPts val="2500"/>
        </a:lnSpc>
        <a:spcBef>
          <a:spcPts val="0"/>
        </a:spcBef>
        <a:spcAft>
          <a:spcPts val="1200"/>
        </a:spcAft>
        <a:buFont typeface="Arial" pitchFamily="34" charset="0"/>
        <a:buChar char="–"/>
        <a:tabLst/>
        <a:defRPr sz="2400" b="1" kern="1200">
          <a:solidFill>
            <a:schemeClr val="tx1"/>
          </a:solidFill>
          <a:latin typeface="+mn-lt"/>
          <a:ea typeface="+mn-ea"/>
          <a:cs typeface="+mn-cs"/>
        </a:defRPr>
      </a:lvl2pPr>
      <a:lvl3pPr marL="854075" indent="-223838" algn="l" defTabSz="914400" rtl="0" eaLnBrk="1" latinLnBrk="0" hangingPunct="1">
        <a:lnSpc>
          <a:spcPts val="2500"/>
        </a:lnSpc>
        <a:spcBef>
          <a:spcPts val="0"/>
        </a:spcBef>
        <a:spcAft>
          <a:spcPts val="1200"/>
        </a:spcAft>
        <a:buFont typeface="Calibri" pitchFamily="34" charset="0"/>
        <a:buChar char="•"/>
        <a:defRPr sz="24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john.cole@ars.usda.gov"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png"/><Relationship Id="rId7" Type="http://schemas.openxmlformats.org/officeDocument/2006/relationships/hyperlink" Target="http://www.afimilk.com/" TargetMode="External"/><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hyperlink" Target="http://goo.gl/wu8YtR" TargetMode="External"/><Relationship Id="rId5" Type="http://schemas.openxmlformats.org/officeDocument/2006/relationships/image" Target="../media/image14.png"/><Relationship Id="rId4" Type="http://schemas.openxmlformats.org/officeDocument/2006/relationships/hyperlink" Target="http://c-lockinc.com/" TargetMode="External"/><Relationship Id="rId9"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hyperlink" Target="http://commons.wikimedia.org/wiki/File:Amish_dairy_farm_3.jpg"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4883" y="487008"/>
            <a:ext cx="8220806" cy="1077987"/>
          </a:xfrm>
        </p:spPr>
        <p:txBody>
          <a:bodyPr wrap="square">
            <a:spAutoFit/>
          </a:bodyPr>
          <a:lstStyle/>
          <a:p>
            <a:pPr>
              <a:lnSpc>
                <a:spcPts val="4200"/>
              </a:lnSpc>
            </a:pPr>
            <a:r>
              <a:rPr lang="en-US" sz="4000" dirty="0"/>
              <a:t>Opportunities and challenges from deep-phenotyping of dairy cattle</a:t>
            </a:r>
            <a:endParaRPr lang="en-US" sz="4000" dirty="0">
              <a:solidFill>
                <a:srgbClr val="FFFF00"/>
              </a:solidFill>
            </a:endParaRPr>
          </a:p>
        </p:txBody>
      </p:sp>
      <p:sp>
        <p:nvSpPr>
          <p:cNvPr id="6" name="Rectangle 5">
            <a:hlinkClick r:id="rId2"/>
          </p:cNvPr>
          <p:cNvSpPr/>
          <p:nvPr/>
        </p:nvSpPr>
        <p:spPr>
          <a:xfrm>
            <a:off x="685800" y="4224528"/>
            <a:ext cx="3048000" cy="76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4">
            <a:extLst>
              <a:ext uri="{FF2B5EF4-FFF2-40B4-BE49-F238E27FC236}">
                <a16:creationId xmlns:a16="http://schemas.microsoft.com/office/drawing/2014/main" id="{D8C8EC0B-E6EB-B84C-B341-3D7FD777CEB8}"/>
              </a:ext>
            </a:extLst>
          </p:cNvPr>
          <p:cNvSpPr>
            <a:spLocks noGrp="1"/>
          </p:cNvSpPr>
          <p:nvPr>
            <p:ph idx="1"/>
          </p:nvPr>
        </p:nvSpPr>
        <p:spPr>
          <a:xfrm>
            <a:off x="154546" y="2179304"/>
            <a:ext cx="8834907" cy="2695904"/>
          </a:xfrm>
        </p:spPr>
        <p:txBody>
          <a:bodyPr/>
          <a:lstStyle/>
          <a:p>
            <a:pPr indent="0">
              <a:lnSpc>
                <a:spcPts val="3200"/>
              </a:lnSpc>
            </a:pPr>
            <a:r>
              <a:rPr lang="en-US" sz="3200" dirty="0">
                <a:solidFill>
                  <a:srgbClr val="00523C"/>
                </a:solidFill>
              </a:rPr>
              <a:t>John B. Cole,</a:t>
            </a:r>
            <a:r>
              <a:rPr lang="en-US" sz="3200" baseline="30000" dirty="0">
                <a:solidFill>
                  <a:srgbClr val="00523C"/>
                </a:solidFill>
              </a:rPr>
              <a:t>1,*</a:t>
            </a:r>
            <a:r>
              <a:rPr lang="en-US" sz="3200" dirty="0">
                <a:solidFill>
                  <a:srgbClr val="00523C"/>
                </a:solidFill>
              </a:rPr>
              <a:t> Sophie A.E. Eaglen,</a:t>
            </a:r>
            <a:r>
              <a:rPr lang="en-US" sz="3200" baseline="30000" dirty="0">
                <a:solidFill>
                  <a:srgbClr val="00523C"/>
                </a:solidFill>
              </a:rPr>
              <a:t>2</a:t>
            </a:r>
            <a:r>
              <a:rPr lang="en-US" sz="3200" dirty="0">
                <a:solidFill>
                  <a:srgbClr val="00523C"/>
                </a:solidFill>
              </a:rPr>
              <a:t> Christian Maltecca,</a:t>
            </a:r>
            <a:r>
              <a:rPr lang="en-US" sz="3200" baseline="30000" dirty="0">
                <a:solidFill>
                  <a:srgbClr val="00523C"/>
                </a:solidFill>
              </a:rPr>
              <a:t>3</a:t>
            </a:r>
            <a:r>
              <a:rPr lang="en-US" sz="3200" dirty="0">
                <a:solidFill>
                  <a:srgbClr val="00523C"/>
                </a:solidFill>
              </a:rPr>
              <a:t> Han A. Mulder,</a:t>
            </a:r>
            <a:r>
              <a:rPr lang="en-US" sz="3200" baseline="30000" dirty="0">
                <a:solidFill>
                  <a:srgbClr val="00523C"/>
                </a:solidFill>
              </a:rPr>
              <a:t>4</a:t>
            </a:r>
            <a:r>
              <a:rPr lang="en-US" sz="3200" dirty="0">
                <a:solidFill>
                  <a:srgbClr val="00523C"/>
                </a:solidFill>
              </a:rPr>
              <a:t> and Jennie E. Pryce</a:t>
            </a:r>
            <a:r>
              <a:rPr lang="en-US" sz="3200" baseline="30000" dirty="0">
                <a:solidFill>
                  <a:srgbClr val="00523C"/>
                </a:solidFill>
              </a:rPr>
              <a:t>5</a:t>
            </a:r>
          </a:p>
          <a:p>
            <a:pPr>
              <a:spcAft>
                <a:spcPts val="0"/>
              </a:spcAft>
            </a:pPr>
            <a:endParaRPr lang="en-US" dirty="0"/>
          </a:p>
          <a:p>
            <a:r>
              <a:rPr lang="en-US" baseline="30000" dirty="0"/>
              <a:t>1</a:t>
            </a:r>
            <a:r>
              <a:rPr lang="en-US" dirty="0"/>
              <a:t>Animal Genomics and Improvement Laboratory, ARS, USDA</a:t>
            </a:r>
          </a:p>
          <a:p>
            <a:r>
              <a:rPr lang="en-US" baseline="30000" dirty="0"/>
              <a:t>2</a:t>
            </a:r>
            <a:r>
              <a:rPr lang="en-US" dirty="0"/>
              <a:t>National Association of Animal Breeders</a:t>
            </a:r>
          </a:p>
          <a:p>
            <a:r>
              <a:rPr lang="en-US" baseline="30000" dirty="0"/>
              <a:t>3</a:t>
            </a:r>
            <a:r>
              <a:rPr lang="en-US" dirty="0"/>
              <a:t>Department of Animal Science, NCSU</a:t>
            </a:r>
          </a:p>
          <a:p>
            <a:r>
              <a:rPr lang="en-US" baseline="30000" dirty="0"/>
              <a:t>4</a:t>
            </a:r>
            <a:r>
              <a:rPr lang="en-US" dirty="0"/>
              <a:t>Department of Animal Sciences, Wageningen University &amp; Research</a:t>
            </a:r>
          </a:p>
          <a:p>
            <a:r>
              <a:rPr lang="en-US" baseline="30000" dirty="0"/>
              <a:t>5</a:t>
            </a:r>
            <a:r>
              <a:rPr lang="en-US" dirty="0"/>
              <a:t>Agriculture Victoria Research &amp; La Trobe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F04-D6F4-A440-9F1C-76161701C5D7}"/>
              </a:ext>
            </a:extLst>
          </p:cNvPr>
          <p:cNvSpPr>
            <a:spLocks noGrp="1"/>
          </p:cNvSpPr>
          <p:nvPr>
            <p:ph type="title"/>
          </p:nvPr>
        </p:nvSpPr>
        <p:spPr/>
        <p:txBody>
          <a:bodyPr/>
          <a:lstStyle/>
          <a:p>
            <a:r>
              <a:rPr lang="en-US" dirty="0"/>
              <a:t>What are we actually trying to improve?</a:t>
            </a:r>
          </a:p>
        </p:txBody>
      </p:sp>
      <p:sp>
        <p:nvSpPr>
          <p:cNvPr id="6" name="Cloud 5">
            <a:extLst>
              <a:ext uri="{FF2B5EF4-FFF2-40B4-BE49-F238E27FC236}">
                <a16:creationId xmlns:a16="http://schemas.microsoft.com/office/drawing/2014/main" id="{7C6FD5A7-2483-2E4F-BE6D-56F6B548C87C}"/>
              </a:ext>
            </a:extLst>
          </p:cNvPr>
          <p:cNvSpPr/>
          <p:nvPr/>
        </p:nvSpPr>
        <p:spPr>
          <a:xfrm>
            <a:off x="2864499" y="1750267"/>
            <a:ext cx="3750906" cy="2168594"/>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“Efficiency”</a:t>
            </a:r>
          </a:p>
        </p:txBody>
      </p:sp>
      <p:sp>
        <p:nvSpPr>
          <p:cNvPr id="7" name="TextBox 6">
            <a:extLst>
              <a:ext uri="{FF2B5EF4-FFF2-40B4-BE49-F238E27FC236}">
                <a16:creationId xmlns:a16="http://schemas.microsoft.com/office/drawing/2014/main" id="{1F4D3788-EC59-AB45-A156-02350B551E99}"/>
              </a:ext>
            </a:extLst>
          </p:cNvPr>
          <p:cNvSpPr txBox="1"/>
          <p:nvPr/>
        </p:nvSpPr>
        <p:spPr>
          <a:xfrm>
            <a:off x="299346" y="880715"/>
            <a:ext cx="1287917" cy="369332"/>
          </a:xfrm>
          <a:prstGeom prst="rect">
            <a:avLst/>
          </a:prstGeom>
          <a:noFill/>
        </p:spPr>
        <p:txBody>
          <a:bodyPr wrap="none" rtlCol="0">
            <a:spAutoFit/>
          </a:bodyPr>
          <a:lstStyle/>
          <a:p>
            <a:r>
              <a:rPr lang="en-US" b="1" dirty="0"/>
              <a:t>Feed Intake</a:t>
            </a:r>
          </a:p>
        </p:txBody>
      </p:sp>
      <p:sp>
        <p:nvSpPr>
          <p:cNvPr id="8" name="TextBox 7">
            <a:extLst>
              <a:ext uri="{FF2B5EF4-FFF2-40B4-BE49-F238E27FC236}">
                <a16:creationId xmlns:a16="http://schemas.microsoft.com/office/drawing/2014/main" id="{E8740E97-0115-5D45-B8B4-FE039A194F15}"/>
              </a:ext>
            </a:extLst>
          </p:cNvPr>
          <p:cNvSpPr txBox="1"/>
          <p:nvPr/>
        </p:nvSpPr>
        <p:spPr>
          <a:xfrm>
            <a:off x="6532615" y="3419373"/>
            <a:ext cx="2287293" cy="369332"/>
          </a:xfrm>
          <a:prstGeom prst="rect">
            <a:avLst/>
          </a:prstGeom>
          <a:noFill/>
        </p:spPr>
        <p:txBody>
          <a:bodyPr wrap="none" rtlCol="0">
            <a:spAutoFit/>
          </a:bodyPr>
          <a:lstStyle/>
          <a:p>
            <a:r>
              <a:rPr lang="en-US" b="1" dirty="0"/>
              <a:t>Income over feed cost</a:t>
            </a:r>
          </a:p>
        </p:txBody>
      </p:sp>
      <p:sp>
        <p:nvSpPr>
          <p:cNvPr id="9" name="TextBox 8">
            <a:extLst>
              <a:ext uri="{FF2B5EF4-FFF2-40B4-BE49-F238E27FC236}">
                <a16:creationId xmlns:a16="http://schemas.microsoft.com/office/drawing/2014/main" id="{0F44C5ED-0C94-AB45-AF19-7B563A9550C6}"/>
              </a:ext>
            </a:extLst>
          </p:cNvPr>
          <p:cNvSpPr txBox="1"/>
          <p:nvPr/>
        </p:nvSpPr>
        <p:spPr>
          <a:xfrm>
            <a:off x="299346" y="2475463"/>
            <a:ext cx="2117439" cy="369332"/>
          </a:xfrm>
          <a:prstGeom prst="rect">
            <a:avLst/>
          </a:prstGeom>
          <a:noFill/>
        </p:spPr>
        <p:txBody>
          <a:bodyPr wrap="none" rtlCol="0">
            <a:spAutoFit/>
          </a:bodyPr>
          <a:lstStyle/>
          <a:p>
            <a:r>
              <a:rPr lang="en-US" b="1" dirty="0"/>
              <a:t>Functional longevity</a:t>
            </a:r>
          </a:p>
        </p:txBody>
      </p:sp>
      <p:sp>
        <p:nvSpPr>
          <p:cNvPr id="10" name="TextBox 9">
            <a:extLst>
              <a:ext uri="{FF2B5EF4-FFF2-40B4-BE49-F238E27FC236}">
                <a16:creationId xmlns:a16="http://schemas.microsoft.com/office/drawing/2014/main" id="{11D4A903-54F3-1047-B694-41A6C6C2BBFC}"/>
              </a:ext>
            </a:extLst>
          </p:cNvPr>
          <p:cNvSpPr txBox="1"/>
          <p:nvPr/>
        </p:nvSpPr>
        <p:spPr>
          <a:xfrm>
            <a:off x="6634758" y="4314992"/>
            <a:ext cx="2185150" cy="369332"/>
          </a:xfrm>
          <a:prstGeom prst="rect">
            <a:avLst/>
          </a:prstGeom>
          <a:noFill/>
        </p:spPr>
        <p:txBody>
          <a:bodyPr wrap="none" rtlCol="0">
            <a:spAutoFit/>
          </a:bodyPr>
          <a:lstStyle/>
          <a:p>
            <a:r>
              <a:rPr lang="en-US" b="1" dirty="0"/>
              <a:t>Body condition score</a:t>
            </a:r>
          </a:p>
        </p:txBody>
      </p:sp>
      <p:sp>
        <p:nvSpPr>
          <p:cNvPr id="11" name="TextBox 10">
            <a:extLst>
              <a:ext uri="{FF2B5EF4-FFF2-40B4-BE49-F238E27FC236}">
                <a16:creationId xmlns:a16="http://schemas.microsoft.com/office/drawing/2014/main" id="{2484C868-9D37-5B43-9D7C-1EF60D711829}"/>
              </a:ext>
            </a:extLst>
          </p:cNvPr>
          <p:cNvSpPr txBox="1"/>
          <p:nvPr/>
        </p:nvSpPr>
        <p:spPr>
          <a:xfrm>
            <a:off x="7344889" y="882881"/>
            <a:ext cx="1475019" cy="369332"/>
          </a:xfrm>
          <a:prstGeom prst="rect">
            <a:avLst/>
          </a:prstGeom>
          <a:noFill/>
        </p:spPr>
        <p:txBody>
          <a:bodyPr wrap="none" rtlCol="0">
            <a:spAutoFit/>
          </a:bodyPr>
          <a:lstStyle/>
          <a:p>
            <a:r>
              <a:rPr lang="en-US" b="1" dirty="0"/>
              <a:t>CO</a:t>
            </a:r>
            <a:r>
              <a:rPr lang="en-US" b="1" baseline="-25000" dirty="0"/>
              <a:t>2</a:t>
            </a:r>
            <a:r>
              <a:rPr lang="en-US" b="1" dirty="0"/>
              <a:t> emission</a:t>
            </a:r>
          </a:p>
        </p:txBody>
      </p:sp>
      <p:sp>
        <p:nvSpPr>
          <p:cNvPr id="12" name="TextBox 11">
            <a:extLst>
              <a:ext uri="{FF2B5EF4-FFF2-40B4-BE49-F238E27FC236}">
                <a16:creationId xmlns:a16="http://schemas.microsoft.com/office/drawing/2014/main" id="{71374A39-B2F3-0F4C-B4B8-53B9EBFFB03F}"/>
              </a:ext>
            </a:extLst>
          </p:cNvPr>
          <p:cNvSpPr txBox="1"/>
          <p:nvPr/>
        </p:nvSpPr>
        <p:spPr>
          <a:xfrm>
            <a:off x="562331" y="3349030"/>
            <a:ext cx="2161554" cy="369332"/>
          </a:xfrm>
          <a:prstGeom prst="rect">
            <a:avLst/>
          </a:prstGeom>
          <a:noFill/>
        </p:spPr>
        <p:txBody>
          <a:bodyPr wrap="none" rtlCol="0">
            <a:spAutoFit/>
          </a:bodyPr>
          <a:lstStyle/>
          <a:p>
            <a:r>
              <a:rPr lang="en-US" b="1" dirty="0"/>
              <a:t>Methane production</a:t>
            </a:r>
          </a:p>
        </p:txBody>
      </p:sp>
      <p:sp>
        <p:nvSpPr>
          <p:cNvPr id="13" name="TextBox 12">
            <a:extLst>
              <a:ext uri="{FF2B5EF4-FFF2-40B4-BE49-F238E27FC236}">
                <a16:creationId xmlns:a16="http://schemas.microsoft.com/office/drawing/2014/main" id="{5ADF1E88-BC09-5141-B1D4-5300D934F101}"/>
              </a:ext>
            </a:extLst>
          </p:cNvPr>
          <p:cNvSpPr txBox="1"/>
          <p:nvPr/>
        </p:nvSpPr>
        <p:spPr>
          <a:xfrm>
            <a:off x="258329" y="4318337"/>
            <a:ext cx="2812758" cy="369332"/>
          </a:xfrm>
          <a:prstGeom prst="rect">
            <a:avLst/>
          </a:prstGeom>
          <a:noFill/>
        </p:spPr>
        <p:txBody>
          <a:bodyPr wrap="none" rtlCol="0">
            <a:spAutoFit/>
          </a:bodyPr>
          <a:lstStyle/>
          <a:p>
            <a:r>
              <a:rPr lang="en-US" b="1" dirty="0"/>
              <a:t>Mid-infrared milk spectrum</a:t>
            </a:r>
          </a:p>
        </p:txBody>
      </p:sp>
      <p:sp>
        <p:nvSpPr>
          <p:cNvPr id="15" name="TextBox 14">
            <a:extLst>
              <a:ext uri="{FF2B5EF4-FFF2-40B4-BE49-F238E27FC236}">
                <a16:creationId xmlns:a16="http://schemas.microsoft.com/office/drawing/2014/main" id="{C9890C71-6706-284E-8F1F-CE260B968C95}"/>
              </a:ext>
            </a:extLst>
          </p:cNvPr>
          <p:cNvSpPr txBox="1"/>
          <p:nvPr/>
        </p:nvSpPr>
        <p:spPr>
          <a:xfrm>
            <a:off x="3847030" y="928069"/>
            <a:ext cx="1750672" cy="369332"/>
          </a:xfrm>
          <a:prstGeom prst="rect">
            <a:avLst/>
          </a:prstGeom>
          <a:noFill/>
        </p:spPr>
        <p:txBody>
          <a:bodyPr wrap="none" rtlCol="0">
            <a:spAutoFit/>
          </a:bodyPr>
          <a:lstStyle/>
          <a:p>
            <a:r>
              <a:rPr lang="en-US" b="1" dirty="0"/>
              <a:t>Calves produced</a:t>
            </a:r>
          </a:p>
        </p:txBody>
      </p:sp>
      <p:sp>
        <p:nvSpPr>
          <p:cNvPr id="16" name="TextBox 15">
            <a:extLst>
              <a:ext uri="{FF2B5EF4-FFF2-40B4-BE49-F238E27FC236}">
                <a16:creationId xmlns:a16="http://schemas.microsoft.com/office/drawing/2014/main" id="{0E4428EA-CDC6-924C-B12C-0DB56397BCE5}"/>
              </a:ext>
            </a:extLst>
          </p:cNvPr>
          <p:cNvSpPr txBox="1"/>
          <p:nvPr/>
        </p:nvSpPr>
        <p:spPr>
          <a:xfrm>
            <a:off x="7190711" y="1674290"/>
            <a:ext cx="1073243" cy="369332"/>
          </a:xfrm>
          <a:prstGeom prst="rect">
            <a:avLst/>
          </a:prstGeom>
          <a:noFill/>
        </p:spPr>
        <p:txBody>
          <a:bodyPr wrap="none" rtlCol="0">
            <a:spAutoFit/>
          </a:bodyPr>
          <a:lstStyle/>
          <a:p>
            <a:r>
              <a:rPr lang="en-US" b="1" dirty="0"/>
              <a:t>Body size</a:t>
            </a:r>
          </a:p>
        </p:txBody>
      </p:sp>
      <p:sp>
        <p:nvSpPr>
          <p:cNvPr id="17" name="TextBox 16">
            <a:extLst>
              <a:ext uri="{FF2B5EF4-FFF2-40B4-BE49-F238E27FC236}">
                <a16:creationId xmlns:a16="http://schemas.microsoft.com/office/drawing/2014/main" id="{77919BF0-972B-4740-8B68-7F97EC9EEB4D}"/>
              </a:ext>
            </a:extLst>
          </p:cNvPr>
          <p:cNvSpPr txBox="1"/>
          <p:nvPr/>
        </p:nvSpPr>
        <p:spPr>
          <a:xfrm>
            <a:off x="1026870" y="1662340"/>
            <a:ext cx="1549976" cy="369332"/>
          </a:xfrm>
          <a:prstGeom prst="rect">
            <a:avLst/>
          </a:prstGeom>
          <a:noFill/>
        </p:spPr>
        <p:txBody>
          <a:bodyPr wrap="none" rtlCol="0">
            <a:spAutoFit/>
          </a:bodyPr>
          <a:lstStyle/>
          <a:p>
            <a:r>
              <a:rPr lang="en-US" b="1" dirty="0"/>
              <a:t>Lifetime profit</a:t>
            </a:r>
          </a:p>
        </p:txBody>
      </p:sp>
      <p:sp>
        <p:nvSpPr>
          <p:cNvPr id="19" name="TextBox 18">
            <a:extLst>
              <a:ext uri="{FF2B5EF4-FFF2-40B4-BE49-F238E27FC236}">
                <a16:creationId xmlns:a16="http://schemas.microsoft.com/office/drawing/2014/main" id="{A839BC94-4BAB-1144-BE4C-CD8DF7738B23}"/>
              </a:ext>
            </a:extLst>
          </p:cNvPr>
          <p:cNvSpPr txBox="1"/>
          <p:nvPr/>
        </p:nvSpPr>
        <p:spPr>
          <a:xfrm>
            <a:off x="4066338" y="4499512"/>
            <a:ext cx="1347228" cy="369332"/>
          </a:xfrm>
          <a:prstGeom prst="rect">
            <a:avLst/>
          </a:prstGeom>
          <a:noFill/>
        </p:spPr>
        <p:txBody>
          <a:bodyPr wrap="none" rtlCol="0">
            <a:spAutoFit/>
          </a:bodyPr>
          <a:lstStyle/>
          <a:p>
            <a:r>
              <a:rPr lang="en-US" b="1" dirty="0"/>
              <a:t>Microbiome</a:t>
            </a:r>
          </a:p>
        </p:txBody>
      </p:sp>
      <p:sp>
        <p:nvSpPr>
          <p:cNvPr id="20" name="TextBox 19">
            <a:extLst>
              <a:ext uri="{FF2B5EF4-FFF2-40B4-BE49-F238E27FC236}">
                <a16:creationId xmlns:a16="http://schemas.microsoft.com/office/drawing/2014/main" id="{DDEAE119-9CF0-3947-AA86-85E7D58CEBF0}"/>
              </a:ext>
            </a:extLst>
          </p:cNvPr>
          <p:cNvSpPr txBox="1"/>
          <p:nvPr/>
        </p:nvSpPr>
        <p:spPr>
          <a:xfrm>
            <a:off x="7042336" y="2525930"/>
            <a:ext cx="1265475" cy="369332"/>
          </a:xfrm>
          <a:prstGeom prst="rect">
            <a:avLst/>
          </a:prstGeom>
          <a:noFill/>
        </p:spPr>
        <p:txBody>
          <a:bodyPr wrap="none" rtlCol="0">
            <a:spAutoFit/>
          </a:bodyPr>
          <a:lstStyle/>
          <a:p>
            <a:r>
              <a:rPr lang="en-US" b="1" dirty="0"/>
              <a:t>Live weight</a:t>
            </a:r>
          </a:p>
        </p:txBody>
      </p:sp>
    </p:spTree>
    <p:extLst>
      <p:ext uri="{BB962C8B-B14F-4D97-AF65-F5344CB8AC3E}">
        <p14:creationId xmlns:p14="http://schemas.microsoft.com/office/powerpoint/2010/main" val="2054578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80A55B-280E-7840-AA5D-35E26292E5ED}"/>
              </a:ext>
            </a:extLst>
          </p:cNvPr>
          <p:cNvSpPr>
            <a:spLocks noGrp="1"/>
          </p:cNvSpPr>
          <p:nvPr>
            <p:ph type="title"/>
          </p:nvPr>
        </p:nvSpPr>
        <p:spPr/>
        <p:txBody>
          <a:bodyPr/>
          <a:lstStyle/>
          <a:p>
            <a:r>
              <a:rPr lang="en-US" dirty="0"/>
              <a:t>Do more data make prediction more difficult?	</a:t>
            </a:r>
          </a:p>
        </p:txBody>
      </p:sp>
      <p:sp>
        <p:nvSpPr>
          <p:cNvPr id="7" name="Content Placeholder 6">
            <a:extLst>
              <a:ext uri="{FF2B5EF4-FFF2-40B4-BE49-F238E27FC236}">
                <a16:creationId xmlns:a16="http://schemas.microsoft.com/office/drawing/2014/main" id="{19410E6D-1C1C-F647-BE2D-67C4B1634252}"/>
              </a:ext>
            </a:extLst>
          </p:cNvPr>
          <p:cNvSpPr>
            <a:spLocks noGrp="1"/>
          </p:cNvSpPr>
          <p:nvPr>
            <p:ph sz="half" idx="1"/>
          </p:nvPr>
        </p:nvSpPr>
        <p:spPr/>
        <p:txBody>
          <a:bodyPr/>
          <a:lstStyle/>
          <a:p>
            <a:r>
              <a:rPr lang="en-US" dirty="0"/>
              <a:t>Genetic prediction</a:t>
            </a:r>
          </a:p>
          <a:p>
            <a:pPr lvl="1"/>
            <a:r>
              <a:rPr lang="en-US" dirty="0"/>
              <a:t>Volume of data not a problem </a:t>
            </a:r>
            <a:r>
              <a:rPr lang="en-US" i="1" dirty="0"/>
              <a:t>per se</a:t>
            </a:r>
          </a:p>
          <a:p>
            <a:pPr lvl="1"/>
            <a:r>
              <a:rPr lang="en-US" dirty="0"/>
              <a:t>New data may need more complex models</a:t>
            </a:r>
          </a:p>
          <a:p>
            <a:pPr lvl="1"/>
            <a:r>
              <a:rPr lang="en-US" dirty="0"/>
              <a:t>Causal inference remains challenging, but is needed to bridge gaps</a:t>
            </a:r>
          </a:p>
          <a:p>
            <a:pPr lvl="1"/>
            <a:r>
              <a:rPr lang="en-US" dirty="0"/>
              <a:t>Advancements will be </a:t>
            </a:r>
            <a:r>
              <a:rPr lang="en-US" u="sng" dirty="0">
                <a:solidFill>
                  <a:schemeClr val="tx2"/>
                </a:solidFill>
              </a:rPr>
              <a:t>incremental</a:t>
            </a:r>
          </a:p>
        </p:txBody>
      </p:sp>
      <p:sp>
        <p:nvSpPr>
          <p:cNvPr id="8" name="Content Placeholder 7">
            <a:extLst>
              <a:ext uri="{FF2B5EF4-FFF2-40B4-BE49-F238E27FC236}">
                <a16:creationId xmlns:a16="http://schemas.microsoft.com/office/drawing/2014/main" id="{D05D8CAF-68C5-3149-BDCA-000E3CF3620E}"/>
              </a:ext>
            </a:extLst>
          </p:cNvPr>
          <p:cNvSpPr>
            <a:spLocks noGrp="1"/>
          </p:cNvSpPr>
          <p:nvPr>
            <p:ph sz="half" idx="2"/>
          </p:nvPr>
        </p:nvSpPr>
        <p:spPr/>
        <p:txBody>
          <a:bodyPr/>
          <a:lstStyle/>
          <a:p>
            <a:r>
              <a:rPr lang="en-US" dirty="0"/>
              <a:t>Phenotypic prediction</a:t>
            </a:r>
          </a:p>
          <a:p>
            <a:pPr lvl="1"/>
            <a:r>
              <a:rPr lang="en-US" dirty="0"/>
              <a:t>Real-time or near-real-time calculation needed</a:t>
            </a:r>
          </a:p>
          <a:p>
            <a:pPr lvl="1"/>
            <a:r>
              <a:rPr lang="en-US" dirty="0"/>
              <a:t>Data transfer speeds may be limiting</a:t>
            </a:r>
          </a:p>
          <a:p>
            <a:pPr lvl="1"/>
            <a:r>
              <a:rPr lang="en-US" dirty="0"/>
              <a:t>Information may be siloed on the farm</a:t>
            </a:r>
          </a:p>
          <a:p>
            <a:pPr lvl="1"/>
            <a:r>
              <a:rPr lang="en-US" u="sng" dirty="0">
                <a:solidFill>
                  <a:schemeClr val="tx2"/>
                </a:solidFill>
              </a:rPr>
              <a:t>Collaboration</a:t>
            </a:r>
            <a:r>
              <a:rPr lang="en-US" dirty="0"/>
              <a:t> with industry is critical!</a:t>
            </a:r>
          </a:p>
        </p:txBody>
      </p:sp>
    </p:spTree>
    <p:extLst>
      <p:ext uri="{BB962C8B-B14F-4D97-AF65-F5344CB8AC3E}">
        <p14:creationId xmlns:p14="http://schemas.microsoft.com/office/powerpoint/2010/main" val="1187617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Traditional phenotyping scheme</a:t>
            </a:r>
            <a:endParaRPr lang="en-US" dirty="0"/>
          </a:p>
        </p:txBody>
      </p:sp>
      <p:sp>
        <p:nvSpPr>
          <p:cNvPr id="14" name="Content Placeholder 13"/>
          <p:cNvSpPr>
            <a:spLocks noGrp="1"/>
          </p:cNvSpPr>
          <p:nvPr>
            <p:ph sz="half" idx="2"/>
          </p:nvPr>
        </p:nvSpPr>
        <p:spPr>
          <a:xfrm>
            <a:off x="5548326" y="1028700"/>
            <a:ext cx="3229913" cy="3600450"/>
          </a:xfrm>
        </p:spPr>
        <p:txBody>
          <a:bodyPr/>
          <a:lstStyle/>
          <a:p>
            <a:pPr>
              <a:lnSpc>
                <a:spcPts val="2025"/>
              </a:lnSpc>
              <a:spcAft>
                <a:spcPts val="1350"/>
              </a:spcAft>
            </a:pPr>
            <a:r>
              <a:rPr lang="en-US" sz="1950" dirty="0"/>
              <a:t>Current milk recording</a:t>
            </a:r>
          </a:p>
          <a:p>
            <a:pPr>
              <a:lnSpc>
                <a:spcPts val="2025"/>
              </a:lnSpc>
              <a:spcAft>
                <a:spcPts val="1350"/>
              </a:spcAft>
            </a:pPr>
            <a:r>
              <a:rPr lang="en-US" sz="1950" dirty="0"/>
              <a:t>Many farms participate</a:t>
            </a:r>
          </a:p>
          <a:p>
            <a:pPr>
              <a:lnSpc>
                <a:spcPts val="2025"/>
              </a:lnSpc>
              <a:spcAft>
                <a:spcPts val="1350"/>
              </a:spcAft>
            </a:pPr>
            <a:r>
              <a:rPr lang="en-US" sz="1950" dirty="0"/>
              <a:t>Low-intensity </a:t>
            </a:r>
            <a:r>
              <a:rPr lang="en-US" sz="1950" dirty="0" err="1"/>
              <a:t>phenotyping</a:t>
            </a:r>
            <a:r>
              <a:rPr lang="en-US" sz="1950" dirty="0"/>
              <a:t> </a:t>
            </a:r>
            <a:r>
              <a:rPr lang="en-US" sz="1950" dirty="0">
                <a:solidFill>
                  <a:srgbClr val="00523C"/>
                </a:solidFill>
              </a:rPr>
              <a:t>(few measurements per cow)</a:t>
            </a:r>
          </a:p>
          <a:p>
            <a:pPr>
              <a:lnSpc>
                <a:spcPts val="2025"/>
              </a:lnSpc>
              <a:spcAft>
                <a:spcPts val="1350"/>
              </a:spcAft>
            </a:pPr>
            <a:r>
              <a:rPr lang="en-US" sz="1950" dirty="0"/>
              <a:t>Well-suited to traits with low recording costs</a:t>
            </a:r>
          </a:p>
          <a:p>
            <a:pPr>
              <a:lnSpc>
                <a:spcPts val="2025"/>
              </a:lnSpc>
              <a:spcAft>
                <a:spcPts val="1350"/>
              </a:spcAft>
            </a:pPr>
            <a:endParaRPr lang="en-US" sz="1950" dirty="0"/>
          </a:p>
        </p:txBody>
      </p:sp>
      <p:grpSp>
        <p:nvGrpSpPr>
          <p:cNvPr id="64" name="Group 63"/>
          <p:cNvGrpSpPr/>
          <p:nvPr/>
        </p:nvGrpSpPr>
        <p:grpSpPr>
          <a:xfrm>
            <a:off x="1464184" y="960120"/>
            <a:ext cx="3497047" cy="1558477"/>
            <a:chOff x="1509471" y="3753857"/>
            <a:chExt cx="4662729" cy="2077969"/>
          </a:xfrm>
        </p:grpSpPr>
        <p:pic>
          <p:nvPicPr>
            <p:cNvPr id="55" name="Picture 2" descr="https://www.ars.usda.gov/ARSUserFiles/oc/graphics/photos/feb98/k7964-1.jpg"/>
            <p:cNvPicPr>
              <a:picLocks noChangeAspect="1" noChangeArrowheads="1"/>
            </p:cNvPicPr>
            <p:nvPr/>
          </p:nvPicPr>
          <p:blipFill>
            <a:blip r:embed="rId2" cstate="print"/>
            <a:srcRect t="22837" b="20254"/>
            <a:stretch>
              <a:fillRect/>
            </a:stretch>
          </p:blipFill>
          <p:spPr bwMode="auto">
            <a:xfrm>
              <a:off x="1600200" y="3753857"/>
              <a:ext cx="4572000" cy="1780675"/>
            </a:xfrm>
            <a:prstGeom prst="rect">
              <a:avLst/>
            </a:prstGeom>
            <a:noFill/>
          </p:spPr>
        </p:pic>
        <p:sp>
          <p:nvSpPr>
            <p:cNvPr id="56" name="Rectangle 55"/>
            <p:cNvSpPr/>
            <p:nvPr/>
          </p:nvSpPr>
          <p:spPr>
            <a:xfrm>
              <a:off x="1509471" y="5524050"/>
              <a:ext cx="1649929" cy="307776"/>
            </a:xfrm>
            <a:prstGeom prst="rect">
              <a:avLst/>
            </a:prstGeom>
          </p:spPr>
          <p:txBody>
            <a:bodyPr wrap="square">
              <a:spAutoFit/>
            </a:bodyPr>
            <a:lstStyle/>
            <a:p>
              <a:r>
                <a:rPr lang="en-US" sz="900" b="1" i="1" dirty="0">
                  <a:solidFill>
                    <a:srgbClr val="00563F"/>
                  </a:solidFill>
                </a:rPr>
                <a:t>Source: </a:t>
              </a:r>
              <a:r>
                <a:rPr lang="en-US" sz="900" b="1" dirty="0">
                  <a:solidFill>
                    <a:srgbClr val="244270"/>
                  </a:solidFill>
                </a:rPr>
                <a:t>ARS, USDA</a:t>
              </a:r>
            </a:p>
          </p:txBody>
        </p:sp>
      </p:grpSp>
      <p:grpSp>
        <p:nvGrpSpPr>
          <p:cNvPr id="67" name="Group 66"/>
          <p:cNvGrpSpPr/>
          <p:nvPr/>
        </p:nvGrpSpPr>
        <p:grpSpPr>
          <a:xfrm>
            <a:off x="3608731" y="2501900"/>
            <a:ext cx="1630022" cy="2360223"/>
            <a:chOff x="6283282" y="3276600"/>
            <a:chExt cx="2173363" cy="3146964"/>
          </a:xfrm>
        </p:grpSpPr>
        <p:pic>
          <p:nvPicPr>
            <p:cNvPr id="65" name="Picture 64"/>
            <p:cNvPicPr>
              <a:picLocks noChangeAspect="1"/>
            </p:cNvPicPr>
            <p:nvPr/>
          </p:nvPicPr>
          <p:blipFill>
            <a:blip r:embed="rId3" cstate="print"/>
            <a:srcRect l="3085" t="7671" r="9643" b="3525"/>
            <a:stretch>
              <a:fillRect/>
            </a:stretch>
          </p:blipFill>
          <p:spPr>
            <a:xfrm>
              <a:off x="6373845" y="3276600"/>
              <a:ext cx="2082800" cy="2844800"/>
            </a:xfrm>
            <a:prstGeom prst="rect">
              <a:avLst/>
            </a:prstGeom>
          </p:spPr>
        </p:pic>
        <p:sp>
          <p:nvSpPr>
            <p:cNvPr id="66" name="Rectangle 65"/>
            <p:cNvSpPr/>
            <p:nvPr/>
          </p:nvSpPr>
          <p:spPr>
            <a:xfrm>
              <a:off x="6283282" y="6115788"/>
              <a:ext cx="1649930" cy="307776"/>
            </a:xfrm>
            <a:prstGeom prst="rect">
              <a:avLst/>
            </a:prstGeom>
          </p:spPr>
          <p:txBody>
            <a:bodyPr wrap="square">
              <a:spAutoFit/>
            </a:bodyPr>
            <a:lstStyle/>
            <a:p>
              <a:r>
                <a:rPr lang="en-US" sz="900" b="1" i="1" dirty="0">
                  <a:solidFill>
                    <a:srgbClr val="00503E"/>
                  </a:solidFill>
                </a:rPr>
                <a:t>Source:</a:t>
              </a:r>
              <a:r>
                <a:rPr lang="en-US" sz="900" b="1" i="1" dirty="0">
                  <a:solidFill>
                    <a:srgbClr val="244270"/>
                  </a:solidFill>
                </a:rPr>
                <a:t> </a:t>
              </a:r>
              <a:r>
                <a:rPr lang="en-US" sz="900" b="1" dirty="0">
                  <a:solidFill>
                    <a:srgbClr val="244270"/>
                  </a:solidFill>
                </a:rPr>
                <a:t>John B. Cole</a:t>
              </a:r>
            </a:p>
          </p:txBody>
        </p:sp>
      </p:grpSp>
      <p:grpSp>
        <p:nvGrpSpPr>
          <p:cNvPr id="70" name="Group 69"/>
          <p:cNvGrpSpPr>
            <a:grpSpLocks noChangeAspect="1"/>
          </p:cNvGrpSpPr>
          <p:nvPr/>
        </p:nvGrpSpPr>
        <p:grpSpPr>
          <a:xfrm>
            <a:off x="1464185" y="2676697"/>
            <a:ext cx="2555649" cy="1888946"/>
            <a:chOff x="1119380" y="3776592"/>
            <a:chExt cx="3657600" cy="2703427"/>
          </a:xfrm>
        </p:grpSpPr>
        <p:pic>
          <p:nvPicPr>
            <p:cNvPr id="68" name="Picture 67"/>
            <p:cNvPicPr>
              <a:picLocks noChangeAspect="1"/>
            </p:cNvPicPr>
            <p:nvPr/>
          </p:nvPicPr>
          <p:blipFill>
            <a:blip r:embed="rId4" cstate="print">
              <a:extLst>
                <a:ext uri="{28A0092B-C50C-407E-A947-70E740481C1C}">
                  <a14:useLocalDpi xmlns:a14="http://schemas.microsoft.com/office/drawing/2010/main" val="0"/>
                </a:ext>
              </a:extLst>
            </a:blip>
            <a:srcRect l="17922" t="2177" r="2083"/>
            <a:stretch>
              <a:fillRect/>
            </a:stretch>
          </p:blipFill>
          <p:spPr>
            <a:xfrm>
              <a:off x="1199126" y="3776592"/>
              <a:ext cx="2925898" cy="2380825"/>
            </a:xfrm>
            <a:prstGeom prst="rect">
              <a:avLst/>
            </a:prstGeom>
          </p:spPr>
        </p:pic>
        <p:sp>
          <p:nvSpPr>
            <p:cNvPr id="69" name="Rectangle 68"/>
            <p:cNvSpPr/>
            <p:nvPr/>
          </p:nvSpPr>
          <p:spPr>
            <a:xfrm>
              <a:off x="1119380" y="6149656"/>
              <a:ext cx="3657600" cy="330363"/>
            </a:xfrm>
            <a:prstGeom prst="rect">
              <a:avLst/>
            </a:prstGeom>
          </p:spPr>
          <p:txBody>
            <a:bodyPr wrap="square">
              <a:spAutoFit/>
            </a:bodyPr>
            <a:lstStyle/>
            <a:p>
              <a:r>
                <a:rPr lang="en-US" sz="900" b="1" i="1" dirty="0">
                  <a:solidFill>
                    <a:srgbClr val="00563F"/>
                  </a:solidFill>
                </a:rPr>
                <a:t>Source: </a:t>
              </a:r>
              <a:r>
                <a:rPr lang="en-US" sz="900" b="1" dirty="0">
                  <a:solidFill>
                    <a:srgbClr val="244270"/>
                  </a:solidFill>
                </a:rPr>
                <a:t>North Florida Holsteins</a:t>
              </a:r>
            </a:p>
          </p:txBody>
        </p:sp>
      </p:grpSp>
    </p:spTree>
    <p:extLst>
      <p:ext uri="{BB962C8B-B14F-4D97-AF65-F5344CB8AC3E}">
        <p14:creationId xmlns:p14="http://schemas.microsoft.com/office/powerpoint/2010/main" val="3364258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Alternative phenotyping scheme</a:t>
            </a:r>
            <a:endParaRPr lang="en-US" dirty="0"/>
          </a:p>
        </p:txBody>
      </p:sp>
      <p:sp>
        <p:nvSpPr>
          <p:cNvPr id="27" name="Content Placeholder 26"/>
          <p:cNvSpPr>
            <a:spLocks noGrp="1"/>
          </p:cNvSpPr>
          <p:nvPr>
            <p:ph sz="half" idx="2"/>
          </p:nvPr>
        </p:nvSpPr>
        <p:spPr>
          <a:xfrm>
            <a:off x="5638800" y="1028700"/>
            <a:ext cx="3139440" cy="3600450"/>
          </a:xfrm>
        </p:spPr>
        <p:txBody>
          <a:bodyPr/>
          <a:lstStyle/>
          <a:p>
            <a:pPr>
              <a:lnSpc>
                <a:spcPts val="2025"/>
              </a:lnSpc>
              <a:spcAft>
                <a:spcPts val="1350"/>
              </a:spcAft>
            </a:pPr>
            <a:r>
              <a:rPr lang="en-US" sz="1950" dirty="0"/>
              <a:t>Few farms</a:t>
            </a:r>
          </a:p>
          <a:p>
            <a:pPr>
              <a:lnSpc>
                <a:spcPts val="2025"/>
              </a:lnSpc>
              <a:spcAft>
                <a:spcPts val="1350"/>
              </a:spcAft>
            </a:pPr>
            <a:r>
              <a:rPr lang="en-US" sz="1950" dirty="0"/>
              <a:t>Intensive </a:t>
            </a:r>
            <a:r>
              <a:rPr lang="en-US" sz="1950" dirty="0" err="1"/>
              <a:t>phenotyping</a:t>
            </a:r>
            <a:r>
              <a:rPr lang="en-US" sz="1950" dirty="0"/>
              <a:t> </a:t>
            </a:r>
            <a:r>
              <a:rPr lang="en-US" sz="1950" dirty="0">
                <a:solidFill>
                  <a:srgbClr val="00523C"/>
                </a:solidFill>
              </a:rPr>
              <a:t>(many measurements per cow)</a:t>
            </a:r>
          </a:p>
          <a:p>
            <a:pPr>
              <a:lnSpc>
                <a:spcPts val="2025"/>
              </a:lnSpc>
            </a:pPr>
            <a:r>
              <a:rPr lang="en-US" sz="1950" dirty="0"/>
              <a:t>Use cases</a:t>
            </a:r>
          </a:p>
          <a:p>
            <a:pPr lvl="1">
              <a:lnSpc>
                <a:spcPts val="2025"/>
              </a:lnSpc>
            </a:pPr>
            <a:r>
              <a:rPr lang="en-US" sz="1950" dirty="0"/>
              <a:t>Expensive-to-measure traits</a:t>
            </a:r>
          </a:p>
          <a:p>
            <a:pPr lvl="1">
              <a:lnSpc>
                <a:spcPts val="2025"/>
              </a:lnSpc>
            </a:pPr>
            <a:r>
              <a:rPr lang="en-US" sz="1950" dirty="0"/>
              <a:t>Developing countries</a:t>
            </a:r>
          </a:p>
          <a:p>
            <a:pPr>
              <a:lnSpc>
                <a:spcPts val="2025"/>
              </a:lnSpc>
            </a:pPr>
            <a:endParaRPr lang="en-US" sz="1950" dirty="0"/>
          </a:p>
        </p:txBody>
      </p:sp>
      <p:grpSp>
        <p:nvGrpSpPr>
          <p:cNvPr id="2" name="Group 1"/>
          <p:cNvGrpSpPr/>
          <p:nvPr/>
        </p:nvGrpSpPr>
        <p:grpSpPr>
          <a:xfrm>
            <a:off x="1405034" y="956930"/>
            <a:ext cx="2089153" cy="1569345"/>
            <a:chOff x="356487" y="2209800"/>
            <a:chExt cx="2785537" cy="2092460"/>
          </a:xfrm>
        </p:grpSpPr>
        <p:pic>
          <p:nvPicPr>
            <p:cNvPr id="22" name="Picture 21"/>
            <p:cNvPicPr>
              <a:picLocks noChangeAspect="1"/>
            </p:cNvPicPr>
            <p:nvPr/>
          </p:nvPicPr>
          <p:blipFill>
            <a:blip r:embed="rId2" cstate="print"/>
            <a:srcRect l="3434" t="26433" r="22225" b="7777"/>
            <a:stretch>
              <a:fillRect/>
            </a:stretch>
          </p:blipFill>
          <p:spPr>
            <a:xfrm>
              <a:off x="441157" y="2209800"/>
              <a:ext cx="2700867" cy="1784684"/>
            </a:xfrm>
            <a:prstGeom prst="rect">
              <a:avLst/>
            </a:prstGeom>
            <a:ln>
              <a:noFill/>
            </a:ln>
          </p:spPr>
        </p:pic>
        <p:sp>
          <p:nvSpPr>
            <p:cNvPr id="23" name="Rectangle 22"/>
            <p:cNvSpPr/>
            <p:nvPr/>
          </p:nvSpPr>
          <p:spPr>
            <a:xfrm>
              <a:off x="356487" y="3994484"/>
              <a:ext cx="1649929" cy="307776"/>
            </a:xfrm>
            <a:prstGeom prst="rect">
              <a:avLst/>
            </a:prstGeom>
          </p:spPr>
          <p:txBody>
            <a:bodyPr wrap="square">
              <a:spAutoFit/>
            </a:bodyPr>
            <a:lstStyle/>
            <a:p>
              <a:r>
                <a:rPr lang="en-US" sz="900" b="1" i="1" dirty="0">
                  <a:solidFill>
                    <a:srgbClr val="00503E"/>
                  </a:solidFill>
                </a:rPr>
                <a:t>Source:</a:t>
              </a:r>
              <a:r>
                <a:rPr lang="en-US" sz="900" b="1" i="1" dirty="0">
                  <a:solidFill>
                    <a:srgbClr val="244270"/>
                  </a:solidFill>
                </a:rPr>
                <a:t> </a:t>
              </a:r>
              <a:r>
                <a:rPr lang="en-US" sz="900" b="1" dirty="0">
                  <a:solidFill>
                    <a:srgbClr val="244270"/>
                  </a:solidFill>
                </a:rPr>
                <a:t>John B. Cole</a:t>
              </a:r>
            </a:p>
          </p:txBody>
        </p:sp>
      </p:grpSp>
      <p:grpSp>
        <p:nvGrpSpPr>
          <p:cNvPr id="3" name="Group 2"/>
          <p:cNvGrpSpPr/>
          <p:nvPr/>
        </p:nvGrpSpPr>
        <p:grpSpPr>
          <a:xfrm>
            <a:off x="3548844" y="907845"/>
            <a:ext cx="1830404" cy="1822759"/>
            <a:chOff x="6019800" y="3534466"/>
            <a:chExt cx="2440538" cy="2430345"/>
          </a:xfrm>
        </p:grpSpPr>
        <p:pic>
          <p:nvPicPr>
            <p:cNvPr id="25" name="Picture 24"/>
            <p:cNvPicPr>
              <a:picLocks noChangeAspect="1"/>
            </p:cNvPicPr>
            <p:nvPr/>
          </p:nvPicPr>
          <p:blipFill>
            <a:blip r:embed="rId3" cstate="print"/>
            <a:stretch>
              <a:fillRect/>
            </a:stretch>
          </p:blipFill>
          <p:spPr>
            <a:xfrm>
              <a:off x="6019800" y="3534466"/>
              <a:ext cx="2440538" cy="2122569"/>
            </a:xfrm>
            <a:prstGeom prst="rect">
              <a:avLst/>
            </a:prstGeom>
            <a:ln>
              <a:noFill/>
            </a:ln>
          </p:spPr>
        </p:pic>
        <p:sp>
          <p:nvSpPr>
            <p:cNvPr id="26" name="Rectangle 25"/>
            <p:cNvSpPr/>
            <p:nvPr/>
          </p:nvSpPr>
          <p:spPr>
            <a:xfrm>
              <a:off x="6019800" y="5657035"/>
              <a:ext cx="2440538" cy="307776"/>
            </a:xfrm>
            <a:prstGeom prst="rect">
              <a:avLst/>
            </a:prstGeom>
          </p:spPr>
          <p:txBody>
            <a:bodyPr wrap="square">
              <a:spAutoFit/>
            </a:bodyPr>
            <a:lstStyle/>
            <a:p>
              <a:pPr algn="ctr"/>
              <a:r>
                <a:rPr lang="en-US" sz="900" b="1" i="1" dirty="0">
                  <a:solidFill>
                    <a:srgbClr val="00523C"/>
                  </a:solidFill>
                </a:rPr>
                <a:t>Source:</a:t>
              </a:r>
              <a:r>
                <a:rPr lang="en-US" sz="900" b="1" dirty="0">
                  <a:solidFill>
                    <a:srgbClr val="00523C"/>
                  </a:solidFill>
                </a:rPr>
                <a:t> </a:t>
              </a:r>
              <a:r>
                <a:rPr lang="en-US" sz="900" b="1" dirty="0">
                  <a:solidFill>
                    <a:srgbClr val="00523C"/>
                  </a:solidFill>
                  <a:hlinkClick r:id="rId4"/>
                </a:rPr>
                <a:t>http://c-lockinc.com/</a:t>
              </a:r>
              <a:endParaRPr lang="en-US" sz="900" b="1" dirty="0">
                <a:solidFill>
                  <a:srgbClr val="00523C"/>
                </a:solidFill>
              </a:endParaRPr>
            </a:p>
          </p:txBody>
        </p:sp>
      </p:grpSp>
      <p:grpSp>
        <p:nvGrpSpPr>
          <p:cNvPr id="5" name="Group 4"/>
          <p:cNvGrpSpPr/>
          <p:nvPr/>
        </p:nvGrpSpPr>
        <p:grpSpPr>
          <a:xfrm>
            <a:off x="3297653" y="3022607"/>
            <a:ext cx="2096739" cy="1790877"/>
            <a:chOff x="5401730" y="1744646"/>
            <a:chExt cx="2795652" cy="2387836"/>
          </a:xfrm>
        </p:grpSpPr>
        <p:pic>
          <p:nvPicPr>
            <p:cNvPr id="31" name="Picture 30"/>
            <p:cNvPicPr>
              <a:picLocks noChangeAspect="1"/>
            </p:cNvPicPr>
            <p:nvPr/>
          </p:nvPicPr>
          <p:blipFill>
            <a:blip r:embed="rId5" cstate="print"/>
            <a:srcRect l="6084" r="4129"/>
            <a:stretch>
              <a:fillRect/>
            </a:stretch>
          </p:blipFill>
          <p:spPr>
            <a:xfrm>
              <a:off x="5486400" y="1744646"/>
              <a:ext cx="2651760" cy="2082144"/>
            </a:xfrm>
            <a:prstGeom prst="rect">
              <a:avLst/>
            </a:prstGeom>
            <a:ln>
              <a:noFill/>
            </a:ln>
          </p:spPr>
        </p:pic>
        <p:sp>
          <p:nvSpPr>
            <p:cNvPr id="32" name="Rectangle 31"/>
            <p:cNvSpPr/>
            <p:nvPr/>
          </p:nvSpPr>
          <p:spPr>
            <a:xfrm>
              <a:off x="5401730" y="3824706"/>
              <a:ext cx="2795652" cy="307776"/>
            </a:xfrm>
            <a:prstGeom prst="rect">
              <a:avLst/>
            </a:prstGeom>
          </p:spPr>
          <p:txBody>
            <a:bodyPr wrap="square">
              <a:spAutoFit/>
            </a:bodyPr>
            <a:lstStyle/>
            <a:p>
              <a:r>
                <a:rPr lang="en-US" sz="900" b="1" i="1" dirty="0">
                  <a:solidFill>
                    <a:srgbClr val="00523C"/>
                  </a:solidFill>
                </a:rPr>
                <a:t>Source:</a:t>
              </a:r>
              <a:r>
                <a:rPr lang="en-US" sz="900" b="1" dirty="0">
                  <a:solidFill>
                    <a:srgbClr val="00523C"/>
                  </a:solidFill>
                </a:rPr>
                <a:t> </a:t>
              </a:r>
              <a:r>
                <a:rPr lang="en-US" sz="900" b="1" dirty="0">
                  <a:solidFill>
                    <a:srgbClr val="00523C"/>
                  </a:solidFill>
                  <a:hlinkClick r:id="rId6"/>
                </a:rPr>
                <a:t>http://goo.gl/wu8YtR</a:t>
              </a:r>
              <a:endParaRPr lang="en-US" sz="900" b="1" dirty="0">
                <a:solidFill>
                  <a:srgbClr val="00523C"/>
                </a:solidFill>
              </a:endParaRPr>
            </a:p>
          </p:txBody>
        </p:sp>
      </p:grpSp>
      <p:grpSp>
        <p:nvGrpSpPr>
          <p:cNvPr id="37" name="Group 36"/>
          <p:cNvGrpSpPr/>
          <p:nvPr/>
        </p:nvGrpSpPr>
        <p:grpSpPr>
          <a:xfrm>
            <a:off x="1318847" y="2710067"/>
            <a:ext cx="1837110" cy="2103413"/>
            <a:chOff x="234462" y="3613423"/>
            <a:chExt cx="2449480" cy="2804550"/>
          </a:xfrm>
        </p:grpSpPr>
        <p:sp>
          <p:nvSpPr>
            <p:cNvPr id="29" name="Rectangle 28"/>
            <p:cNvSpPr/>
            <p:nvPr/>
          </p:nvSpPr>
          <p:spPr>
            <a:xfrm>
              <a:off x="234462" y="6110197"/>
              <a:ext cx="2449480" cy="307776"/>
            </a:xfrm>
            <a:prstGeom prst="rect">
              <a:avLst/>
            </a:prstGeom>
          </p:spPr>
          <p:txBody>
            <a:bodyPr wrap="square">
              <a:spAutoFit/>
            </a:bodyPr>
            <a:lstStyle/>
            <a:p>
              <a:r>
                <a:rPr lang="en-US" sz="900" b="1" i="1" dirty="0">
                  <a:solidFill>
                    <a:srgbClr val="00523C"/>
                  </a:solidFill>
                </a:rPr>
                <a:t>Source:</a:t>
              </a:r>
              <a:r>
                <a:rPr lang="en-US" sz="900" b="1" dirty="0">
                  <a:solidFill>
                    <a:srgbClr val="00523C"/>
                  </a:solidFill>
                </a:rPr>
                <a:t> </a:t>
              </a:r>
              <a:r>
                <a:rPr lang="en-US" sz="900" b="1" dirty="0">
                  <a:solidFill>
                    <a:srgbClr val="00523C"/>
                  </a:solidFill>
                  <a:hlinkClick r:id="rId7"/>
                </a:rPr>
                <a:t>http://www.afimilk.com/</a:t>
              </a:r>
              <a:endParaRPr lang="en-US" sz="900" b="1" dirty="0">
                <a:solidFill>
                  <a:srgbClr val="00523C"/>
                </a:solidFill>
              </a:endParaRPr>
            </a:p>
          </p:txBody>
        </p:sp>
        <p:pic>
          <p:nvPicPr>
            <p:cNvPr id="30" name="Picture 29"/>
            <p:cNvPicPr>
              <a:picLocks noChangeAspect="1"/>
            </p:cNvPicPr>
            <p:nvPr/>
          </p:nvPicPr>
          <p:blipFill>
            <a:blip r:embed="rId8" cstate="print"/>
            <a:srcRect l="13737" t="6061" r="17348" b="11643"/>
            <a:stretch>
              <a:fillRect/>
            </a:stretch>
          </p:blipFill>
          <p:spPr>
            <a:xfrm>
              <a:off x="1259985" y="4959893"/>
              <a:ext cx="1325880" cy="1179576"/>
            </a:xfrm>
            <a:prstGeom prst="rect">
              <a:avLst/>
            </a:prstGeom>
            <a:ln>
              <a:noFill/>
            </a:ln>
          </p:spPr>
        </p:pic>
        <p:pic>
          <p:nvPicPr>
            <p:cNvPr id="28" name="Picture 27"/>
            <p:cNvPicPr>
              <a:picLocks noChangeAspect="1"/>
            </p:cNvPicPr>
            <p:nvPr/>
          </p:nvPicPr>
          <p:blipFill>
            <a:blip r:embed="rId9" cstate="print"/>
            <a:srcRect l="20301" r="22055"/>
            <a:stretch>
              <a:fillRect/>
            </a:stretch>
          </p:blipFill>
          <p:spPr>
            <a:xfrm>
              <a:off x="417997" y="3613423"/>
              <a:ext cx="1143000" cy="1576370"/>
            </a:xfrm>
            <a:prstGeom prst="rect">
              <a:avLst/>
            </a:prstGeom>
            <a:ln>
              <a:noFill/>
            </a:ln>
          </p:spPr>
        </p:pic>
      </p:grpSp>
    </p:spTree>
    <p:extLst>
      <p:ext uri="{BB962C8B-B14F-4D97-AF65-F5344CB8AC3E}">
        <p14:creationId xmlns:p14="http://schemas.microsoft.com/office/powerpoint/2010/main" val="111705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12BCC-03D4-564D-8C9D-65C3C48EE93B}"/>
              </a:ext>
            </a:extLst>
          </p:cNvPr>
          <p:cNvSpPr>
            <a:spLocks noGrp="1"/>
          </p:cNvSpPr>
          <p:nvPr>
            <p:ph type="title"/>
          </p:nvPr>
        </p:nvSpPr>
        <p:spPr/>
        <p:txBody>
          <a:bodyPr/>
          <a:lstStyle/>
          <a:p>
            <a:r>
              <a:rPr lang="en-US" dirty="0"/>
              <a:t>Next-generation automated phenotyping?</a:t>
            </a:r>
          </a:p>
        </p:txBody>
      </p:sp>
      <p:sp>
        <p:nvSpPr>
          <p:cNvPr id="3" name="Content Placeholder 2">
            <a:extLst>
              <a:ext uri="{FF2B5EF4-FFF2-40B4-BE49-F238E27FC236}">
                <a16:creationId xmlns:a16="http://schemas.microsoft.com/office/drawing/2014/main" id="{877A0A3F-3024-1D41-8597-A92C4D11C80E}"/>
              </a:ext>
            </a:extLst>
          </p:cNvPr>
          <p:cNvSpPr>
            <a:spLocks noGrp="1"/>
          </p:cNvSpPr>
          <p:nvPr>
            <p:ph sz="half" idx="1"/>
          </p:nvPr>
        </p:nvSpPr>
        <p:spPr/>
        <p:txBody>
          <a:bodyPr/>
          <a:lstStyle/>
          <a:p>
            <a:r>
              <a:rPr lang="en-US" dirty="0"/>
              <a:t>How I imagine it…</a:t>
            </a:r>
          </a:p>
        </p:txBody>
      </p:sp>
      <p:sp>
        <p:nvSpPr>
          <p:cNvPr id="8" name="Content Placeholder 7">
            <a:extLst>
              <a:ext uri="{FF2B5EF4-FFF2-40B4-BE49-F238E27FC236}">
                <a16:creationId xmlns:a16="http://schemas.microsoft.com/office/drawing/2014/main" id="{69309E6F-C929-1349-84BF-ABFC6D10D145}"/>
              </a:ext>
            </a:extLst>
          </p:cNvPr>
          <p:cNvSpPr>
            <a:spLocks noGrp="1"/>
          </p:cNvSpPr>
          <p:nvPr>
            <p:ph sz="half" idx="2"/>
          </p:nvPr>
        </p:nvSpPr>
        <p:spPr/>
        <p:txBody>
          <a:bodyPr/>
          <a:lstStyle/>
          <a:p>
            <a:r>
              <a:rPr lang="en-US" dirty="0"/>
              <a:t>How it may turn out…</a:t>
            </a:r>
          </a:p>
        </p:txBody>
      </p:sp>
      <p:grpSp>
        <p:nvGrpSpPr>
          <p:cNvPr id="14" name="Group 13">
            <a:extLst>
              <a:ext uri="{FF2B5EF4-FFF2-40B4-BE49-F238E27FC236}">
                <a16:creationId xmlns:a16="http://schemas.microsoft.com/office/drawing/2014/main" id="{E659B672-D233-2647-86C9-8F92D7A36DFD}"/>
              </a:ext>
            </a:extLst>
          </p:cNvPr>
          <p:cNvGrpSpPr/>
          <p:nvPr/>
        </p:nvGrpSpPr>
        <p:grpSpPr>
          <a:xfrm>
            <a:off x="541656" y="1326523"/>
            <a:ext cx="3173354" cy="3652600"/>
            <a:chOff x="278184" y="1326523"/>
            <a:chExt cx="3173354" cy="3652600"/>
          </a:xfrm>
        </p:grpSpPr>
        <p:pic>
          <p:nvPicPr>
            <p:cNvPr id="10" name="Picture 9">
              <a:extLst>
                <a:ext uri="{FF2B5EF4-FFF2-40B4-BE49-F238E27FC236}">
                  <a16:creationId xmlns:a16="http://schemas.microsoft.com/office/drawing/2014/main" id="{1764AC01-4964-3E4D-8AC1-BB59A228ECE7}"/>
                </a:ext>
              </a:extLst>
            </p:cNvPr>
            <p:cNvPicPr>
              <a:picLocks noChangeAspect="1"/>
            </p:cNvPicPr>
            <p:nvPr/>
          </p:nvPicPr>
          <p:blipFill rotWithShape="1">
            <a:blip r:embed="rId2">
              <a:extLst>
                <a:ext uri="{28A0092B-C50C-407E-A947-70E740481C1C}">
                  <a14:useLocalDpi xmlns:a14="http://schemas.microsoft.com/office/drawing/2010/main" val="0"/>
                </a:ext>
              </a:extLst>
            </a:blip>
            <a:srcRect l="27309" t="24289" r="44366" b="26134"/>
            <a:stretch/>
          </p:blipFill>
          <p:spPr>
            <a:xfrm>
              <a:off x="365760" y="1326523"/>
              <a:ext cx="3085778" cy="3375601"/>
            </a:xfrm>
            <a:prstGeom prst="rect">
              <a:avLst/>
            </a:prstGeom>
          </p:spPr>
        </p:pic>
        <p:sp>
          <p:nvSpPr>
            <p:cNvPr id="11" name="TextBox 10">
              <a:extLst>
                <a:ext uri="{FF2B5EF4-FFF2-40B4-BE49-F238E27FC236}">
                  <a16:creationId xmlns:a16="http://schemas.microsoft.com/office/drawing/2014/main" id="{E787471D-F7D4-5C41-9769-E9C209CDAB19}"/>
                </a:ext>
              </a:extLst>
            </p:cNvPr>
            <p:cNvSpPr txBox="1"/>
            <p:nvPr/>
          </p:nvSpPr>
          <p:spPr>
            <a:xfrm>
              <a:off x="278184" y="4702124"/>
              <a:ext cx="2646608" cy="276999"/>
            </a:xfrm>
            <a:prstGeom prst="rect">
              <a:avLst/>
            </a:prstGeom>
            <a:noFill/>
          </p:spPr>
          <p:txBody>
            <a:bodyPr wrap="square" rtlCol="0">
              <a:spAutoFit/>
            </a:bodyPr>
            <a:lstStyle/>
            <a:p>
              <a:r>
                <a:rPr lang="en-US" sz="1200" b="1" dirty="0"/>
                <a:t>Source:</a:t>
              </a:r>
              <a:r>
                <a:rPr lang="en-US" sz="1200" dirty="0"/>
                <a:t> Aimee Schulz (@</a:t>
              </a:r>
              <a:r>
                <a:rPr lang="en-US" sz="1200" dirty="0" err="1"/>
                <a:t>aimeejschulz</a:t>
              </a:r>
              <a:r>
                <a:rPr lang="en-US" sz="1200" dirty="0"/>
                <a:t>)</a:t>
              </a:r>
            </a:p>
          </p:txBody>
        </p:sp>
      </p:grpSp>
      <p:grpSp>
        <p:nvGrpSpPr>
          <p:cNvPr id="12" name="Group 11">
            <a:extLst>
              <a:ext uri="{FF2B5EF4-FFF2-40B4-BE49-F238E27FC236}">
                <a16:creationId xmlns:a16="http://schemas.microsoft.com/office/drawing/2014/main" id="{D3772F6F-DA72-1F4E-BDEE-C217D1F51204}"/>
              </a:ext>
            </a:extLst>
          </p:cNvPr>
          <p:cNvGrpSpPr/>
          <p:nvPr/>
        </p:nvGrpSpPr>
        <p:grpSpPr>
          <a:xfrm>
            <a:off x="4931891" y="1326523"/>
            <a:ext cx="2848257" cy="3652600"/>
            <a:chOff x="4652922" y="1326523"/>
            <a:chExt cx="2848257" cy="3652600"/>
          </a:xfrm>
        </p:grpSpPr>
        <p:pic>
          <p:nvPicPr>
            <p:cNvPr id="1026" name="Picture 2" descr="https://ichef.bbci.co.uk/images/ic/480xn/p029yw7y.jpg">
              <a:extLst>
                <a:ext uri="{FF2B5EF4-FFF2-40B4-BE49-F238E27FC236}">
                  <a16:creationId xmlns:a16="http://schemas.microsoft.com/office/drawing/2014/main" id="{3A614848-8811-0A43-B70C-3F5C430B9D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1" b="10183"/>
            <a:stretch/>
          </p:blipFill>
          <p:spPr bwMode="auto">
            <a:xfrm>
              <a:off x="4754880" y="1326523"/>
              <a:ext cx="2544651" cy="33756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86BEC9C-B2E2-574C-82D8-BB6C96DB07F3}"/>
                </a:ext>
              </a:extLst>
            </p:cNvPr>
            <p:cNvSpPr txBox="1"/>
            <p:nvPr/>
          </p:nvSpPr>
          <p:spPr>
            <a:xfrm>
              <a:off x="4652922" y="4702124"/>
              <a:ext cx="2848257" cy="276999"/>
            </a:xfrm>
            <a:prstGeom prst="rect">
              <a:avLst/>
            </a:prstGeom>
            <a:noFill/>
          </p:spPr>
          <p:txBody>
            <a:bodyPr wrap="square" rtlCol="0">
              <a:spAutoFit/>
            </a:bodyPr>
            <a:lstStyle/>
            <a:p>
              <a:r>
                <a:rPr lang="en-US" sz="1200" b="1" dirty="0"/>
                <a:t>Source:</a:t>
              </a:r>
              <a:r>
                <a:rPr lang="en-US" sz="1200" dirty="0"/>
                <a:t> </a:t>
              </a:r>
              <a:r>
                <a:rPr lang="en-US" sz="1200" dirty="0" err="1"/>
                <a:t>Skaro</a:t>
              </a:r>
              <a:r>
                <a:rPr lang="en-US" sz="1200" dirty="0"/>
                <a:t> Ministry of Science/BBC One</a:t>
              </a:r>
            </a:p>
          </p:txBody>
        </p:sp>
      </p:grpSp>
    </p:spTree>
    <p:extLst>
      <p:ext uri="{BB962C8B-B14F-4D97-AF65-F5344CB8AC3E}">
        <p14:creationId xmlns:p14="http://schemas.microsoft.com/office/powerpoint/2010/main" val="78193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9E2D9C-83ED-264F-A81B-A0B956453350}"/>
              </a:ext>
            </a:extLst>
          </p:cNvPr>
          <p:cNvSpPr>
            <a:spLocks noGrp="1"/>
          </p:cNvSpPr>
          <p:nvPr>
            <p:ph type="title"/>
          </p:nvPr>
        </p:nvSpPr>
        <p:spPr/>
        <p:txBody>
          <a:bodyPr/>
          <a:lstStyle/>
          <a:p>
            <a:r>
              <a:rPr lang="en-US" dirty="0"/>
              <a:t>What else do we need to think about in the future?</a:t>
            </a:r>
          </a:p>
        </p:txBody>
      </p:sp>
      <p:sp>
        <p:nvSpPr>
          <p:cNvPr id="5" name="Content Placeholder 4">
            <a:extLst>
              <a:ext uri="{FF2B5EF4-FFF2-40B4-BE49-F238E27FC236}">
                <a16:creationId xmlns:a16="http://schemas.microsoft.com/office/drawing/2014/main" id="{634FDB92-132D-5346-B16D-0361CABEBB24}"/>
              </a:ext>
            </a:extLst>
          </p:cNvPr>
          <p:cNvSpPr>
            <a:spLocks noGrp="1"/>
          </p:cNvSpPr>
          <p:nvPr>
            <p:ph sz="half" idx="1"/>
          </p:nvPr>
        </p:nvSpPr>
        <p:spPr>
          <a:xfrm>
            <a:off x="365760" y="2274276"/>
            <a:ext cx="8412480" cy="2389163"/>
          </a:xfrm>
        </p:spPr>
        <p:txBody>
          <a:bodyPr/>
          <a:lstStyle/>
          <a:p>
            <a:r>
              <a:rPr lang="en-US" u="sng" dirty="0"/>
              <a:t>Traits</a:t>
            </a:r>
            <a:r>
              <a:rPr lang="en-US" dirty="0"/>
              <a:t> – we’ve already talked about that!</a:t>
            </a:r>
          </a:p>
          <a:p>
            <a:r>
              <a:rPr lang="en-US" u="sng" dirty="0"/>
              <a:t>Methodology</a:t>
            </a:r>
            <a:r>
              <a:rPr lang="en-US" dirty="0"/>
              <a:t> – needed to measure new things, do efficient calculations, and make decisions in a timely manner</a:t>
            </a:r>
          </a:p>
          <a:p>
            <a:r>
              <a:rPr lang="en-US" u="sng" dirty="0"/>
              <a:t>Collaboration</a:t>
            </a:r>
            <a:r>
              <a:rPr lang="en-US" dirty="0"/>
              <a:t> – needed to ensure that genetic potential is realized in an optimal environment</a:t>
            </a:r>
          </a:p>
        </p:txBody>
      </p:sp>
      <p:pic>
        <p:nvPicPr>
          <p:cNvPr id="8" name="Content Placeholder 6">
            <a:extLst>
              <a:ext uri="{FF2B5EF4-FFF2-40B4-BE49-F238E27FC236}">
                <a16:creationId xmlns:a16="http://schemas.microsoft.com/office/drawing/2014/main" id="{0DE35189-4A03-FE48-84AC-D8E6C8E9750E}"/>
              </a:ext>
            </a:extLst>
          </p:cNvPr>
          <p:cNvPicPr>
            <a:picLocks noChangeAspect="1"/>
          </p:cNvPicPr>
          <p:nvPr/>
        </p:nvPicPr>
        <p:blipFill rotWithShape="1">
          <a:blip r:embed="rId2">
            <a:extLst>
              <a:ext uri="{28A0092B-C50C-407E-A947-70E740481C1C}">
                <a14:useLocalDpi xmlns:a14="http://schemas.microsoft.com/office/drawing/2010/main" val="0"/>
              </a:ext>
            </a:extLst>
          </a:blip>
          <a:srcRect l="7593" t="20236" r="10797" b="45457"/>
          <a:stretch/>
        </p:blipFill>
        <p:spPr>
          <a:xfrm>
            <a:off x="879231" y="715107"/>
            <a:ext cx="6113585" cy="1445608"/>
          </a:xfrm>
          <a:prstGeom prst="rect">
            <a:avLst/>
          </a:prstGeom>
        </p:spPr>
      </p:pic>
    </p:spTree>
    <p:extLst>
      <p:ext uri="{BB962C8B-B14F-4D97-AF65-F5344CB8AC3E}">
        <p14:creationId xmlns:p14="http://schemas.microsoft.com/office/powerpoint/2010/main" val="2293765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98CE-B676-1F4C-AB2D-41912A29659B}"/>
              </a:ext>
            </a:extLst>
          </p:cNvPr>
          <p:cNvSpPr>
            <a:spLocks noGrp="1"/>
          </p:cNvSpPr>
          <p:nvPr>
            <p:ph type="title"/>
          </p:nvPr>
        </p:nvSpPr>
        <p:spPr>
          <a:xfrm>
            <a:off x="371620" y="91440"/>
            <a:ext cx="8549641" cy="479822"/>
          </a:xfrm>
        </p:spPr>
        <p:txBody>
          <a:bodyPr/>
          <a:lstStyle/>
          <a:p>
            <a:r>
              <a:rPr lang="en-US" dirty="0">
                <a:solidFill>
                  <a:srgbClr val="FFFF00"/>
                </a:solidFill>
              </a:rPr>
              <a:t>Example:</a:t>
            </a:r>
            <a:r>
              <a:rPr lang="en-US" dirty="0"/>
              <a:t> Identification of best management practices</a:t>
            </a:r>
          </a:p>
        </p:txBody>
      </p:sp>
      <p:grpSp>
        <p:nvGrpSpPr>
          <p:cNvPr id="5" name="Group 4">
            <a:extLst>
              <a:ext uri="{FF2B5EF4-FFF2-40B4-BE49-F238E27FC236}">
                <a16:creationId xmlns:a16="http://schemas.microsoft.com/office/drawing/2014/main" id="{ED1EE4C6-B9BB-444C-AC1D-D9FCC175AE3D}"/>
              </a:ext>
            </a:extLst>
          </p:cNvPr>
          <p:cNvGrpSpPr/>
          <p:nvPr/>
        </p:nvGrpSpPr>
        <p:grpSpPr>
          <a:xfrm>
            <a:off x="3680314" y="906854"/>
            <a:ext cx="5112327" cy="1567025"/>
            <a:chOff x="0" y="959756"/>
            <a:chExt cx="9144000" cy="3389894"/>
          </a:xfrm>
        </p:grpSpPr>
        <p:pic>
          <p:nvPicPr>
            <p:cNvPr id="3" name="Picture 2">
              <a:extLst>
                <a:ext uri="{FF2B5EF4-FFF2-40B4-BE49-F238E27FC236}">
                  <a16:creationId xmlns:a16="http://schemas.microsoft.com/office/drawing/2014/main" id="{61456E85-6F15-EF4A-A19A-7298F62F8D32}"/>
                </a:ext>
              </a:extLst>
            </p:cNvPr>
            <p:cNvPicPr>
              <a:picLocks noChangeAspect="1"/>
            </p:cNvPicPr>
            <p:nvPr/>
          </p:nvPicPr>
          <p:blipFill>
            <a:blip r:embed="rId2"/>
            <a:stretch>
              <a:fillRect/>
            </a:stretch>
          </p:blipFill>
          <p:spPr>
            <a:xfrm>
              <a:off x="0" y="959756"/>
              <a:ext cx="9144000" cy="2753428"/>
            </a:xfrm>
            <a:prstGeom prst="rect">
              <a:avLst/>
            </a:prstGeom>
          </p:spPr>
        </p:pic>
        <p:sp>
          <p:nvSpPr>
            <p:cNvPr id="4" name="Rectangle 3">
              <a:extLst>
                <a:ext uri="{FF2B5EF4-FFF2-40B4-BE49-F238E27FC236}">
                  <a16:creationId xmlns:a16="http://schemas.microsoft.com/office/drawing/2014/main" id="{B211D6CA-EEDE-204E-9FC1-7A14252BBC4E}"/>
                </a:ext>
              </a:extLst>
            </p:cNvPr>
            <p:cNvSpPr/>
            <p:nvPr/>
          </p:nvSpPr>
          <p:spPr>
            <a:xfrm>
              <a:off x="5718981" y="3850299"/>
              <a:ext cx="3128254" cy="499351"/>
            </a:xfrm>
            <a:prstGeom prst="rect">
              <a:avLst/>
            </a:prstGeom>
          </p:spPr>
          <p:txBody>
            <a:bodyPr wrap="square">
              <a:spAutoFit/>
            </a:bodyPr>
            <a:lstStyle/>
            <a:p>
              <a:r>
                <a:rPr lang="en-US" sz="900" b="1" i="1" dirty="0">
                  <a:solidFill>
                    <a:srgbClr val="00523C"/>
                  </a:solidFill>
                </a:rPr>
                <a:t>Source:</a:t>
              </a:r>
              <a:r>
                <a:rPr lang="en-US" sz="900" b="1" dirty="0">
                  <a:solidFill>
                    <a:srgbClr val="00523C"/>
                  </a:solidFill>
                </a:rPr>
                <a:t> </a:t>
              </a:r>
              <a:r>
                <a:rPr lang="en-US" sz="900" b="1" dirty="0">
                  <a:solidFill>
                    <a:srgbClr val="244270"/>
                  </a:solidFill>
                </a:rPr>
                <a:t>Jersey Journal 64(11):17.</a:t>
              </a:r>
            </a:p>
          </p:txBody>
        </p:sp>
      </p:grpSp>
      <p:grpSp>
        <p:nvGrpSpPr>
          <p:cNvPr id="10" name="Group 9">
            <a:extLst>
              <a:ext uri="{FF2B5EF4-FFF2-40B4-BE49-F238E27FC236}">
                <a16:creationId xmlns:a16="http://schemas.microsoft.com/office/drawing/2014/main" id="{A73620C8-3BFA-0D4C-B75E-962A5DC53306}"/>
              </a:ext>
            </a:extLst>
          </p:cNvPr>
          <p:cNvGrpSpPr/>
          <p:nvPr/>
        </p:nvGrpSpPr>
        <p:grpSpPr>
          <a:xfrm>
            <a:off x="228824" y="2460152"/>
            <a:ext cx="6388537" cy="2528202"/>
            <a:chOff x="23750" y="3280203"/>
            <a:chExt cx="8518049" cy="3370936"/>
          </a:xfrm>
        </p:grpSpPr>
        <p:pic>
          <p:nvPicPr>
            <p:cNvPr id="7" name="Picture 6">
              <a:extLst>
                <a:ext uri="{FF2B5EF4-FFF2-40B4-BE49-F238E27FC236}">
                  <a16:creationId xmlns:a16="http://schemas.microsoft.com/office/drawing/2014/main" id="{218895D4-94C3-CB42-9FF9-71829B678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0" y="3280203"/>
              <a:ext cx="7267699" cy="3122535"/>
            </a:xfrm>
            <a:prstGeom prst="rect">
              <a:avLst/>
            </a:prstGeom>
          </p:spPr>
        </p:pic>
        <p:sp>
          <p:nvSpPr>
            <p:cNvPr id="9" name="Rectangle 8">
              <a:extLst>
                <a:ext uri="{FF2B5EF4-FFF2-40B4-BE49-F238E27FC236}">
                  <a16:creationId xmlns:a16="http://schemas.microsoft.com/office/drawing/2014/main" id="{3E88C0FB-2D51-EA4F-B6A7-07564077F96A}"/>
                </a:ext>
              </a:extLst>
            </p:cNvPr>
            <p:cNvSpPr/>
            <p:nvPr/>
          </p:nvSpPr>
          <p:spPr>
            <a:xfrm>
              <a:off x="4093546" y="6343363"/>
              <a:ext cx="4448253" cy="307776"/>
            </a:xfrm>
            <a:prstGeom prst="rect">
              <a:avLst/>
            </a:prstGeom>
          </p:spPr>
          <p:txBody>
            <a:bodyPr wrap="square">
              <a:spAutoFit/>
            </a:bodyPr>
            <a:lstStyle/>
            <a:p>
              <a:r>
                <a:rPr lang="en-US" sz="900" b="1" i="1" dirty="0">
                  <a:solidFill>
                    <a:srgbClr val="00503E"/>
                  </a:solidFill>
                </a:rPr>
                <a:t>Source:</a:t>
              </a:r>
              <a:r>
                <a:rPr lang="en-US" sz="900" b="1" i="1" dirty="0">
                  <a:solidFill>
                    <a:srgbClr val="244270"/>
                  </a:solidFill>
                </a:rPr>
                <a:t> H</a:t>
              </a:r>
              <a:r>
                <a:rPr lang="en-US" sz="900" b="1" dirty="0">
                  <a:solidFill>
                    <a:srgbClr val="244270"/>
                  </a:solidFill>
                </a:rPr>
                <a:t>oard’s Dairyman August 10, 2011 p. 480 </a:t>
              </a:r>
            </a:p>
          </p:txBody>
        </p:sp>
      </p:grpSp>
      <p:sp>
        <p:nvSpPr>
          <p:cNvPr id="11" name="Rectangle 10">
            <a:extLst>
              <a:ext uri="{FF2B5EF4-FFF2-40B4-BE49-F238E27FC236}">
                <a16:creationId xmlns:a16="http://schemas.microsoft.com/office/drawing/2014/main" id="{9AB8B547-359E-274B-8060-4203728C4DB0}"/>
              </a:ext>
            </a:extLst>
          </p:cNvPr>
          <p:cNvSpPr/>
          <p:nvPr/>
        </p:nvSpPr>
        <p:spPr>
          <a:xfrm>
            <a:off x="2228555" y="1066347"/>
            <a:ext cx="1383696" cy="923330"/>
          </a:xfrm>
          <a:prstGeom prst="rect">
            <a:avLst/>
          </a:prstGeom>
        </p:spPr>
        <p:txBody>
          <a:bodyPr wrap="square">
            <a:spAutoFit/>
          </a:bodyPr>
          <a:lstStyle/>
          <a:p>
            <a:pPr algn="r"/>
            <a:r>
              <a:rPr lang="en-US" b="1" i="1" dirty="0">
                <a:solidFill>
                  <a:srgbClr val="00503E"/>
                </a:solidFill>
              </a:rPr>
              <a:t>Optimal age at first calving</a:t>
            </a:r>
            <a:endParaRPr lang="en-US" b="1" dirty="0">
              <a:solidFill>
                <a:srgbClr val="244270"/>
              </a:solidFill>
            </a:endParaRPr>
          </a:p>
        </p:txBody>
      </p:sp>
      <p:sp>
        <p:nvSpPr>
          <p:cNvPr id="12" name="Rectangle 11">
            <a:extLst>
              <a:ext uri="{FF2B5EF4-FFF2-40B4-BE49-F238E27FC236}">
                <a16:creationId xmlns:a16="http://schemas.microsoft.com/office/drawing/2014/main" id="{5209D1D3-38AC-894C-82FF-535FAD35F004}"/>
              </a:ext>
            </a:extLst>
          </p:cNvPr>
          <p:cNvSpPr/>
          <p:nvPr/>
        </p:nvSpPr>
        <p:spPr>
          <a:xfrm>
            <a:off x="5733036" y="3273456"/>
            <a:ext cx="1237447" cy="923330"/>
          </a:xfrm>
          <a:prstGeom prst="rect">
            <a:avLst/>
          </a:prstGeom>
        </p:spPr>
        <p:txBody>
          <a:bodyPr wrap="square">
            <a:spAutoFit/>
          </a:bodyPr>
          <a:lstStyle/>
          <a:p>
            <a:r>
              <a:rPr lang="en-US" b="1" i="1" dirty="0">
                <a:solidFill>
                  <a:srgbClr val="00503E"/>
                </a:solidFill>
              </a:rPr>
              <a:t>Best length of dry period</a:t>
            </a:r>
            <a:endParaRPr lang="en-US" b="1" dirty="0">
              <a:solidFill>
                <a:srgbClr val="244270"/>
              </a:solidFill>
            </a:endParaRPr>
          </a:p>
        </p:txBody>
      </p:sp>
    </p:spTree>
    <p:extLst>
      <p:ext uri="{BB962C8B-B14F-4D97-AF65-F5344CB8AC3E}">
        <p14:creationId xmlns:p14="http://schemas.microsoft.com/office/powerpoint/2010/main" val="383358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3828892" y="2012492"/>
            <a:ext cx="184731"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a:endParaRPr lang="en-US" altLang="en-US" sz="1013" b="1"/>
          </a:p>
        </p:txBody>
      </p:sp>
      <p:pic>
        <p:nvPicPr>
          <p:cNvPr id="5" name="Picture 5" descr="9901chamc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1317" y="797151"/>
            <a:ext cx="1157758" cy="1745778"/>
          </a:xfrm>
          <a:prstGeom prst="rect">
            <a:avLst/>
          </a:prstGeom>
          <a:noFill/>
          <a:ln w="38100">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7" descr="liver"/>
          <p:cNvPicPr>
            <a:picLocks noChangeArrowheads="1"/>
          </p:cNvPicPr>
          <p:nvPr/>
        </p:nvPicPr>
        <p:blipFill>
          <a:blip r:embed="rId4">
            <a:extLst>
              <a:ext uri="{28A0092B-C50C-407E-A947-70E740481C1C}">
                <a14:useLocalDpi xmlns:a14="http://schemas.microsoft.com/office/drawing/2010/main" val="0"/>
              </a:ext>
            </a:extLst>
          </a:blip>
          <a:srcRect b="7143"/>
          <a:stretch>
            <a:fillRect/>
          </a:stretch>
        </p:blipFill>
        <p:spPr bwMode="auto">
          <a:xfrm>
            <a:off x="5063492" y="3310980"/>
            <a:ext cx="1006364" cy="1438699"/>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1317" y="3312030"/>
            <a:ext cx="1157758" cy="153879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10"/>
          <p:cNvSpPr txBox="1">
            <a:spLocks noChangeArrowheads="1"/>
          </p:cNvSpPr>
          <p:nvPr/>
        </p:nvSpPr>
        <p:spPr bwMode="auto">
          <a:xfrm>
            <a:off x="211016" y="3672569"/>
            <a:ext cx="1740876" cy="904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1600" b="1" dirty="0"/>
              <a:t>Genetics</a:t>
            </a:r>
          </a:p>
          <a:p>
            <a:pPr algn="l">
              <a:lnSpc>
                <a:spcPct val="30000"/>
              </a:lnSpc>
            </a:pPr>
            <a:endParaRPr lang="en-US" altLang="en-US" sz="1600" b="1" dirty="0"/>
          </a:p>
          <a:p>
            <a:r>
              <a:rPr lang="en-US" altLang="en-US" sz="1600" dirty="0"/>
              <a:t>Selectable markers for feed efficiency </a:t>
            </a:r>
          </a:p>
        </p:txBody>
      </p:sp>
      <p:sp>
        <p:nvSpPr>
          <p:cNvPr id="11" name="AutoShape 11"/>
          <p:cNvSpPr>
            <a:spLocks noChangeArrowheads="1"/>
          </p:cNvSpPr>
          <p:nvPr/>
        </p:nvSpPr>
        <p:spPr bwMode="auto">
          <a:xfrm rot="16200503" flipH="1">
            <a:off x="2387905" y="2849433"/>
            <a:ext cx="524596" cy="171450"/>
          </a:xfrm>
          <a:prstGeom prst="leftRightArrow">
            <a:avLst>
              <a:gd name="adj1" fmla="val 50000"/>
              <a:gd name="adj2" fmla="val 50000"/>
            </a:avLst>
          </a:prstGeom>
          <a:noFill/>
          <a:ln w="635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12" name="AutoShape 12"/>
          <p:cNvSpPr>
            <a:spLocks noChangeArrowheads="1"/>
          </p:cNvSpPr>
          <p:nvPr/>
        </p:nvSpPr>
        <p:spPr bwMode="auto">
          <a:xfrm>
            <a:off x="3499273" y="1706874"/>
            <a:ext cx="852946" cy="171450"/>
          </a:xfrm>
          <a:prstGeom prst="leftRightArrow">
            <a:avLst>
              <a:gd name="adj1" fmla="val 50000"/>
              <a:gd name="adj2" fmla="val 60000"/>
            </a:avLst>
          </a:prstGeom>
          <a:noFill/>
          <a:ln w="635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tLang="en-US" sz="1013"/>
          </a:p>
        </p:txBody>
      </p:sp>
      <p:sp>
        <p:nvSpPr>
          <p:cNvPr id="13" name="Text Box 13"/>
          <p:cNvSpPr txBox="1">
            <a:spLocks noChangeArrowheads="1"/>
          </p:cNvSpPr>
          <p:nvPr/>
        </p:nvSpPr>
        <p:spPr bwMode="auto">
          <a:xfrm>
            <a:off x="7233138" y="3107799"/>
            <a:ext cx="1795141" cy="1791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600" b="1" dirty="0"/>
              <a:t>Cellular/Molecular</a:t>
            </a:r>
          </a:p>
          <a:p>
            <a:pPr algn="l">
              <a:lnSpc>
                <a:spcPct val="30000"/>
              </a:lnSpc>
            </a:pPr>
            <a:endParaRPr lang="en-US" altLang="en-US" sz="1600" b="1" dirty="0"/>
          </a:p>
          <a:p>
            <a:pPr marL="171450" indent="-171450" algn="l">
              <a:buFont typeface="Arial" panose="020B0604020202020204" pitchFamily="34" charset="0"/>
              <a:buChar char="•"/>
            </a:pPr>
            <a:r>
              <a:rPr lang="en-US" altLang="en-US" sz="1600" dirty="0"/>
              <a:t>Nutrient transport </a:t>
            </a:r>
          </a:p>
          <a:p>
            <a:pPr marL="171450" indent="-171450" algn="l">
              <a:lnSpc>
                <a:spcPct val="60000"/>
              </a:lnSpc>
              <a:buFont typeface="Arial" panose="020B0604020202020204" pitchFamily="34" charset="0"/>
              <a:buChar char="•"/>
            </a:pPr>
            <a:endParaRPr lang="en-US" altLang="en-US" sz="1600" dirty="0"/>
          </a:p>
          <a:p>
            <a:pPr marL="171450" indent="-171450">
              <a:buFont typeface="Arial" panose="020B0604020202020204" pitchFamily="34" charset="0"/>
              <a:buChar char="•"/>
            </a:pPr>
            <a:r>
              <a:rPr lang="en-US" altLang="en-US" sz="1600" dirty="0"/>
              <a:t>Regulators of growth and metabolism</a:t>
            </a:r>
          </a:p>
        </p:txBody>
      </p:sp>
      <p:sp>
        <p:nvSpPr>
          <p:cNvPr id="14" name="Text Box 14"/>
          <p:cNvSpPr txBox="1">
            <a:spLocks noChangeArrowheads="1"/>
          </p:cNvSpPr>
          <p:nvPr/>
        </p:nvSpPr>
        <p:spPr bwMode="auto">
          <a:xfrm>
            <a:off x="7233138" y="765212"/>
            <a:ext cx="1795141" cy="214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600" b="1" dirty="0"/>
              <a:t>Gut Metabolism</a:t>
            </a:r>
          </a:p>
          <a:p>
            <a:pPr algn="l">
              <a:lnSpc>
                <a:spcPct val="30000"/>
              </a:lnSpc>
            </a:pPr>
            <a:endParaRPr lang="en-US" altLang="en-US" sz="1600" b="1" dirty="0"/>
          </a:p>
          <a:p>
            <a:pPr marL="171450" indent="-171450" algn="l">
              <a:buFont typeface="Arial" panose="020B0604020202020204" pitchFamily="34" charset="0"/>
              <a:buChar char="•"/>
            </a:pPr>
            <a:r>
              <a:rPr lang="en-US" altLang="en-US" sz="1600" dirty="0"/>
              <a:t>Uses 50% of animal energy</a:t>
            </a:r>
          </a:p>
          <a:p>
            <a:pPr marL="171450" indent="-171450">
              <a:buFont typeface="Arial" panose="020B0604020202020204" pitchFamily="34" charset="0"/>
              <a:buChar char="•"/>
            </a:pPr>
            <a:r>
              <a:rPr lang="en-US" altLang="en-US" sz="1600" dirty="0"/>
              <a:t> </a:t>
            </a:r>
            <a:r>
              <a:rPr lang="en-US" altLang="en-US" sz="1600" dirty="0">
                <a:sym typeface="Symbol" panose="05050102010706020507" pitchFamily="18" charset="2"/>
              </a:rPr>
              <a:t> Nutrient uptake to support production</a:t>
            </a:r>
            <a:endParaRPr lang="en-US" altLang="en-US" sz="1600" b="1" dirty="0"/>
          </a:p>
          <a:p>
            <a:pPr algn="l"/>
            <a:endParaRPr lang="en-US" altLang="en-US" sz="788" dirty="0"/>
          </a:p>
          <a:p>
            <a:pPr algn="l"/>
            <a:endParaRPr lang="en-US" altLang="en-US" sz="900" b="1" dirty="0"/>
          </a:p>
        </p:txBody>
      </p:sp>
      <p:sp>
        <p:nvSpPr>
          <p:cNvPr id="15" name="Text Box 15"/>
          <p:cNvSpPr txBox="1">
            <a:spLocks noChangeArrowheads="1"/>
          </p:cNvSpPr>
          <p:nvPr/>
        </p:nvSpPr>
        <p:spPr bwMode="auto">
          <a:xfrm>
            <a:off x="211015" y="848277"/>
            <a:ext cx="1740877" cy="164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l"/>
            <a:r>
              <a:rPr lang="en-US" altLang="en-US" sz="1600" b="1" dirty="0"/>
              <a:t>Animal Metabolism</a:t>
            </a:r>
          </a:p>
          <a:p>
            <a:pPr algn="l">
              <a:lnSpc>
                <a:spcPct val="30000"/>
              </a:lnSpc>
            </a:pPr>
            <a:endParaRPr lang="en-US" altLang="en-US" sz="1600" b="1" dirty="0"/>
          </a:p>
          <a:p>
            <a:r>
              <a:rPr lang="en-US" altLang="en-US" sz="1600" dirty="0"/>
              <a:t>Nutrient supply and use to support growth and milk production</a:t>
            </a:r>
          </a:p>
        </p:txBody>
      </p:sp>
      <p:sp>
        <p:nvSpPr>
          <p:cNvPr id="16" name="AutoShape 16"/>
          <p:cNvSpPr>
            <a:spLocks noChangeArrowheads="1"/>
          </p:cNvSpPr>
          <p:nvPr/>
        </p:nvSpPr>
        <p:spPr bwMode="auto">
          <a:xfrm>
            <a:off x="3499273" y="3995700"/>
            <a:ext cx="1304920" cy="171450"/>
          </a:xfrm>
          <a:prstGeom prst="leftRightArrow">
            <a:avLst>
              <a:gd name="adj1" fmla="val 50000"/>
              <a:gd name="adj2" fmla="val 60000"/>
            </a:avLst>
          </a:prstGeom>
          <a:noFill/>
          <a:ln w="635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sp>
        <p:nvSpPr>
          <p:cNvPr id="17" name="AutoShape 17"/>
          <p:cNvSpPr>
            <a:spLocks noChangeArrowheads="1"/>
          </p:cNvSpPr>
          <p:nvPr/>
        </p:nvSpPr>
        <p:spPr bwMode="auto">
          <a:xfrm rot="16200503" flipH="1">
            <a:off x="5556991" y="2849433"/>
            <a:ext cx="524624" cy="171450"/>
          </a:xfrm>
          <a:prstGeom prst="leftRightArrow">
            <a:avLst>
              <a:gd name="adj1" fmla="val 50000"/>
              <a:gd name="adj2" fmla="val 50000"/>
            </a:avLst>
          </a:prstGeom>
          <a:noFill/>
          <a:ln w="6350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13"/>
          </a:p>
        </p:txBody>
      </p:sp>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3836" y="797151"/>
            <a:ext cx="2550936" cy="1697531"/>
          </a:xfrm>
          <a:prstGeom prst="rect">
            <a:avLst/>
          </a:prstGeom>
          <a:ln w="31750">
            <a:solidFill>
              <a:schemeClr val="tx1"/>
            </a:solidFill>
          </a:ln>
        </p:spPr>
      </p:pic>
      <p:pic>
        <p:nvPicPr>
          <p:cNvPr id="22" name="Picture 2" descr="http://o.quizlet.com/i/12DsAaODlPaDoJAVAlM8Jg_m.jpg"/>
          <p:cNvPicPr>
            <a:picLocks noChangeAspect="1" noChangeArrowheads="1"/>
          </p:cNvPicPr>
          <p:nvPr/>
        </p:nvPicPr>
        <p:blipFill rotWithShape="1">
          <a:blip r:embed="rId7" cstate="print"/>
          <a:srcRect r="43612"/>
          <a:stretch/>
        </p:blipFill>
        <p:spPr bwMode="auto">
          <a:xfrm>
            <a:off x="5596316" y="3312030"/>
            <a:ext cx="1030125" cy="1538790"/>
          </a:xfrm>
          <a:prstGeom prst="rect">
            <a:avLst/>
          </a:prstGeom>
          <a:noFill/>
          <a:ln w="38100">
            <a:solidFill>
              <a:schemeClr val="tx1"/>
            </a:solidFill>
          </a:ln>
        </p:spPr>
      </p:pic>
      <p:sp>
        <p:nvSpPr>
          <p:cNvPr id="3" name="Title 2">
            <a:extLst>
              <a:ext uri="{FF2B5EF4-FFF2-40B4-BE49-F238E27FC236}">
                <a16:creationId xmlns:a16="http://schemas.microsoft.com/office/drawing/2014/main" id="{41410704-E1F5-EC41-96A6-BB9E41B6F060}"/>
              </a:ext>
            </a:extLst>
          </p:cNvPr>
          <p:cNvSpPr>
            <a:spLocks noGrp="1"/>
          </p:cNvSpPr>
          <p:nvPr>
            <p:ph type="title"/>
          </p:nvPr>
        </p:nvSpPr>
        <p:spPr/>
        <p:txBody>
          <a:bodyPr/>
          <a:lstStyle/>
          <a:p>
            <a:r>
              <a:rPr lang="en-US" dirty="0">
                <a:solidFill>
                  <a:srgbClr val="FFFF00"/>
                </a:solidFill>
              </a:rPr>
              <a:t>Example: </a:t>
            </a:r>
            <a:r>
              <a:rPr lang="en-US" dirty="0"/>
              <a:t>Optimization of nutrient use by cattle</a:t>
            </a:r>
          </a:p>
        </p:txBody>
      </p:sp>
      <p:sp>
        <p:nvSpPr>
          <p:cNvPr id="18" name="TextBox 17">
            <a:extLst>
              <a:ext uri="{FF2B5EF4-FFF2-40B4-BE49-F238E27FC236}">
                <a16:creationId xmlns:a16="http://schemas.microsoft.com/office/drawing/2014/main" id="{D1395E35-F5DF-E64D-BEEE-463EFE6A1C6F}"/>
              </a:ext>
            </a:extLst>
          </p:cNvPr>
          <p:cNvSpPr txBox="1"/>
          <p:nvPr/>
        </p:nvSpPr>
        <p:spPr>
          <a:xfrm>
            <a:off x="7037208" y="4694191"/>
            <a:ext cx="1580304" cy="276999"/>
          </a:xfrm>
          <a:prstGeom prst="rect">
            <a:avLst/>
          </a:prstGeom>
          <a:noFill/>
        </p:spPr>
        <p:txBody>
          <a:bodyPr wrap="none" rtlCol="0">
            <a:spAutoFit/>
          </a:bodyPr>
          <a:lstStyle/>
          <a:p>
            <a:pPr algn="r"/>
            <a:r>
              <a:rPr lang="en-US" sz="1200" b="1" dirty="0"/>
              <a:t>Source:</a:t>
            </a:r>
            <a:r>
              <a:rPr lang="en-US" sz="1200" dirty="0"/>
              <a:t> Erin E. Connor</a:t>
            </a:r>
          </a:p>
        </p:txBody>
      </p:sp>
    </p:spTree>
    <p:extLst>
      <p:ext uri="{BB962C8B-B14F-4D97-AF65-F5344CB8AC3E}">
        <p14:creationId xmlns:p14="http://schemas.microsoft.com/office/powerpoint/2010/main" val="34855646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C9A1E8-0699-B34B-8256-D3F6677CF2E7}"/>
              </a:ext>
            </a:extLst>
          </p:cNvPr>
          <p:cNvSpPr>
            <a:spLocks noGrp="1"/>
          </p:cNvSpPr>
          <p:nvPr>
            <p:ph type="title"/>
          </p:nvPr>
        </p:nvSpPr>
        <p:spPr/>
        <p:txBody>
          <a:bodyPr/>
          <a:lstStyle/>
          <a:p>
            <a:r>
              <a:rPr lang="en-US" dirty="0"/>
              <a:t>Final thoughts</a:t>
            </a:r>
          </a:p>
        </p:txBody>
      </p:sp>
      <p:sp>
        <p:nvSpPr>
          <p:cNvPr id="6" name="Content Placeholder 5">
            <a:extLst>
              <a:ext uri="{FF2B5EF4-FFF2-40B4-BE49-F238E27FC236}">
                <a16:creationId xmlns:a16="http://schemas.microsoft.com/office/drawing/2014/main" id="{FDEC11C7-2A8C-1642-8E77-FCA81C897F98}"/>
              </a:ext>
            </a:extLst>
          </p:cNvPr>
          <p:cNvSpPr>
            <a:spLocks noGrp="1"/>
          </p:cNvSpPr>
          <p:nvPr>
            <p:ph sz="half" idx="1"/>
          </p:nvPr>
        </p:nvSpPr>
        <p:spPr/>
        <p:txBody>
          <a:bodyPr/>
          <a:lstStyle/>
          <a:p>
            <a:r>
              <a:rPr lang="en-US" dirty="0"/>
              <a:t>If we want farmers to invest in these new technologies then there must be a way for them to earn their money back.</a:t>
            </a:r>
          </a:p>
          <a:p>
            <a:r>
              <a:rPr lang="en-US" dirty="0"/>
              <a:t>Supporting national milk recording programs in the future is a challenge as farms continue to grow bigger.</a:t>
            </a:r>
          </a:p>
        </p:txBody>
      </p:sp>
      <p:sp>
        <p:nvSpPr>
          <p:cNvPr id="7" name="Content Placeholder 6">
            <a:extLst>
              <a:ext uri="{FF2B5EF4-FFF2-40B4-BE49-F238E27FC236}">
                <a16:creationId xmlns:a16="http://schemas.microsoft.com/office/drawing/2014/main" id="{9CEA1C17-6140-1746-BD77-F5E101F211CD}"/>
              </a:ext>
            </a:extLst>
          </p:cNvPr>
          <p:cNvSpPr>
            <a:spLocks noGrp="1"/>
          </p:cNvSpPr>
          <p:nvPr>
            <p:ph sz="half" idx="2"/>
          </p:nvPr>
        </p:nvSpPr>
        <p:spPr/>
        <p:txBody>
          <a:bodyPr/>
          <a:lstStyle/>
          <a:p>
            <a:r>
              <a:rPr lang="en-US" dirty="0"/>
              <a:t>We should remain focused on producing healthful food as efficiently as possible for a growing population.</a:t>
            </a:r>
          </a:p>
          <a:p>
            <a:r>
              <a:rPr lang="en-US" dirty="0"/>
              <a:t>New analytics technologies will support that goal, but they need validation in real-world situations.</a:t>
            </a:r>
          </a:p>
        </p:txBody>
      </p:sp>
    </p:spTree>
    <p:extLst>
      <p:ext uri="{BB962C8B-B14F-4D97-AF65-F5344CB8AC3E}">
        <p14:creationId xmlns:p14="http://schemas.microsoft.com/office/powerpoint/2010/main" val="708239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a:t>
            </a:r>
          </a:p>
        </p:txBody>
      </p:sp>
      <p:sp>
        <p:nvSpPr>
          <p:cNvPr id="3" name="Content Placeholder 2"/>
          <p:cNvSpPr>
            <a:spLocks noGrp="1"/>
          </p:cNvSpPr>
          <p:nvPr>
            <p:ph sz="half" idx="1"/>
          </p:nvPr>
        </p:nvSpPr>
        <p:spPr/>
        <p:txBody>
          <a:bodyPr/>
          <a:lstStyle/>
          <a:p>
            <a:r>
              <a:rPr lang="en-US"/>
              <a:t>Cole was </a:t>
            </a:r>
            <a:r>
              <a:rPr lang="en-US" dirty="0"/>
              <a:t>supported by USDA-ARS project 8042-31000-002-00-D, “Improving Dairy Animals by Increasing Accuracy of Genomic Prediction, Evaluating New Traits, and Redefining Selection Goals”.</a:t>
            </a:r>
          </a:p>
          <a:p>
            <a:r>
              <a:rPr lang="en-US" dirty="0"/>
              <a:t>USDA is an equal opportunity provider and employer.</a:t>
            </a:r>
          </a:p>
          <a:p>
            <a:r>
              <a:rPr lang="en-US" dirty="0"/>
              <a:t>Mention of trade names or commercial products in this presentation is solely for the purpose of providing specific information and does not imply recommendation or endorsement by the US Department of Agriculture.</a:t>
            </a:r>
          </a:p>
          <a:p>
            <a:endParaRPr lang="en-US" dirty="0"/>
          </a:p>
        </p:txBody>
      </p:sp>
    </p:spTree>
    <p:extLst>
      <p:ext uri="{BB962C8B-B14F-4D97-AF65-F5344CB8AC3E}">
        <p14:creationId xmlns:p14="http://schemas.microsoft.com/office/powerpoint/2010/main" val="1822953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Introduction</a:t>
            </a:r>
          </a:p>
        </p:txBody>
      </p:sp>
      <p:sp>
        <p:nvSpPr>
          <p:cNvPr id="5" name="Content Placeholder 4"/>
          <p:cNvSpPr>
            <a:spLocks noGrp="1"/>
          </p:cNvSpPr>
          <p:nvPr>
            <p:ph sz="half" idx="1"/>
          </p:nvPr>
        </p:nvSpPr>
        <p:spPr/>
        <p:txBody>
          <a:bodyPr/>
          <a:lstStyle/>
          <a:p>
            <a:pPr>
              <a:spcAft>
                <a:spcPts val="1800"/>
              </a:spcAft>
            </a:pPr>
            <a:r>
              <a:rPr lang="en-US" dirty="0"/>
              <a:t>Genetic selection has been very successful</a:t>
            </a:r>
          </a:p>
          <a:p>
            <a:pPr>
              <a:spcAft>
                <a:spcPts val="1800"/>
              </a:spcAft>
            </a:pPr>
            <a:r>
              <a:rPr lang="en-US" dirty="0"/>
              <a:t>Continued genetic success requires deep-phenotyping and optimal environments</a:t>
            </a:r>
          </a:p>
          <a:p>
            <a:pPr>
              <a:spcAft>
                <a:spcPts val="1800"/>
              </a:spcAft>
            </a:pPr>
            <a:r>
              <a:rPr lang="en-US" dirty="0"/>
              <a:t>We must increase outputs for unit of input, and reduce undesirable by-products</a:t>
            </a:r>
          </a:p>
          <a:p>
            <a:pPr>
              <a:spcAft>
                <a:spcPts val="1800"/>
              </a:spcAft>
            </a:pPr>
            <a:r>
              <a:rPr lang="en-US" dirty="0"/>
              <a:t>Improved animal efficiency may be in conflict with improved health and resilience of animals</a:t>
            </a:r>
          </a:p>
          <a:p>
            <a:pPr>
              <a:spcAft>
                <a:spcPts val="1800"/>
              </a:spcAft>
            </a:pPr>
            <a:r>
              <a:rPr lang="en-US" dirty="0"/>
              <a:t>As always, technology presents challenges and opportunities</a:t>
            </a:r>
          </a:p>
        </p:txBody>
      </p:sp>
    </p:spTree>
    <p:extLst>
      <p:ext uri="{BB962C8B-B14F-4D97-AF65-F5344CB8AC3E}">
        <p14:creationId xmlns:p14="http://schemas.microsoft.com/office/powerpoint/2010/main" val="524305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7" name="Picture 6" descr="crossbred.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628460"/>
            <a:ext cx="9144000" cy="4109201"/>
          </a:xfrm>
          <a:prstGeom prst="rect">
            <a:avLst/>
          </a:prstGeom>
          <a:effectLst/>
        </p:spPr>
      </p:pic>
      <p:sp>
        <p:nvSpPr>
          <p:cNvPr id="8" name="TextBox 7"/>
          <p:cNvSpPr txBox="1"/>
          <p:nvPr/>
        </p:nvSpPr>
        <p:spPr>
          <a:xfrm>
            <a:off x="0" y="3820736"/>
            <a:ext cx="9144000" cy="769441"/>
          </a:xfrm>
          <a:prstGeom prst="rect">
            <a:avLst/>
          </a:prstGeom>
          <a:solidFill>
            <a:srgbClr val="CCFFCC">
              <a:alpha val="35294"/>
            </a:srgbClr>
          </a:solidFill>
          <a:effectLst>
            <a:softEdge rad="127000"/>
          </a:effectLst>
        </p:spPr>
        <p:txBody>
          <a:bodyPr wrap="square" lIns="182880" tIns="137160" rIns="137160" bIns="91440" rtlCol="0">
            <a:spAutoFit/>
          </a:bodyPr>
          <a:lstStyle/>
          <a:p>
            <a:pPr marL="803275">
              <a:lnSpc>
                <a:spcPts val="2200"/>
              </a:lnSpc>
            </a:pPr>
            <a:r>
              <a:rPr lang="en-US" sz="2000" b="1" dirty="0">
                <a:solidFill>
                  <a:srgbClr val="244270"/>
                </a:solidFill>
                <a:cs typeface="Calibri" pitchFamily="34" charset="0"/>
              </a:rPr>
              <a:t>Holstein and Jersey crossbreds graze on American Farm Land Trust’s</a:t>
            </a:r>
          </a:p>
          <a:p>
            <a:pPr marL="803275">
              <a:lnSpc>
                <a:spcPts val="2000"/>
              </a:lnSpc>
              <a:spcAft>
                <a:spcPts val="600"/>
              </a:spcAft>
            </a:pPr>
            <a:r>
              <a:rPr lang="en-US" sz="2000" b="1" dirty="0">
                <a:solidFill>
                  <a:srgbClr val="244270"/>
                </a:solidFill>
                <a:cs typeface="Calibri" pitchFamily="34" charset="0"/>
              </a:rPr>
              <a:t>Cove Mountain Farm in south-central Pennsylvania</a:t>
            </a:r>
          </a:p>
        </p:txBody>
      </p:sp>
      <p:sp>
        <p:nvSpPr>
          <p:cNvPr id="9" name="TextBox 8"/>
          <p:cNvSpPr txBox="1"/>
          <p:nvPr/>
        </p:nvSpPr>
        <p:spPr>
          <a:xfrm>
            <a:off x="3746501" y="2232115"/>
            <a:ext cx="5105400" cy="1405513"/>
          </a:xfrm>
          <a:prstGeom prst="rect">
            <a:avLst/>
          </a:prstGeom>
          <a:solidFill>
            <a:srgbClr val="8AAE72">
              <a:alpha val="40000"/>
            </a:srgbClr>
          </a:solidFill>
          <a:effectLst>
            <a:softEdge rad="317500"/>
          </a:effectLst>
        </p:spPr>
        <p:txBody>
          <a:bodyPr wrap="square" lIns="182880" tIns="137160" rIns="182880" bIns="137160" rtlCol="0">
            <a:spAutoFit/>
          </a:bodyPr>
          <a:lstStyle/>
          <a:p>
            <a:pPr algn="ctr">
              <a:lnSpc>
                <a:spcPts val="42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 web site:</a:t>
            </a:r>
          </a:p>
          <a:p>
            <a:pPr algn="ctr">
              <a:lnSpc>
                <a:spcPts val="4400"/>
              </a:lnSpc>
            </a:pP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http</a:t>
            </a:r>
            <a:r>
              <a:rPr lang="en-US" sz="3500" b="1" spc="10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spc="-150"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r>
              <a:rPr lang="en-US" sz="3500" b="1" dirty="0" err="1">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aipl.arsusda.gov</a:t>
            </a:r>
            <a:r>
              <a:rPr lang="en-US" sz="3500" b="1" dirty="0">
                <a:ln w="12700">
                  <a:noFill/>
                  <a:prstDash val="solid"/>
                </a:ln>
                <a:solidFill>
                  <a:srgbClr val="55FDFF"/>
                </a:solidFill>
                <a:effectLst>
                  <a:glow rad="139700">
                    <a:srgbClr val="003200"/>
                  </a:glow>
                  <a:outerShdw blurRad="41275" dist="20320" dir="1800000" algn="tl" rotWithShape="0">
                    <a:srgbClr val="000000">
                      <a:alpha val="40000"/>
                    </a:srgbClr>
                  </a:outerShdw>
                </a:effectLst>
                <a:cs typeface="Calibri" pitchFamily="34" charset="0"/>
              </a:rPr>
              <a:t>/</a:t>
            </a:r>
          </a:p>
        </p:txBody>
      </p:sp>
      <p:sp>
        <p:nvSpPr>
          <p:cNvPr id="10" name="Rectangle 9"/>
          <p:cNvSpPr/>
          <p:nvPr/>
        </p:nvSpPr>
        <p:spPr>
          <a:xfrm>
            <a:off x="9074" y="4734843"/>
            <a:ext cx="7658099" cy="276999"/>
          </a:xfrm>
          <a:prstGeom prst="rect">
            <a:avLst/>
          </a:prstGeom>
        </p:spPr>
        <p:txBody>
          <a:bodyPr wrap="square">
            <a:spAutoFit/>
          </a:bodyPr>
          <a:lstStyle/>
          <a:p>
            <a:pPr marL="45720"/>
            <a:r>
              <a:rPr lang="en-US" sz="1200" b="1" i="1" dirty="0">
                <a:solidFill>
                  <a:srgbClr val="00523C"/>
                </a:solidFill>
                <a:effectLst/>
                <a:cs typeface="Calibri" pitchFamily="34" charset="0"/>
              </a:rPr>
              <a:t>Source: </a:t>
            </a:r>
            <a:r>
              <a:rPr lang="en-US" sz="1200" b="1" dirty="0">
                <a:effectLst/>
                <a:cs typeface="Calibri" pitchFamily="34" charset="0"/>
              </a:rPr>
              <a:t>ARS Image Gallery, image #K8587-14; photo by Bob Nichols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8CC205-ED5B-6441-A27A-AB48F815ABAC}"/>
              </a:ext>
            </a:extLst>
          </p:cNvPr>
          <p:cNvSpPr>
            <a:spLocks noGrp="1"/>
          </p:cNvSpPr>
          <p:nvPr>
            <p:ph type="title"/>
          </p:nvPr>
        </p:nvSpPr>
        <p:spPr/>
        <p:txBody>
          <a:bodyPr/>
          <a:lstStyle/>
          <a:p>
            <a:r>
              <a:rPr lang="en-US" dirty="0"/>
              <a:t>Production has increased steadily since the 1960s</a:t>
            </a:r>
          </a:p>
        </p:txBody>
      </p:sp>
      <p:grpSp>
        <p:nvGrpSpPr>
          <p:cNvPr id="8" name="Group 7">
            <a:extLst>
              <a:ext uri="{FF2B5EF4-FFF2-40B4-BE49-F238E27FC236}">
                <a16:creationId xmlns:a16="http://schemas.microsoft.com/office/drawing/2014/main" id="{8BE5A65A-12EF-3E48-AB7B-3CBDE181CA6F}"/>
              </a:ext>
            </a:extLst>
          </p:cNvPr>
          <p:cNvGrpSpPr/>
          <p:nvPr/>
        </p:nvGrpSpPr>
        <p:grpSpPr>
          <a:xfrm>
            <a:off x="365760" y="772739"/>
            <a:ext cx="7229042" cy="4123740"/>
            <a:chOff x="1015048" y="664251"/>
            <a:chExt cx="7229042" cy="4123740"/>
          </a:xfrm>
        </p:grpSpPr>
        <p:pic>
          <p:nvPicPr>
            <p:cNvPr id="6" name="Picture 5">
              <a:extLst>
                <a:ext uri="{FF2B5EF4-FFF2-40B4-BE49-F238E27FC236}">
                  <a16:creationId xmlns:a16="http://schemas.microsoft.com/office/drawing/2014/main" id="{A894CD34-D2D8-0A46-A95F-C1BBA0E9F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5048" y="664251"/>
              <a:ext cx="7229042" cy="3985241"/>
            </a:xfrm>
            <a:prstGeom prst="rect">
              <a:avLst/>
            </a:prstGeom>
          </p:spPr>
        </p:pic>
        <p:sp>
          <p:nvSpPr>
            <p:cNvPr id="7" name="TextBox 6">
              <a:extLst>
                <a:ext uri="{FF2B5EF4-FFF2-40B4-BE49-F238E27FC236}">
                  <a16:creationId xmlns:a16="http://schemas.microsoft.com/office/drawing/2014/main" id="{932D71B8-91C9-0A46-AF53-720522539337}"/>
                </a:ext>
              </a:extLst>
            </p:cNvPr>
            <p:cNvSpPr txBox="1"/>
            <p:nvPr/>
          </p:nvSpPr>
          <p:spPr>
            <a:xfrm>
              <a:off x="1015048" y="4510992"/>
              <a:ext cx="2646608" cy="276999"/>
            </a:xfrm>
            <a:prstGeom prst="rect">
              <a:avLst/>
            </a:prstGeom>
            <a:noFill/>
          </p:spPr>
          <p:txBody>
            <a:bodyPr wrap="square" rtlCol="0">
              <a:spAutoFit/>
            </a:bodyPr>
            <a:lstStyle/>
            <a:p>
              <a:r>
                <a:rPr lang="en-US" sz="1200" b="1" dirty="0"/>
                <a:t>Source:</a:t>
              </a:r>
              <a:r>
                <a:rPr lang="en-US" sz="1200" dirty="0"/>
                <a:t> Cole et al. (2020)</a:t>
              </a:r>
            </a:p>
          </p:txBody>
        </p:sp>
      </p:grpSp>
      <p:grpSp>
        <p:nvGrpSpPr>
          <p:cNvPr id="9" name="Group 8">
            <a:extLst>
              <a:ext uri="{FF2B5EF4-FFF2-40B4-BE49-F238E27FC236}">
                <a16:creationId xmlns:a16="http://schemas.microsoft.com/office/drawing/2014/main" id="{52B0E2C1-4799-8842-823F-4B807C21391E}"/>
              </a:ext>
            </a:extLst>
          </p:cNvPr>
          <p:cNvGrpSpPr/>
          <p:nvPr/>
        </p:nvGrpSpPr>
        <p:grpSpPr>
          <a:xfrm>
            <a:off x="3750590" y="772739"/>
            <a:ext cx="5027650" cy="4123740"/>
            <a:chOff x="3750590" y="772739"/>
            <a:chExt cx="5027650" cy="4123740"/>
          </a:xfrm>
        </p:grpSpPr>
        <p:pic>
          <p:nvPicPr>
            <p:cNvPr id="2050" name="Picture 2" descr="https://www.pnas.org/content/pnas/113/33/E4928/F1.large.jpg">
              <a:extLst>
                <a:ext uri="{FF2B5EF4-FFF2-40B4-BE49-F238E27FC236}">
                  <a16:creationId xmlns:a16="http://schemas.microsoft.com/office/drawing/2014/main" id="{6B9B906A-0D0A-FC41-9B95-E903F84F2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6587" r="48924"/>
            <a:stretch/>
          </p:blipFill>
          <p:spPr bwMode="auto">
            <a:xfrm>
              <a:off x="3750590" y="772739"/>
              <a:ext cx="5027650" cy="384844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57FC5E-5B5C-A747-873C-6983A46D27F0}"/>
                </a:ext>
              </a:extLst>
            </p:cNvPr>
            <p:cNvSpPr txBox="1"/>
            <p:nvPr/>
          </p:nvSpPr>
          <p:spPr>
            <a:xfrm>
              <a:off x="3750590" y="4619480"/>
              <a:ext cx="2646608" cy="276999"/>
            </a:xfrm>
            <a:prstGeom prst="rect">
              <a:avLst/>
            </a:prstGeom>
            <a:noFill/>
          </p:spPr>
          <p:txBody>
            <a:bodyPr wrap="square" rtlCol="0">
              <a:spAutoFit/>
            </a:bodyPr>
            <a:lstStyle/>
            <a:p>
              <a:r>
                <a:rPr lang="en-US" sz="1200" b="1" dirty="0"/>
                <a:t>Source:</a:t>
              </a:r>
              <a:r>
                <a:rPr lang="en-US" sz="1200" dirty="0"/>
                <a:t> García-Ruiz et al. (2016)</a:t>
              </a:r>
            </a:p>
          </p:txBody>
        </p:sp>
      </p:grpSp>
    </p:spTree>
    <p:extLst>
      <p:ext uri="{BB962C8B-B14F-4D97-AF65-F5344CB8AC3E}">
        <p14:creationId xmlns:p14="http://schemas.microsoft.com/office/powerpoint/2010/main" val="1034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do we need new phenotypes?</a:t>
            </a:r>
          </a:p>
        </p:txBody>
      </p:sp>
      <p:sp>
        <p:nvSpPr>
          <p:cNvPr id="4" name="Content Placeholder 3"/>
          <p:cNvSpPr>
            <a:spLocks noGrp="1"/>
          </p:cNvSpPr>
          <p:nvPr>
            <p:ph sz="half" idx="1"/>
          </p:nvPr>
        </p:nvSpPr>
        <p:spPr/>
        <p:txBody>
          <a:bodyPr/>
          <a:lstStyle/>
          <a:p>
            <a:pPr>
              <a:lnSpc>
                <a:spcPts val="2100"/>
              </a:lnSpc>
              <a:spcAft>
                <a:spcPts val="1800"/>
              </a:spcAft>
            </a:pPr>
            <a:r>
              <a:rPr lang="en-US" dirty="0"/>
              <a:t>Changes in production </a:t>
            </a:r>
            <a:r>
              <a:rPr lang="en-US" dirty="0">
                <a:solidFill>
                  <a:srgbClr val="BA0000"/>
                </a:solidFill>
              </a:rPr>
              <a:t>economics</a:t>
            </a:r>
          </a:p>
          <a:p>
            <a:pPr>
              <a:lnSpc>
                <a:spcPts val="2100"/>
              </a:lnSpc>
              <a:spcAft>
                <a:spcPts val="1800"/>
              </a:spcAft>
              <a:buClr>
                <a:schemeClr val="tx1"/>
              </a:buClr>
            </a:pPr>
            <a:r>
              <a:rPr lang="en-US" dirty="0">
                <a:solidFill>
                  <a:srgbClr val="BA0000"/>
                </a:solidFill>
              </a:rPr>
              <a:t>Technology</a:t>
            </a:r>
            <a:r>
              <a:rPr lang="en-US" dirty="0"/>
              <a:t> produces new phenotypes or reduces costs of collecting them</a:t>
            </a:r>
          </a:p>
          <a:p>
            <a:pPr lvl="1">
              <a:lnSpc>
                <a:spcPts val="2100"/>
              </a:lnSpc>
              <a:spcAft>
                <a:spcPts val="1800"/>
              </a:spcAft>
            </a:pPr>
            <a:r>
              <a:rPr lang="en-US" dirty="0"/>
              <a:t>New traits can be </a:t>
            </a:r>
            <a:r>
              <a:rPr lang="en-US" dirty="0">
                <a:solidFill>
                  <a:srgbClr val="BA0000"/>
                </a:solidFill>
              </a:rPr>
              <a:t>predicted</a:t>
            </a:r>
            <a:r>
              <a:rPr lang="en-US" dirty="0"/>
              <a:t> on all genotyped animals without collecting progeny records</a:t>
            </a:r>
          </a:p>
          <a:p>
            <a:pPr lvl="1">
              <a:lnSpc>
                <a:spcPts val="2100"/>
              </a:lnSpc>
              <a:spcAft>
                <a:spcPts val="1800"/>
              </a:spcAft>
            </a:pPr>
            <a:r>
              <a:rPr lang="en-US" dirty="0"/>
              <a:t>Phenotyping costs are </a:t>
            </a:r>
            <a:r>
              <a:rPr lang="en-US" dirty="0">
                <a:solidFill>
                  <a:srgbClr val="BA0000"/>
                </a:solidFill>
              </a:rPr>
              <a:t>shared</a:t>
            </a:r>
            <a:r>
              <a:rPr lang="en-US" dirty="0"/>
              <a:t> among millions of animals</a:t>
            </a:r>
          </a:p>
          <a:p>
            <a:pPr>
              <a:lnSpc>
                <a:spcPts val="2100"/>
              </a:lnSpc>
              <a:spcAft>
                <a:spcPts val="1800"/>
              </a:spcAft>
            </a:pPr>
            <a:r>
              <a:rPr lang="en-US" dirty="0"/>
              <a:t>Better understanding of </a:t>
            </a:r>
            <a:r>
              <a:rPr lang="en-US" dirty="0">
                <a:solidFill>
                  <a:srgbClr val="BA0000"/>
                </a:solidFill>
              </a:rPr>
              <a:t>biology</a:t>
            </a:r>
          </a:p>
          <a:p>
            <a:pPr>
              <a:lnSpc>
                <a:spcPts val="2100"/>
              </a:lnSpc>
              <a:buClr>
                <a:schemeClr val="tx1"/>
              </a:buClr>
            </a:pPr>
            <a:r>
              <a:rPr lang="en-US" dirty="0">
                <a:solidFill>
                  <a:srgbClr val="BA0000"/>
                </a:solidFill>
              </a:rPr>
              <a:t>Review</a:t>
            </a:r>
            <a:r>
              <a:rPr lang="en-US" dirty="0"/>
              <a:t> by Egger-Danner et al.</a:t>
            </a:r>
            <a:r>
              <a:rPr lang="en-US" dirty="0">
                <a:solidFill>
                  <a:srgbClr val="00563F"/>
                </a:solidFill>
              </a:rPr>
              <a:t> (2015; PMID: 25387784)</a:t>
            </a:r>
            <a:endParaRPr lang="en-US" i="1" dirty="0">
              <a:solidFill>
                <a:srgbClr val="00563F"/>
              </a:solidFill>
            </a:endParaRPr>
          </a:p>
          <a:p>
            <a:pPr>
              <a:lnSpc>
                <a:spcPts val="2100"/>
              </a:lnSpc>
            </a:pPr>
            <a:endParaRPr lang="en-US" dirty="0"/>
          </a:p>
          <a:p>
            <a:pPr>
              <a:lnSpc>
                <a:spcPts val="2100"/>
              </a:lnSpc>
            </a:pPr>
            <a:endParaRPr lang="en-US" dirty="0"/>
          </a:p>
        </p:txBody>
      </p:sp>
    </p:spTree>
    <p:extLst>
      <p:ext uri="{BB962C8B-B14F-4D97-AF65-F5344CB8AC3E}">
        <p14:creationId xmlns:p14="http://schemas.microsoft.com/office/powerpoint/2010/main" val="2557185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DF04-D6F4-A440-9F1C-76161701C5D7}"/>
              </a:ext>
            </a:extLst>
          </p:cNvPr>
          <p:cNvSpPr>
            <a:spLocks noGrp="1"/>
          </p:cNvSpPr>
          <p:nvPr>
            <p:ph type="title"/>
          </p:nvPr>
        </p:nvSpPr>
        <p:spPr/>
        <p:txBody>
          <a:bodyPr/>
          <a:lstStyle/>
          <a:p>
            <a:r>
              <a:rPr lang="en-US" dirty="0"/>
              <a:t>Phenotype is king!</a:t>
            </a:r>
          </a:p>
        </p:txBody>
      </p:sp>
      <p:grpSp>
        <p:nvGrpSpPr>
          <p:cNvPr id="6" name="Group 5">
            <a:extLst>
              <a:ext uri="{FF2B5EF4-FFF2-40B4-BE49-F238E27FC236}">
                <a16:creationId xmlns:a16="http://schemas.microsoft.com/office/drawing/2014/main" id="{F81CABEC-1B43-774F-84ED-2726411F10F3}"/>
              </a:ext>
            </a:extLst>
          </p:cNvPr>
          <p:cNvGrpSpPr/>
          <p:nvPr/>
        </p:nvGrpSpPr>
        <p:grpSpPr>
          <a:xfrm>
            <a:off x="625151" y="804044"/>
            <a:ext cx="7896112" cy="4177112"/>
            <a:chOff x="625151" y="804044"/>
            <a:chExt cx="7896112" cy="4177112"/>
          </a:xfrm>
        </p:grpSpPr>
        <p:pic>
          <p:nvPicPr>
            <p:cNvPr id="4" name="Picture 3">
              <a:extLst>
                <a:ext uri="{FF2B5EF4-FFF2-40B4-BE49-F238E27FC236}">
                  <a16:creationId xmlns:a16="http://schemas.microsoft.com/office/drawing/2014/main" id="{C29F7EF2-EABE-0E45-8DEC-719680ECE7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5151" y="804044"/>
              <a:ext cx="7896112" cy="3990985"/>
            </a:xfrm>
            <a:prstGeom prst="rect">
              <a:avLst/>
            </a:prstGeom>
          </p:spPr>
        </p:pic>
        <p:sp>
          <p:nvSpPr>
            <p:cNvPr id="5" name="TextBox 4">
              <a:extLst>
                <a:ext uri="{FF2B5EF4-FFF2-40B4-BE49-F238E27FC236}">
                  <a16:creationId xmlns:a16="http://schemas.microsoft.com/office/drawing/2014/main" id="{570AA028-6C81-BD4C-BA9F-815165691352}"/>
                </a:ext>
              </a:extLst>
            </p:cNvPr>
            <p:cNvSpPr txBox="1"/>
            <p:nvPr/>
          </p:nvSpPr>
          <p:spPr>
            <a:xfrm>
              <a:off x="2000375" y="4704157"/>
              <a:ext cx="6520888" cy="276999"/>
            </a:xfrm>
            <a:prstGeom prst="rect">
              <a:avLst/>
            </a:prstGeom>
            <a:noFill/>
          </p:spPr>
          <p:txBody>
            <a:bodyPr wrap="none" rtlCol="0">
              <a:spAutoFit/>
            </a:bodyPr>
            <a:lstStyle/>
            <a:p>
              <a:pPr algn="r"/>
              <a:r>
                <a:rPr lang="en-US" sz="1200" b="1" dirty="0"/>
                <a:t>Source: </a:t>
              </a:r>
              <a:r>
                <a:rPr lang="en-US" sz="1200" dirty="0"/>
                <a:t>Cole et al. (2020; PMID: 32257602) after Figure 5 of </a:t>
              </a:r>
              <a:r>
                <a:rPr lang="en-US" sz="1200" dirty="0" err="1"/>
                <a:t>Halachmi</a:t>
              </a:r>
              <a:r>
                <a:rPr lang="en-US" sz="1200" dirty="0"/>
                <a:t> et al. (2019, PMID: 30485756).</a:t>
              </a:r>
            </a:p>
          </p:txBody>
        </p:sp>
      </p:grpSp>
      <p:pic>
        <p:nvPicPr>
          <p:cNvPr id="3074" name="Picture 2" descr="graphic">
            <a:extLst>
              <a:ext uri="{FF2B5EF4-FFF2-40B4-BE49-F238E27FC236}">
                <a16:creationId xmlns:a16="http://schemas.microsoft.com/office/drawing/2014/main" id="{4A85AE7E-5185-9A4C-BA32-E2A0744D45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 y="665687"/>
            <a:ext cx="655638" cy="978474"/>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a:extLst>
              <a:ext uri="{FF2B5EF4-FFF2-40B4-BE49-F238E27FC236}">
                <a16:creationId xmlns:a16="http://schemas.microsoft.com/office/drawing/2014/main" id="{8B195B34-0969-FF4C-A41D-FAEF7A22605D}"/>
              </a:ext>
            </a:extLst>
          </p:cNvPr>
          <p:cNvSpPr/>
          <p:nvPr/>
        </p:nvSpPr>
        <p:spPr>
          <a:xfrm>
            <a:off x="293078" y="53039"/>
            <a:ext cx="3042138" cy="612648"/>
          </a:xfrm>
          <a:prstGeom prst="wedgeRoundRectCallout">
            <a:avLst>
              <a:gd name="adj1" fmla="val -38752"/>
              <a:gd name="adj2" fmla="val 76851"/>
              <a:gd name="adj3" fmla="val 16667"/>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20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the outside of the cow?</a:t>
            </a:r>
          </a:p>
        </p:txBody>
      </p:sp>
      <p:pic>
        <p:nvPicPr>
          <p:cNvPr id="9" name="Picture 8" descr="Amish_dairy_farm_3.jpg"/>
          <p:cNvPicPr>
            <a:picLocks noChangeAspect="1"/>
          </p:cNvPicPr>
          <p:nvPr/>
        </p:nvPicPr>
        <p:blipFill>
          <a:blip r:embed="rId3" cstate="print">
            <a:lum bright="-15000"/>
            <a:extLst>
              <a:ext uri="{28A0092B-C50C-407E-A947-70E740481C1C}">
                <a14:useLocalDpi xmlns:a14="http://schemas.microsoft.com/office/drawing/2010/main" val="0"/>
              </a:ext>
            </a:extLst>
          </a:blip>
          <a:srcRect t="1499" b="9702"/>
          <a:stretch>
            <a:fillRect/>
          </a:stretch>
        </p:blipFill>
        <p:spPr>
          <a:xfrm>
            <a:off x="1143000" y="684821"/>
            <a:ext cx="6871716" cy="4073577"/>
          </a:xfrm>
          <a:prstGeom prst="rect">
            <a:avLst/>
          </a:prstGeom>
          <a:noFill/>
          <a:ln>
            <a:noFill/>
          </a:ln>
        </p:spPr>
      </p:pic>
      <p:sp>
        <p:nvSpPr>
          <p:cNvPr id="10" name="Rectangle 9"/>
          <p:cNvSpPr/>
          <p:nvPr/>
        </p:nvSpPr>
        <p:spPr>
          <a:xfrm>
            <a:off x="1253091" y="4747627"/>
            <a:ext cx="5268565" cy="230832"/>
          </a:xfrm>
          <a:prstGeom prst="rect">
            <a:avLst/>
          </a:prstGeom>
        </p:spPr>
        <p:txBody>
          <a:bodyPr wrap="square">
            <a:spAutoFit/>
          </a:bodyPr>
          <a:lstStyle/>
          <a:p>
            <a:r>
              <a:rPr lang="en-US" sz="900" b="1" i="1" dirty="0">
                <a:solidFill>
                  <a:srgbClr val="00563F"/>
                </a:solidFill>
              </a:rPr>
              <a:t>Source: </a:t>
            </a:r>
            <a:r>
              <a:rPr lang="en-US" sz="900" b="1" dirty="0">
                <a:solidFill>
                  <a:srgbClr val="244270"/>
                </a:solidFill>
                <a:hlinkClick r:id="rId4"/>
              </a:rPr>
              <a:t>http://commons.wikimedia.org/wiki/File:Amish_dairy_farm_3.jpg</a:t>
            </a:r>
            <a:endParaRPr lang="en-US" sz="900" b="1" dirty="0">
              <a:solidFill>
                <a:srgbClr val="244270"/>
              </a:solidFill>
            </a:endParaRPr>
          </a:p>
        </p:txBody>
      </p:sp>
      <p:sp>
        <p:nvSpPr>
          <p:cNvPr id="11" name="TextBox 10"/>
          <p:cNvSpPr txBox="1"/>
          <p:nvPr/>
        </p:nvSpPr>
        <p:spPr>
          <a:xfrm>
            <a:off x="1253091" y="3194123"/>
            <a:ext cx="2914650" cy="715581"/>
          </a:xfrm>
          <a:prstGeom prst="rect">
            <a:avLst/>
          </a:prstGeom>
          <a:noFill/>
        </p:spPr>
        <p:txBody>
          <a:bodyPr wrap="square" rtlCol="0">
            <a:spAutoFit/>
          </a:bodyPr>
          <a:lstStyle/>
          <a:p>
            <a:r>
              <a:rPr lang="en-US" sz="1350" b="1" dirty="0">
                <a:solidFill>
                  <a:srgbClr val="FFFF00"/>
                </a:solidFill>
              </a:rPr>
              <a:t>Parlor:</a:t>
            </a:r>
            <a:r>
              <a:rPr lang="en-US" sz="1350" b="1" dirty="0"/>
              <a:t> </a:t>
            </a:r>
            <a:r>
              <a:rPr lang="en-US" sz="1350" b="1" dirty="0">
                <a:solidFill>
                  <a:schemeClr val="bg1"/>
                </a:solidFill>
              </a:rPr>
              <a:t>yield, composition, milking speed, conductivity, progesterone, temperature</a:t>
            </a:r>
          </a:p>
        </p:txBody>
      </p:sp>
      <p:sp>
        <p:nvSpPr>
          <p:cNvPr id="12" name="TextBox 11"/>
          <p:cNvSpPr txBox="1"/>
          <p:nvPr/>
        </p:nvSpPr>
        <p:spPr>
          <a:xfrm>
            <a:off x="1749837" y="4129765"/>
            <a:ext cx="2914650" cy="507831"/>
          </a:xfrm>
          <a:prstGeom prst="rect">
            <a:avLst/>
          </a:prstGeom>
          <a:noFill/>
        </p:spPr>
        <p:txBody>
          <a:bodyPr wrap="square" rtlCol="0">
            <a:spAutoFit/>
          </a:bodyPr>
          <a:lstStyle/>
          <a:p>
            <a:r>
              <a:rPr lang="en-US" sz="1350" b="1" dirty="0">
                <a:solidFill>
                  <a:srgbClr val="FFFF00"/>
                </a:solidFill>
              </a:rPr>
              <a:t>Pasture:</a:t>
            </a:r>
            <a:r>
              <a:rPr lang="en-US" sz="1350" b="1" dirty="0"/>
              <a:t> </a:t>
            </a:r>
            <a:r>
              <a:rPr lang="en-US" sz="1350" b="1" dirty="0">
                <a:solidFill>
                  <a:srgbClr val="FFFFFF"/>
                </a:solidFill>
              </a:rPr>
              <a:t>soil type/composition, nutrient composition</a:t>
            </a:r>
          </a:p>
        </p:txBody>
      </p:sp>
      <p:sp>
        <p:nvSpPr>
          <p:cNvPr id="13" name="TextBox 12"/>
          <p:cNvSpPr txBox="1"/>
          <p:nvPr/>
        </p:nvSpPr>
        <p:spPr>
          <a:xfrm>
            <a:off x="5086350" y="3448874"/>
            <a:ext cx="2914650" cy="507831"/>
          </a:xfrm>
          <a:prstGeom prst="rect">
            <a:avLst/>
          </a:prstGeom>
          <a:noFill/>
        </p:spPr>
        <p:txBody>
          <a:bodyPr wrap="square" rtlCol="0">
            <a:spAutoFit/>
          </a:bodyPr>
          <a:lstStyle/>
          <a:p>
            <a:r>
              <a:rPr lang="en-US" sz="1350" b="1" dirty="0">
                <a:solidFill>
                  <a:srgbClr val="FFFF00"/>
                </a:solidFill>
              </a:rPr>
              <a:t>Silo/bunker:</a:t>
            </a:r>
            <a:r>
              <a:rPr lang="en-US" sz="1350" b="1" dirty="0"/>
              <a:t> </a:t>
            </a:r>
            <a:r>
              <a:rPr lang="en-US" sz="1350" b="1" dirty="0">
                <a:solidFill>
                  <a:srgbClr val="FFFFFF"/>
                </a:solidFill>
              </a:rPr>
              <a:t>ration composition, nutrient profiles</a:t>
            </a:r>
          </a:p>
        </p:txBody>
      </p:sp>
      <p:sp>
        <p:nvSpPr>
          <p:cNvPr id="15" name="TextBox 14"/>
          <p:cNvSpPr txBox="1"/>
          <p:nvPr/>
        </p:nvSpPr>
        <p:spPr>
          <a:xfrm>
            <a:off x="4839462" y="1400811"/>
            <a:ext cx="2914650" cy="715581"/>
          </a:xfrm>
          <a:prstGeom prst="rect">
            <a:avLst/>
          </a:prstGeom>
          <a:noFill/>
        </p:spPr>
        <p:txBody>
          <a:bodyPr wrap="square" rtlCol="0">
            <a:spAutoFit/>
          </a:bodyPr>
          <a:lstStyle/>
          <a:p>
            <a:r>
              <a:rPr lang="en-US" sz="1350" b="1" dirty="0">
                <a:solidFill>
                  <a:srgbClr val="FFFF00"/>
                </a:solidFill>
              </a:rPr>
              <a:t>Herdsmen/consultants: </a:t>
            </a:r>
            <a:r>
              <a:rPr lang="en-US" sz="1350" b="1" dirty="0"/>
              <a:t>Health events, foot/claw health, veterinary treatments</a:t>
            </a:r>
          </a:p>
        </p:txBody>
      </p:sp>
      <p:sp>
        <p:nvSpPr>
          <p:cNvPr id="16" name="TextBox 15"/>
          <p:cNvSpPr txBox="1"/>
          <p:nvPr/>
        </p:nvSpPr>
        <p:spPr>
          <a:xfrm>
            <a:off x="1664208" y="901354"/>
            <a:ext cx="2914650" cy="507831"/>
          </a:xfrm>
          <a:prstGeom prst="rect">
            <a:avLst/>
          </a:prstGeom>
          <a:noFill/>
        </p:spPr>
        <p:txBody>
          <a:bodyPr wrap="square" rtlCol="0">
            <a:spAutoFit/>
          </a:bodyPr>
          <a:lstStyle/>
          <a:p>
            <a:r>
              <a:rPr lang="en-US" sz="1350" b="1" dirty="0">
                <a:solidFill>
                  <a:srgbClr val="FFFF00"/>
                </a:solidFill>
              </a:rPr>
              <a:t>Barn: </a:t>
            </a:r>
            <a:r>
              <a:rPr lang="en-US" sz="1350" b="1" dirty="0"/>
              <a:t>Flooring type, bedding materials, density, weather data</a:t>
            </a:r>
          </a:p>
        </p:txBody>
      </p:sp>
      <p:sp>
        <p:nvSpPr>
          <p:cNvPr id="17" name="TextBox 16"/>
          <p:cNvSpPr txBox="1"/>
          <p:nvPr/>
        </p:nvSpPr>
        <p:spPr>
          <a:xfrm>
            <a:off x="4508784" y="4116906"/>
            <a:ext cx="3149316" cy="507831"/>
          </a:xfrm>
          <a:prstGeom prst="rect">
            <a:avLst/>
          </a:prstGeom>
          <a:noFill/>
        </p:spPr>
        <p:txBody>
          <a:bodyPr wrap="square" rtlCol="0">
            <a:spAutoFit/>
          </a:bodyPr>
          <a:lstStyle/>
          <a:p>
            <a:r>
              <a:rPr lang="en-US" sz="1350" b="1" dirty="0">
                <a:solidFill>
                  <a:srgbClr val="FFFF00"/>
                </a:solidFill>
              </a:rPr>
              <a:t>Laboratory/milk plant:</a:t>
            </a:r>
            <a:r>
              <a:rPr lang="en-US" sz="1350" b="1" dirty="0"/>
              <a:t> </a:t>
            </a:r>
            <a:r>
              <a:rPr lang="en-US" sz="1350" b="1" dirty="0">
                <a:solidFill>
                  <a:srgbClr val="FFFFFF"/>
                </a:solidFill>
              </a:rPr>
              <a:t>detailed milk composition</a:t>
            </a:r>
            <a:r>
              <a:rPr lang="en-US" sz="1350" b="1">
                <a:solidFill>
                  <a:srgbClr val="FFFFFF"/>
                </a:solidFill>
              </a:rPr>
              <a:t>, mid-infrared spectral data</a:t>
            </a:r>
            <a:endParaRPr lang="en-US" sz="1350" b="1" dirty="0">
              <a:solidFill>
                <a:srgbClr val="FFFFFF"/>
              </a:solidFill>
            </a:endParaRPr>
          </a:p>
        </p:txBody>
      </p:sp>
    </p:spTree>
    <p:extLst>
      <p:ext uri="{BB962C8B-B14F-4D97-AF65-F5344CB8AC3E}">
        <p14:creationId xmlns:p14="http://schemas.microsoft.com/office/powerpoint/2010/main" val="34013882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current phenotypes look like?</a:t>
            </a:r>
          </a:p>
        </p:txBody>
      </p:sp>
      <p:sp>
        <p:nvSpPr>
          <p:cNvPr id="3" name="Content Placeholder 2"/>
          <p:cNvSpPr>
            <a:spLocks noGrp="1"/>
          </p:cNvSpPr>
          <p:nvPr>
            <p:ph sz="half" idx="1"/>
          </p:nvPr>
        </p:nvSpPr>
        <p:spPr/>
        <p:txBody>
          <a:bodyPr/>
          <a:lstStyle/>
          <a:p>
            <a:pPr>
              <a:lnSpc>
                <a:spcPts val="2100"/>
              </a:lnSpc>
            </a:pPr>
            <a:r>
              <a:rPr lang="en-GB" dirty="0"/>
              <a:t>Low dimensionality</a:t>
            </a:r>
          </a:p>
          <a:p>
            <a:pPr lvl="1">
              <a:lnSpc>
                <a:spcPts val="2100"/>
              </a:lnSpc>
            </a:pPr>
            <a:r>
              <a:rPr lang="en-GB" dirty="0"/>
              <a:t>Usually </a:t>
            </a:r>
            <a:r>
              <a:rPr lang="en-GB" dirty="0">
                <a:solidFill>
                  <a:srgbClr val="BA0000"/>
                </a:solidFill>
              </a:rPr>
              <a:t>few</a:t>
            </a:r>
            <a:r>
              <a:rPr lang="en-GB" dirty="0"/>
              <a:t> observations per lactation</a:t>
            </a:r>
          </a:p>
          <a:p>
            <a:pPr lvl="1">
              <a:lnSpc>
                <a:spcPts val="2100"/>
              </a:lnSpc>
            </a:pPr>
            <a:r>
              <a:rPr lang="en-GB" dirty="0"/>
              <a:t>Close </a:t>
            </a:r>
            <a:r>
              <a:rPr lang="en-GB" dirty="0">
                <a:solidFill>
                  <a:srgbClr val="BA0000"/>
                </a:solidFill>
              </a:rPr>
              <a:t>correspondence </a:t>
            </a:r>
            <a:r>
              <a:rPr lang="en-GB" dirty="0"/>
              <a:t>of phenotypes with values measured</a:t>
            </a:r>
          </a:p>
          <a:p>
            <a:pPr lvl="1">
              <a:lnSpc>
                <a:spcPts val="2100"/>
              </a:lnSpc>
            </a:pPr>
            <a:r>
              <a:rPr lang="en-GB" dirty="0"/>
              <a:t>Easy </a:t>
            </a:r>
            <a:r>
              <a:rPr lang="en-GB" dirty="0">
                <a:solidFill>
                  <a:srgbClr val="BA0000"/>
                </a:solidFill>
              </a:rPr>
              <a:t>transmission</a:t>
            </a:r>
            <a:r>
              <a:rPr lang="en-GB" dirty="0"/>
              <a:t> and </a:t>
            </a:r>
            <a:r>
              <a:rPr lang="en-GB" dirty="0">
                <a:solidFill>
                  <a:srgbClr val="BA0000"/>
                </a:solidFill>
              </a:rPr>
              <a:t>storage</a:t>
            </a:r>
          </a:p>
          <a:p>
            <a:pPr lvl="1">
              <a:lnSpc>
                <a:spcPts val="2100"/>
              </a:lnSpc>
            </a:pPr>
            <a:r>
              <a:rPr lang="en-GB" dirty="0"/>
              <a:t>Costs of data recording are relatively </a:t>
            </a:r>
            <a:r>
              <a:rPr lang="en-GB" dirty="0">
                <a:solidFill>
                  <a:srgbClr val="BA0000"/>
                </a:solidFill>
              </a:rPr>
              <a:t>low</a:t>
            </a:r>
          </a:p>
          <a:p>
            <a:pPr>
              <a:lnSpc>
                <a:spcPts val="2100"/>
              </a:lnSpc>
            </a:pPr>
            <a:endParaRPr lang="en-US" dirty="0"/>
          </a:p>
        </p:txBody>
      </p:sp>
      <p:pic>
        <p:nvPicPr>
          <p:cNvPr id="6" name="Picture 5" descr="Screen Shot 2014-05-14 at 8.26.32 AM.png"/>
          <p:cNvPicPr>
            <a:picLocks noChangeAspect="1"/>
          </p:cNvPicPr>
          <p:nvPr/>
        </p:nvPicPr>
        <p:blipFill rotWithShape="1">
          <a:blip r:embed="rId2" cstate="print">
            <a:extLst>
              <a:ext uri="{28A0092B-C50C-407E-A947-70E740481C1C}">
                <a14:useLocalDpi xmlns:a14="http://schemas.microsoft.com/office/drawing/2010/main" val="0"/>
              </a:ext>
            </a:extLst>
          </a:blip>
          <a:srcRect t="9621" r="20912" b="63846"/>
          <a:stretch/>
        </p:blipFill>
        <p:spPr>
          <a:xfrm>
            <a:off x="296950" y="3200410"/>
            <a:ext cx="8417469" cy="1588477"/>
          </a:xfrm>
          <a:prstGeom prst="rect">
            <a:avLst/>
          </a:prstGeom>
          <a:ln>
            <a:noFill/>
          </a:ln>
          <a:effectLst/>
        </p:spPr>
      </p:pic>
    </p:spTree>
    <p:extLst>
      <p:ext uri="{BB962C8B-B14F-4D97-AF65-F5344CB8AC3E}">
        <p14:creationId xmlns:p14="http://schemas.microsoft.com/office/powerpoint/2010/main" val="644795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do new phenotypes look like?</a:t>
            </a:r>
          </a:p>
        </p:txBody>
      </p:sp>
      <p:sp>
        <p:nvSpPr>
          <p:cNvPr id="3" name="Content Placeholder 2"/>
          <p:cNvSpPr>
            <a:spLocks noGrp="1"/>
          </p:cNvSpPr>
          <p:nvPr>
            <p:ph sz="half" idx="1"/>
          </p:nvPr>
        </p:nvSpPr>
        <p:spPr/>
        <p:txBody>
          <a:bodyPr/>
          <a:lstStyle/>
          <a:p>
            <a:pPr>
              <a:lnSpc>
                <a:spcPts val="1950"/>
              </a:lnSpc>
            </a:pPr>
            <a:r>
              <a:rPr lang="en-GB" sz="1950" dirty="0"/>
              <a:t>High dimensionality</a:t>
            </a:r>
          </a:p>
          <a:p>
            <a:pPr lvl="1">
              <a:lnSpc>
                <a:spcPts val="1950"/>
              </a:lnSpc>
              <a:buClr>
                <a:srgbClr val="000000"/>
              </a:buClr>
            </a:pPr>
            <a:r>
              <a:rPr lang="en-GB" sz="1950" i="1" dirty="0">
                <a:solidFill>
                  <a:srgbClr val="244270"/>
                </a:solidFill>
              </a:rPr>
              <a:t>Example:</a:t>
            </a:r>
            <a:r>
              <a:rPr lang="en-GB" sz="1950" dirty="0"/>
              <a:t> MIR produces </a:t>
            </a:r>
            <a:r>
              <a:rPr lang="en-GB" sz="1950" dirty="0">
                <a:solidFill>
                  <a:srgbClr val="BA0000"/>
                </a:solidFill>
              </a:rPr>
              <a:t>1,060</a:t>
            </a:r>
            <a:r>
              <a:rPr lang="en-GB" sz="1950" dirty="0"/>
              <a:t> points/observation</a:t>
            </a:r>
          </a:p>
          <a:p>
            <a:pPr lvl="1">
              <a:lnSpc>
                <a:spcPts val="1950"/>
              </a:lnSpc>
              <a:buClr>
                <a:srgbClr val="000000"/>
              </a:buClr>
            </a:pPr>
            <a:r>
              <a:rPr lang="en-GB" sz="1950" dirty="0">
                <a:solidFill>
                  <a:srgbClr val="BA0000"/>
                </a:solidFill>
              </a:rPr>
              <a:t>Disconnect</a:t>
            </a:r>
            <a:r>
              <a:rPr lang="en-GB" sz="1950" dirty="0"/>
              <a:t> between trait and measurement</a:t>
            </a:r>
          </a:p>
          <a:p>
            <a:pPr lvl="1">
              <a:lnSpc>
                <a:spcPts val="1950"/>
              </a:lnSpc>
              <a:buClr>
                <a:schemeClr val="tx1"/>
              </a:buClr>
            </a:pPr>
            <a:r>
              <a:rPr lang="en-GB" sz="1950" dirty="0">
                <a:solidFill>
                  <a:srgbClr val="B00000"/>
                </a:solidFill>
              </a:rPr>
              <a:t>More resources</a:t>
            </a:r>
            <a:r>
              <a:rPr lang="en-GB" sz="1950" dirty="0"/>
              <a:t> needed for transmissi</a:t>
            </a:r>
            <a:r>
              <a:rPr lang="en-GB" sz="1950" dirty="0">
                <a:solidFill>
                  <a:srgbClr val="000000"/>
                </a:solidFill>
              </a:rPr>
              <a:t>on, storage, and analysis</a:t>
            </a:r>
          </a:p>
          <a:p>
            <a:pPr lvl="1">
              <a:lnSpc>
                <a:spcPts val="1950"/>
              </a:lnSpc>
            </a:pPr>
            <a:r>
              <a:rPr lang="en-GB" sz="1950" dirty="0">
                <a:solidFill>
                  <a:srgbClr val="000000"/>
                </a:solidFill>
              </a:rPr>
              <a:t>Phenotyping costs can be </a:t>
            </a:r>
            <a:r>
              <a:rPr lang="en-GB" sz="1950" dirty="0">
                <a:solidFill>
                  <a:srgbClr val="C00000"/>
                </a:solidFill>
              </a:rPr>
              <a:t>high</a:t>
            </a:r>
            <a:r>
              <a:rPr lang="en-GB" sz="1950" dirty="0">
                <a:solidFill>
                  <a:srgbClr val="000000"/>
                </a:solidFill>
              </a:rPr>
              <a:t> (e.g., feed intake)</a:t>
            </a:r>
          </a:p>
          <a:p>
            <a:pPr>
              <a:lnSpc>
                <a:spcPts val="1950"/>
              </a:lnSpc>
            </a:pPr>
            <a:endParaRPr lang="en-US" sz="1950" dirty="0"/>
          </a:p>
        </p:txBody>
      </p:sp>
      <p:pic>
        <p:nvPicPr>
          <p:cNvPr id="5" name="Picture 4" descr="Screen Shot 2014-05-13 at 9.28.46 AM.png"/>
          <p:cNvPicPr>
            <a:picLocks noChangeAspect="1"/>
          </p:cNvPicPr>
          <p:nvPr/>
        </p:nvPicPr>
        <p:blipFill rotWithShape="1">
          <a:blip r:embed="rId3" cstate="print">
            <a:extLst>
              <a:ext uri="{28A0092B-C50C-407E-A947-70E740481C1C}">
                <a14:useLocalDpi xmlns:a14="http://schemas.microsoft.com/office/drawing/2010/main" val="0"/>
              </a:ext>
            </a:extLst>
          </a:blip>
          <a:srcRect b="57800"/>
          <a:stretch/>
        </p:blipFill>
        <p:spPr>
          <a:xfrm>
            <a:off x="614050" y="2992154"/>
            <a:ext cx="7791398" cy="1849474"/>
          </a:xfrm>
          <a:prstGeom prst="rect">
            <a:avLst/>
          </a:prstGeom>
          <a:ln>
            <a:noFill/>
          </a:ln>
          <a:effectLst/>
        </p:spPr>
      </p:pic>
    </p:spTree>
    <p:extLst>
      <p:ext uri="{BB962C8B-B14F-4D97-AF65-F5344CB8AC3E}">
        <p14:creationId xmlns:p14="http://schemas.microsoft.com/office/powerpoint/2010/main" val="4201495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1B9276-9079-D94B-933A-88AA4CB3B168}"/>
              </a:ext>
            </a:extLst>
          </p:cNvPr>
          <p:cNvSpPr>
            <a:spLocks noGrp="1"/>
          </p:cNvSpPr>
          <p:nvPr>
            <p:ph type="title"/>
          </p:nvPr>
        </p:nvSpPr>
        <p:spPr/>
        <p:txBody>
          <a:bodyPr/>
          <a:lstStyle/>
          <a:p>
            <a:r>
              <a:rPr lang="en-US" dirty="0"/>
              <a:t>More traits, more problems?</a:t>
            </a:r>
          </a:p>
        </p:txBody>
      </p:sp>
      <p:sp>
        <p:nvSpPr>
          <p:cNvPr id="8" name="TextBox 7">
            <a:extLst>
              <a:ext uri="{FF2B5EF4-FFF2-40B4-BE49-F238E27FC236}">
                <a16:creationId xmlns:a16="http://schemas.microsoft.com/office/drawing/2014/main" id="{CCC50852-36AD-024C-92D8-E249B36B685B}"/>
              </a:ext>
            </a:extLst>
          </p:cNvPr>
          <p:cNvSpPr txBox="1"/>
          <p:nvPr/>
        </p:nvSpPr>
        <p:spPr>
          <a:xfrm>
            <a:off x="4888223" y="4694191"/>
            <a:ext cx="3729289" cy="277000"/>
          </a:xfrm>
          <a:prstGeom prst="rect">
            <a:avLst/>
          </a:prstGeom>
          <a:noFill/>
        </p:spPr>
        <p:txBody>
          <a:bodyPr wrap="none" rtlCol="0">
            <a:spAutoFit/>
          </a:bodyPr>
          <a:lstStyle/>
          <a:p>
            <a:pPr algn="r"/>
            <a:r>
              <a:rPr lang="en-US" sz="1200" b="1" dirty="0"/>
              <a:t>Source: </a:t>
            </a:r>
            <a:r>
              <a:rPr lang="en-US" sz="1200" dirty="0"/>
              <a:t>After Cole &amp; </a:t>
            </a:r>
            <a:r>
              <a:rPr lang="en-US" sz="1200" dirty="0" err="1"/>
              <a:t>VanRaden</a:t>
            </a:r>
            <a:r>
              <a:rPr lang="en-US" sz="1200" dirty="0"/>
              <a:t> (2017; PMID: 29103719).</a:t>
            </a:r>
          </a:p>
        </p:txBody>
      </p:sp>
      <p:graphicFrame>
        <p:nvGraphicFramePr>
          <p:cNvPr id="10" name="Chart 9">
            <a:extLst>
              <a:ext uri="{FF2B5EF4-FFF2-40B4-BE49-F238E27FC236}">
                <a16:creationId xmlns:a16="http://schemas.microsoft.com/office/drawing/2014/main" id="{00000000-0008-0000-0100-000003000000}"/>
              </a:ext>
            </a:extLst>
          </p:cNvPr>
          <p:cNvGraphicFramePr>
            <a:graphicFrameLocks/>
          </p:cNvGraphicFramePr>
          <p:nvPr>
            <p:extLst>
              <p:ext uri="{D42A27DB-BD31-4B8C-83A1-F6EECF244321}">
                <p14:modId xmlns:p14="http://schemas.microsoft.com/office/powerpoint/2010/main" val="3071814579"/>
              </p:ext>
            </p:extLst>
          </p:nvPr>
        </p:nvGraphicFramePr>
        <p:xfrm>
          <a:off x="87930" y="744402"/>
          <a:ext cx="8909532" cy="393220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19999909"/>
      </p:ext>
    </p:extLst>
  </p:cSld>
  <p:clrMapOvr>
    <a:masterClrMapping/>
  </p:clrMapOvr>
</p:sld>
</file>

<file path=ppt/theme/theme1.xml><?xml version="1.0" encoding="utf-8"?>
<a:theme xmlns:a="http://schemas.openxmlformats.org/drawingml/2006/main" name="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AIP-2017 Slide Master">
  <a:themeElements>
    <a:clrScheme name="Custom 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244270"/>
      </a:hlink>
      <a:folHlink>
        <a:srgbClr val="24427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29703</TotalTime>
  <Words>1135</Words>
  <Application>Microsoft Macintosh PowerPoint</Application>
  <PresentationFormat>On-screen Show (16:9)</PresentationFormat>
  <Paragraphs>141</Paragraphs>
  <Slides>20</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20</vt:i4>
      </vt:variant>
    </vt:vector>
  </HeadingPairs>
  <TitlesOfParts>
    <vt:vector size="25" baseType="lpstr">
      <vt:lpstr>Arial</vt:lpstr>
      <vt:lpstr>Calibri</vt:lpstr>
      <vt:lpstr>Symbol</vt:lpstr>
      <vt:lpstr>AIP-2017 Slide Master</vt:lpstr>
      <vt:lpstr>1_AIP-2017 Slide Master</vt:lpstr>
      <vt:lpstr>Opportunities and challenges from deep-phenotyping of dairy cattle</vt:lpstr>
      <vt:lpstr>Introduction</vt:lpstr>
      <vt:lpstr>Production has increased steadily since the 1960s</vt:lpstr>
      <vt:lpstr>Why do we need new phenotypes?</vt:lpstr>
      <vt:lpstr>Phenotype is king!</vt:lpstr>
      <vt:lpstr>What about the outside of the cow?</vt:lpstr>
      <vt:lpstr>What do current phenotypes look like?</vt:lpstr>
      <vt:lpstr>What do new phenotypes look like?</vt:lpstr>
      <vt:lpstr>More traits, more problems?</vt:lpstr>
      <vt:lpstr>What are we actually trying to improve?</vt:lpstr>
      <vt:lpstr>Do more data make prediction more difficult? </vt:lpstr>
      <vt:lpstr>Traditional phenotyping scheme</vt:lpstr>
      <vt:lpstr>Alternative phenotyping scheme</vt:lpstr>
      <vt:lpstr>Next-generation automated phenotyping?</vt:lpstr>
      <vt:lpstr>What else do we need to think about in the future?</vt:lpstr>
      <vt:lpstr>Example: Identification of best management practices</vt:lpstr>
      <vt:lpstr>Example: Optimization of nutrient use by cattle</vt:lpstr>
      <vt:lpstr>Final thoughts</vt:lpstr>
      <vt:lpstr>Disclaimer</vt:lpstr>
      <vt:lpstr>Questions?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Suzanne Hubbard</dc:creator>
  <cp:lastModifiedBy>Cole, John</cp:lastModifiedBy>
  <cp:revision>517</cp:revision>
  <dcterms:created xsi:type="dcterms:W3CDTF">2017-04-14T13:19:57Z</dcterms:created>
  <dcterms:modified xsi:type="dcterms:W3CDTF">2020-07-13T13:13:50Z</dcterms:modified>
</cp:coreProperties>
</file>