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5" r:id="rId1"/>
    <p:sldMasterId id="2147483670" r:id="rId2"/>
  </p:sldMasterIdLst>
  <p:notesMasterIdLst>
    <p:notesMasterId r:id="rId16"/>
  </p:notesMasterIdLst>
  <p:sldIdLst>
    <p:sldId id="316" r:id="rId3"/>
    <p:sldId id="907" r:id="rId4"/>
    <p:sldId id="913" r:id="rId5"/>
    <p:sldId id="912" r:id="rId6"/>
    <p:sldId id="925" r:id="rId7"/>
    <p:sldId id="923" r:id="rId8"/>
    <p:sldId id="922" r:id="rId9"/>
    <p:sldId id="915" r:id="rId10"/>
    <p:sldId id="908" r:id="rId11"/>
    <p:sldId id="921" r:id="rId12"/>
    <p:sldId id="910" r:id="rId13"/>
    <p:sldId id="600" r:id="rId14"/>
    <p:sldId id="280" r:id="rId15"/>
  </p:sldIdLst>
  <p:sldSz cx="9144000" cy="5143500" type="screen16x9"/>
  <p:notesSz cx="6400800" cy="86868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B. Cole" initials="JBC" lastIdx="9" clrIdx="0"/>
  <p:cmAuthor id="2" name="John Cole" initials="JC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3F"/>
    <a:srgbClr val="007E5D"/>
    <a:srgbClr val="AC1F2D"/>
    <a:srgbClr val="00926C"/>
    <a:srgbClr val="244270"/>
    <a:srgbClr val="00523C"/>
    <a:srgbClr val="001A13"/>
    <a:srgbClr val="002219"/>
    <a:srgbClr val="003225"/>
    <a:srgbClr val="004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8" autoAdjust="0"/>
    <p:restoredTop sz="86410" autoAdjust="0"/>
  </p:normalViewPr>
  <p:slideViewPr>
    <p:cSldViewPr snapToGrid="0">
      <p:cViewPr varScale="1">
        <p:scale>
          <a:sx n="113" d="100"/>
          <a:sy n="113" d="100"/>
        </p:scale>
        <p:origin x="672" y="67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264" y="3741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5849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435849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r">
              <a:defRPr sz="1100"/>
            </a:lvl1pPr>
          </a:lstStyle>
          <a:p>
            <a:fld id="{D2E6D14B-8364-214E-A0D7-BBA9B709ADE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95313" y="1085850"/>
            <a:ext cx="5210175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10" tIns="43105" rIns="86210" bIns="43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80522"/>
            <a:ext cx="5120640" cy="3420428"/>
          </a:xfrm>
          <a:prstGeom prst="rect">
            <a:avLst/>
          </a:prstGeom>
        </p:spPr>
        <p:txBody>
          <a:bodyPr vert="horz" lIns="86210" tIns="43105" rIns="86210" bIns="431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773680" cy="435848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8250953"/>
            <a:ext cx="2773680" cy="435848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r">
              <a:defRPr sz="1100"/>
            </a:lvl1pPr>
          </a:lstStyle>
          <a:p>
            <a:fld id="{2D5A9EBF-91FD-2F40-B54F-8B48B4AB4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8412480" cy="3657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057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6750"/>
            <a:ext cx="7772400" cy="479822"/>
          </a:xfrm>
        </p:spPr>
        <p:txBody>
          <a:bodyPr/>
          <a:lstStyle>
            <a:lvl1pPr algn="l">
              <a:lnSpc>
                <a:spcPts val="4600"/>
              </a:lnSpc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12670"/>
            <a:ext cx="7772400" cy="246888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2057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914400"/>
            <a:ext cx="4023360" cy="384048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914400"/>
            <a:ext cx="4023360" cy="384048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8412480" cy="3657600"/>
          </a:xfrm>
        </p:spPr>
        <p:txBody>
          <a:bodyPr/>
          <a:lstStyle>
            <a:lvl1pPr>
              <a:lnSpc>
                <a:spcPts val="2700"/>
              </a:lnSpc>
              <a:spcAft>
                <a:spcPts val="1200"/>
              </a:spcAft>
              <a:defRPr sz="2400"/>
            </a:lvl1pPr>
            <a:lvl2pPr>
              <a:lnSpc>
                <a:spcPts val="2700"/>
              </a:lnSpc>
              <a:spcAft>
                <a:spcPts val="1200"/>
              </a:spcAft>
              <a:defRPr sz="2400"/>
            </a:lvl2pPr>
            <a:lvl3pPr>
              <a:lnSpc>
                <a:spcPts val="2700"/>
              </a:lnSpc>
              <a:spcAft>
                <a:spcPts val="1200"/>
              </a:spcAft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16076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057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6750"/>
            <a:ext cx="7772400" cy="479822"/>
          </a:xfrm>
        </p:spPr>
        <p:txBody>
          <a:bodyPr/>
          <a:lstStyle>
            <a:lvl1pPr algn="l">
              <a:lnSpc>
                <a:spcPts val="4600"/>
              </a:lnSpc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12670"/>
            <a:ext cx="7772400" cy="246888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787472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914400"/>
            <a:ext cx="4023360" cy="384048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914400"/>
            <a:ext cx="4023360" cy="384048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4177114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862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/>
        </p:nvPicPr>
        <p:blipFill>
          <a:blip r:embed="rId6" cstate="print"/>
          <a:srcRect r="1468"/>
          <a:stretch>
            <a:fillRect/>
          </a:stretch>
        </p:blipFill>
        <p:spPr>
          <a:xfrm>
            <a:off x="8631936" y="4807330"/>
            <a:ext cx="512064" cy="3552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979670"/>
            <a:ext cx="8659368" cy="18288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8412480" cy="365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" y="4979670"/>
            <a:ext cx="5943600" cy="1828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Meeting,  Location, Date (</a:t>
            </a:r>
            <a:fld id="{15B3028D-9398-4C32-B664-7BB0AE0371BF}" type="slidenum">
              <a:rPr lang="en-US" sz="8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83680" y="5004982"/>
            <a:ext cx="2011680" cy="123111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Presenter</a:t>
            </a:r>
          </a:p>
        </p:txBody>
      </p:sp>
      <p:pic>
        <p:nvPicPr>
          <p:cNvPr id="9" name="Picture 8" descr="USDA symbol 2color Hi Res.jpg"/>
          <p:cNvPicPr>
            <a:picLocks noChangeAspect="1"/>
          </p:cNvPicPr>
          <p:nvPr userDrawn="1"/>
        </p:nvPicPr>
        <p:blipFill>
          <a:blip r:embed="rId6" cstate="print"/>
          <a:srcRect r="1468"/>
          <a:stretch>
            <a:fillRect/>
          </a:stretch>
        </p:blipFill>
        <p:spPr>
          <a:xfrm>
            <a:off x="8631936" y="4807330"/>
            <a:ext cx="512064" cy="3552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79670"/>
            <a:ext cx="8659368" cy="18288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37160" y="4979670"/>
            <a:ext cx="5943600" cy="1828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CDCB Dairy Industry webinar, 2 November 2020 (</a:t>
            </a:r>
            <a:fld id="{15B3028D-9398-4C32-B664-7BB0AE0371BF}" type="slidenum">
              <a:rPr lang="en-US" sz="8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6583680" y="5004983"/>
            <a:ext cx="2011680" cy="123111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VanRaden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Font typeface="Symbol" pitchFamily="18" charset="2"/>
        <a:buChar char="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Font typeface="Arial" pitchFamily="34" charset="0"/>
        <a:buChar char="–"/>
        <a:tabLst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3838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Font typeface="Calibri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/>
        </p:nvPicPr>
        <p:blipFill>
          <a:blip r:embed="rId6" cstate="print"/>
          <a:srcRect r="1468"/>
          <a:stretch>
            <a:fillRect/>
          </a:stretch>
        </p:blipFill>
        <p:spPr>
          <a:xfrm>
            <a:off x="8631936" y="4807330"/>
            <a:ext cx="512064" cy="3552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979670"/>
            <a:ext cx="8659368" cy="18288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8412480" cy="365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" y="4979670"/>
            <a:ext cx="5943600" cy="1828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Meeting,  Location, Date (</a:t>
            </a:r>
            <a:fld id="{15B3028D-9398-4C32-B664-7BB0AE0371BF}" type="slidenum">
              <a:rPr lang="en-US" sz="8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83680" y="5004982"/>
            <a:ext cx="2011680" cy="123111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Presenter</a:t>
            </a:r>
          </a:p>
        </p:txBody>
      </p:sp>
      <p:pic>
        <p:nvPicPr>
          <p:cNvPr id="9" name="Picture 8" descr="USDA symbol 2color Hi Res.jpg"/>
          <p:cNvPicPr>
            <a:picLocks noChangeAspect="1"/>
          </p:cNvPicPr>
          <p:nvPr userDrawn="1"/>
        </p:nvPicPr>
        <p:blipFill>
          <a:blip r:embed="rId6" cstate="print"/>
          <a:srcRect r="1468"/>
          <a:stretch>
            <a:fillRect/>
          </a:stretch>
        </p:blipFill>
        <p:spPr>
          <a:xfrm>
            <a:off x="8631936" y="4807330"/>
            <a:ext cx="512064" cy="3552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79670"/>
            <a:ext cx="8659368" cy="18288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37160" y="4979670"/>
            <a:ext cx="5943600" cy="1828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American Dairy Science Association annual meeting (virtual), June 22–24, 2020 (</a:t>
            </a:r>
            <a:fld id="{15B3028D-9398-4C32-B664-7BB0AE0371BF}" type="slidenum">
              <a:rPr lang="en-US" sz="8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6583680" y="5004983"/>
            <a:ext cx="2011680" cy="123111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VanRaden</a:t>
            </a:r>
          </a:p>
        </p:txBody>
      </p:sp>
    </p:spTree>
    <p:extLst>
      <p:ext uri="{BB962C8B-B14F-4D97-AF65-F5344CB8AC3E}">
        <p14:creationId xmlns:p14="http://schemas.microsoft.com/office/powerpoint/2010/main" val="36778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46888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Clr>
          <a:srgbClr val="244270"/>
        </a:buClr>
        <a:buFont typeface="Symbol" pitchFamily="18" charset="2"/>
        <a:buChar char="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74320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Clr>
          <a:srgbClr val="244270"/>
        </a:buClr>
        <a:buFont typeface="Arial" pitchFamily="34" charset="0"/>
        <a:buChar char="–"/>
        <a:tabLst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3838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Clr>
          <a:srgbClr val="244270"/>
        </a:buClr>
        <a:buFont typeface="Calibri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aul.vanraden@usda.gov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and use of genetic evaluations for feed saved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312670"/>
            <a:ext cx="7772400" cy="2468880"/>
          </a:xfrm>
        </p:spPr>
        <p:txBody>
          <a:bodyPr/>
          <a:lstStyle/>
          <a:p>
            <a:pPr>
              <a:lnSpc>
                <a:spcPts val="2100"/>
              </a:lnSpc>
              <a:spcAft>
                <a:spcPts val="1500"/>
              </a:spcAft>
            </a:pPr>
            <a:r>
              <a:rPr lang="en-US" sz="2050" dirty="0">
                <a:solidFill>
                  <a:srgbClr val="244270"/>
                </a:solidFill>
              </a:rPr>
              <a:t>Paul VanRaden,</a:t>
            </a:r>
            <a:r>
              <a:rPr lang="en-US" sz="2050" baseline="30000" dirty="0">
                <a:solidFill>
                  <a:srgbClr val="244270"/>
                </a:solidFill>
              </a:rPr>
              <a:t>1</a:t>
            </a:r>
            <a:r>
              <a:rPr lang="en-US" sz="2050" dirty="0">
                <a:solidFill>
                  <a:srgbClr val="244270"/>
                </a:solidFill>
              </a:rPr>
              <a:t> </a:t>
            </a:r>
            <a:r>
              <a:rPr lang="en-US" sz="2050" dirty="0"/>
              <a:t>Mike VandeHaar,</a:t>
            </a:r>
            <a:r>
              <a:rPr lang="en-US" sz="2050" baseline="30000" dirty="0"/>
              <a:t>2</a:t>
            </a:r>
            <a:r>
              <a:rPr lang="en-US" sz="2050" dirty="0"/>
              <a:t> Rob Tempelman,</a:t>
            </a:r>
            <a:r>
              <a:rPr lang="en-US" sz="2050" baseline="30000" dirty="0"/>
              <a:t>2</a:t>
            </a:r>
            <a:r>
              <a:rPr lang="en-US" sz="2050" dirty="0"/>
              <a:t> Sajjad Toghiani,</a:t>
            </a:r>
            <a:r>
              <a:rPr lang="en-US" sz="2050" baseline="30000" dirty="0"/>
              <a:t>1</a:t>
            </a:r>
            <a:r>
              <a:rPr lang="en-US" sz="2050" dirty="0"/>
              <a:t> and Kristen Gaddis</a:t>
            </a:r>
            <a:r>
              <a:rPr lang="en-US" sz="2050" baseline="30000" dirty="0"/>
              <a:t>3</a:t>
            </a:r>
          </a:p>
          <a:p>
            <a:pPr marL="117475" indent="-117475">
              <a:lnSpc>
                <a:spcPts val="2100"/>
              </a:lnSpc>
              <a:spcAft>
                <a:spcPts val="900"/>
              </a:spcAft>
            </a:pPr>
            <a:r>
              <a:rPr lang="en-US" sz="2000" baseline="30000" dirty="0"/>
              <a:t>1</a:t>
            </a:r>
            <a:r>
              <a:rPr lang="en-US" sz="2000" dirty="0"/>
              <a:t>USDA, Agricultural Research Service, Animal Genomics and Improvement Laboratory, Beltsville, MD, USA</a:t>
            </a:r>
          </a:p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en-US" sz="2000" baseline="30000" dirty="0"/>
              <a:t>2</a:t>
            </a:r>
            <a:r>
              <a:rPr lang="en-US" sz="2000" dirty="0"/>
              <a:t>Michigan State University, East Lansing, MI, USA</a:t>
            </a:r>
          </a:p>
          <a:p>
            <a:pPr>
              <a:lnSpc>
                <a:spcPts val="2100"/>
              </a:lnSpc>
              <a:spcAft>
                <a:spcPts val="1500"/>
              </a:spcAft>
            </a:pPr>
            <a:r>
              <a:rPr lang="en-US" sz="2000" baseline="30000" dirty="0"/>
              <a:t>3</a:t>
            </a:r>
            <a:r>
              <a:rPr lang="en-US" sz="2000" dirty="0"/>
              <a:t>Council on Dairy Cattle Breeding, Bowie, MD, USA</a:t>
            </a:r>
          </a:p>
          <a:p>
            <a:pPr>
              <a:lnSpc>
                <a:spcPts val="2100"/>
              </a:lnSpc>
            </a:pPr>
            <a:r>
              <a:rPr lang="en-US" sz="2050" dirty="0">
                <a:hlinkClick r:id="rId2"/>
              </a:rPr>
              <a:t>paul.vanraden@usda.gov</a:t>
            </a:r>
            <a:endParaRPr lang="en-US" sz="205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40A2D-AD2A-41DA-9A13-8BCF8C5A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emphasis in NM$ and progress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(proposed)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DAF5D05-7026-4C82-963E-ABB39804B0D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79014681"/>
              </p:ext>
            </p:extLst>
          </p:nvPr>
        </p:nvGraphicFramePr>
        <p:xfrm>
          <a:off x="365125" y="1006475"/>
          <a:ext cx="841375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750">
                  <a:extLst>
                    <a:ext uri="{9D8B030D-6E8A-4147-A177-3AD203B41FA5}">
                      <a16:colId xmlns:a16="http://schemas.microsoft.com/office/drawing/2014/main" val="1514658281"/>
                    </a:ext>
                  </a:extLst>
                </a:gridCol>
                <a:gridCol w="1682750">
                  <a:extLst>
                    <a:ext uri="{9D8B030D-6E8A-4147-A177-3AD203B41FA5}">
                      <a16:colId xmlns:a16="http://schemas.microsoft.com/office/drawing/2014/main" val="1316402712"/>
                    </a:ext>
                  </a:extLst>
                </a:gridCol>
                <a:gridCol w="1682750">
                  <a:extLst>
                    <a:ext uri="{9D8B030D-6E8A-4147-A177-3AD203B41FA5}">
                      <a16:colId xmlns:a16="http://schemas.microsoft.com/office/drawing/2014/main" val="1892698153"/>
                    </a:ext>
                  </a:extLst>
                </a:gridCol>
                <a:gridCol w="1682750">
                  <a:extLst>
                    <a:ext uri="{9D8B030D-6E8A-4147-A177-3AD203B41FA5}">
                      <a16:colId xmlns:a16="http://schemas.microsoft.com/office/drawing/2014/main" val="1054874707"/>
                    </a:ext>
                  </a:extLst>
                </a:gridCol>
                <a:gridCol w="1682750">
                  <a:extLst>
                    <a:ext uri="{9D8B030D-6E8A-4147-A177-3AD203B41FA5}">
                      <a16:colId xmlns:a16="http://schemas.microsoft.com/office/drawing/2014/main" val="1232423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Trait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emphasis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Correlation with index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143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2021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2021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743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-0.7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7.1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.51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.62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5254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739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49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BWC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 -10.4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528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-14.2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867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[Feed Saved]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26626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C44D00C-1C75-4CCD-B10C-45E83EA276C3}"/>
              </a:ext>
            </a:extLst>
          </p:cNvPr>
          <p:cNvSpPr txBox="1"/>
          <p:nvPr/>
        </p:nvSpPr>
        <p:spPr>
          <a:xfrm>
            <a:off x="426720" y="4274820"/>
            <a:ext cx="7152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 other proposed changes will affect the 2021 emphasis and progress.</a:t>
            </a:r>
          </a:p>
        </p:txBody>
      </p:sp>
    </p:spTree>
    <p:extLst>
      <p:ext uri="{BB962C8B-B14F-4D97-AF65-F5344CB8AC3E}">
        <p14:creationId xmlns:p14="http://schemas.microsoft.com/office/powerpoint/2010/main" val="126411146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9425F-DADA-4536-9F52-77F6980BB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Proposed NM$ revisions for April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F1923-1283-4ED3-A720-2A1C4AFCB4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-228600">
              <a:lnSpc>
                <a:spcPts val="2500"/>
              </a:lnSpc>
              <a:spcAft>
                <a:spcPts val="600"/>
              </a:spcAft>
            </a:pPr>
            <a:r>
              <a:rPr lang="en-US" sz="2200" dirty="0"/>
              <a:t>Revise maintenance cost for </a:t>
            </a:r>
            <a:r>
              <a:rPr lang="en-US" sz="2200" dirty="0">
                <a:solidFill>
                  <a:srgbClr val="007053"/>
                </a:solidFill>
              </a:rPr>
              <a:t>BWC</a:t>
            </a:r>
            <a:r>
              <a:rPr lang="en-US" sz="2200" dirty="0"/>
              <a:t> for all breeds </a:t>
            </a:r>
          </a:p>
          <a:p>
            <a:pPr indent="-228600">
              <a:spcAft>
                <a:spcPts val="600"/>
              </a:spcAft>
            </a:pPr>
            <a:r>
              <a:rPr lang="en-US" sz="2200" dirty="0"/>
              <a:t>Include </a:t>
            </a:r>
            <a:r>
              <a:rPr lang="en-US" sz="2200" dirty="0">
                <a:solidFill>
                  <a:srgbClr val="007053"/>
                </a:solidFill>
              </a:rPr>
              <a:t>RFI </a:t>
            </a:r>
            <a:r>
              <a:rPr lang="en-US" sz="2200" dirty="0"/>
              <a:t>and </a:t>
            </a:r>
            <a:r>
              <a:rPr lang="en-US" sz="2200" dirty="0">
                <a:solidFill>
                  <a:srgbClr val="007E5D"/>
                </a:solidFill>
              </a:rPr>
              <a:t>BWC</a:t>
            </a:r>
            <a:r>
              <a:rPr lang="en-US" sz="2200" dirty="0"/>
              <a:t> feed reductions in </a:t>
            </a:r>
            <a:r>
              <a:rPr lang="en-US" sz="2200" dirty="0">
                <a:solidFill>
                  <a:srgbClr val="007E5D"/>
                </a:solidFill>
              </a:rPr>
              <a:t>FSAV</a:t>
            </a:r>
            <a:r>
              <a:rPr lang="en-US" sz="2200" dirty="0"/>
              <a:t> for Holsteins</a:t>
            </a:r>
          </a:p>
          <a:p>
            <a:pPr indent="-228600">
              <a:lnSpc>
                <a:spcPts val="2500"/>
              </a:lnSpc>
              <a:spcAft>
                <a:spcPts val="600"/>
              </a:spcAft>
            </a:pPr>
            <a:r>
              <a:rPr lang="en-US" sz="2200" dirty="0"/>
              <a:t>Adjust feed costs for milk components</a:t>
            </a:r>
            <a:endParaRPr lang="en-US" sz="2200" dirty="0">
              <a:solidFill>
                <a:srgbClr val="007053"/>
              </a:solidFill>
            </a:endParaRPr>
          </a:p>
          <a:p>
            <a:pPr indent="-228600">
              <a:lnSpc>
                <a:spcPts val="2500"/>
              </a:lnSpc>
              <a:spcAft>
                <a:spcPts val="600"/>
              </a:spcAft>
            </a:pPr>
            <a:r>
              <a:rPr lang="en-US" sz="2200" dirty="0"/>
              <a:t>Include heifer livability </a:t>
            </a:r>
            <a:r>
              <a:rPr lang="en-US" sz="2200" dirty="0">
                <a:solidFill>
                  <a:srgbClr val="007053"/>
                </a:solidFill>
              </a:rPr>
              <a:t>(HLIV) </a:t>
            </a:r>
            <a:r>
              <a:rPr lang="en-US" sz="2200" dirty="0"/>
              <a:t>and early first calving </a:t>
            </a:r>
            <a:r>
              <a:rPr lang="en-US" sz="2200" dirty="0">
                <a:solidFill>
                  <a:srgbClr val="007053"/>
                </a:solidFill>
              </a:rPr>
              <a:t>(EFC)</a:t>
            </a:r>
          </a:p>
          <a:p>
            <a:pPr indent="-228600">
              <a:lnSpc>
                <a:spcPts val="2500"/>
              </a:lnSpc>
              <a:spcAft>
                <a:spcPts val="600"/>
              </a:spcAft>
            </a:pPr>
            <a:r>
              <a:rPr lang="en-US" sz="2200" dirty="0"/>
              <a:t>Revise opportunity and maturity costs in productive life </a:t>
            </a:r>
            <a:r>
              <a:rPr lang="en-US" sz="2200" dirty="0">
                <a:solidFill>
                  <a:srgbClr val="007053"/>
                </a:solidFill>
              </a:rPr>
              <a:t>(PL)</a:t>
            </a:r>
          </a:p>
          <a:p>
            <a:pPr indent="-228600">
              <a:lnSpc>
                <a:spcPts val="2500"/>
              </a:lnSpc>
              <a:spcAft>
                <a:spcPts val="600"/>
              </a:spcAft>
            </a:pPr>
            <a:r>
              <a:rPr lang="en-US" sz="2200" dirty="0"/>
              <a:t>Adjust price forecasts and other economic assumptions</a:t>
            </a:r>
          </a:p>
          <a:p>
            <a:pPr>
              <a:lnSpc>
                <a:spcPts val="2500"/>
              </a:lnSpc>
            </a:pPr>
            <a:endParaRPr lang="en-US" sz="2200" dirty="0"/>
          </a:p>
        </p:txBody>
      </p:sp>
      <p:pic>
        <p:nvPicPr>
          <p:cNvPr id="5" name="Picture 4" descr="dollar.jpg">
            <a:extLst>
              <a:ext uri="{FF2B5EF4-FFF2-40B4-BE49-F238E27FC236}">
                <a16:creationId xmlns:a16="http://schemas.microsoft.com/office/drawing/2014/main" id="{BA6086A1-9F75-4E47-98AB-EE437A4F7B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0606" r="10606"/>
          <a:stretch/>
        </p:blipFill>
        <p:spPr>
          <a:xfrm>
            <a:off x="8567928" y="0"/>
            <a:ext cx="576072" cy="7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3126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indent="-228600">
              <a:lnSpc>
                <a:spcPts val="2400"/>
              </a:lnSpc>
              <a:spcAft>
                <a:spcPts val="2100"/>
              </a:spcAft>
            </a:pPr>
            <a:r>
              <a:rPr lang="en-US" sz="2200" dirty="0"/>
              <a:t>Selection for Feed Saved should improve US profit by </a:t>
            </a:r>
            <a:r>
              <a:rPr lang="en-US" sz="2200" dirty="0">
                <a:solidFill>
                  <a:srgbClr val="007E5D"/>
                </a:solidFill>
              </a:rPr>
              <a:t>$8 million / year</a:t>
            </a:r>
          </a:p>
          <a:p>
            <a:pPr marL="574675" lvl="1" indent="-228600">
              <a:lnSpc>
                <a:spcPts val="2400"/>
              </a:lnSpc>
              <a:spcAft>
                <a:spcPts val="2100"/>
              </a:spcAft>
            </a:pPr>
            <a:r>
              <a:rPr lang="en-US" sz="2200" dirty="0">
                <a:solidFill>
                  <a:srgbClr val="007E5D"/>
                </a:solidFill>
              </a:rPr>
              <a:t>$4.3 million </a:t>
            </a:r>
            <a:r>
              <a:rPr lang="en-US" sz="2200" dirty="0"/>
              <a:t>extra progress from DMI data via residual feed intake</a:t>
            </a:r>
          </a:p>
          <a:p>
            <a:pPr marL="574675" lvl="1" indent="-228600">
              <a:lnSpc>
                <a:spcPts val="2400"/>
              </a:lnSpc>
              <a:spcAft>
                <a:spcPts val="2100"/>
              </a:spcAft>
            </a:pPr>
            <a:r>
              <a:rPr lang="en-US" sz="2200" dirty="0">
                <a:solidFill>
                  <a:srgbClr val="007E5D"/>
                </a:solidFill>
              </a:rPr>
              <a:t>$4.0 million </a:t>
            </a:r>
            <a:r>
              <a:rPr lang="en-US" sz="2200" dirty="0"/>
              <a:t>from more penalty on BWC via more maintenance cost</a:t>
            </a:r>
          </a:p>
          <a:p>
            <a:pPr marL="228600" indent="-228600">
              <a:lnSpc>
                <a:spcPts val="2400"/>
              </a:lnSpc>
              <a:spcAft>
                <a:spcPts val="2100"/>
              </a:spcAft>
            </a:pPr>
            <a:r>
              <a:rPr lang="en-US" sz="2200" dirty="0"/>
              <a:t>RFI could get </a:t>
            </a:r>
            <a:r>
              <a:rPr lang="en-US" sz="2200" dirty="0">
                <a:solidFill>
                  <a:srgbClr val="007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2200" dirty="0">
                <a:solidFill>
                  <a:srgbClr val="007E5D"/>
                </a:solidFill>
              </a:rPr>
              <a:t>14% </a:t>
            </a:r>
            <a:r>
              <a:rPr lang="en-US" sz="2200" dirty="0"/>
              <a:t>of relative emphasis in net merit, but low REL of </a:t>
            </a:r>
            <a:r>
              <a:rPr lang="en-US" sz="2200" dirty="0">
                <a:solidFill>
                  <a:srgbClr val="007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2200" dirty="0">
                <a:solidFill>
                  <a:srgbClr val="007E5D"/>
                </a:solidFill>
              </a:rPr>
              <a:t>15% </a:t>
            </a:r>
            <a:r>
              <a:rPr lang="en-US" sz="2200" dirty="0"/>
              <a:t>for RFI and </a:t>
            </a:r>
            <a:r>
              <a:rPr lang="en-US" sz="2200" dirty="0">
                <a:solidFill>
                  <a:srgbClr val="007E5D"/>
                </a:solidFill>
              </a:rPr>
              <a:t>~37% </a:t>
            </a:r>
            <a:r>
              <a:rPr lang="en-US" sz="2200" dirty="0"/>
              <a:t>for FSAV of young animals will limit progress</a:t>
            </a:r>
          </a:p>
          <a:p>
            <a:pPr marL="228600" indent="-228600">
              <a:lnSpc>
                <a:spcPts val="2400"/>
              </a:lnSpc>
              <a:spcAft>
                <a:spcPts val="2700"/>
              </a:spcAft>
            </a:pPr>
            <a:r>
              <a:rPr lang="en-US" sz="2200" dirty="0"/>
              <a:t>REL of NM$ is lower when feed intake or other traits with low REL </a:t>
            </a:r>
            <a:r>
              <a:rPr lang="en-US" sz="2200" dirty="0">
                <a:solidFill>
                  <a:srgbClr val="00523C"/>
                </a:solidFill>
              </a:rPr>
              <a:t>(such as fertility) </a:t>
            </a:r>
            <a:r>
              <a:rPr lang="en-US" sz="2200" dirty="0"/>
              <a:t>are included in selection goal, but progress is faster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AAD22-5637-41A4-8F8E-6ACDC713D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03" y="-1"/>
            <a:ext cx="1468797" cy="82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9246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Acknowledgments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30188" indent="-230188">
              <a:lnSpc>
                <a:spcPts val="2000"/>
              </a:lnSpc>
              <a:spcAft>
                <a:spcPts val="2100"/>
              </a:spcAft>
            </a:pPr>
            <a:r>
              <a:rPr lang="en-US" sz="1900" dirty="0">
                <a:solidFill>
                  <a:srgbClr val="00563F"/>
                </a:solidFill>
              </a:rPr>
              <a:t>US taxpayers </a:t>
            </a:r>
            <a:r>
              <a:rPr lang="en-US" sz="1900" dirty="0"/>
              <a:t>for </a:t>
            </a:r>
            <a:r>
              <a:rPr lang="en-US" sz="1900"/>
              <a:t>funding our USDA-ARS </a:t>
            </a:r>
            <a:r>
              <a:rPr lang="en-US" sz="1900" dirty="0"/>
              <a:t>project 8042-31000-002-00-D, “Improving Dairy Animals by Increasing Accuracy of Genomic Prediction, Evaluating New Traits, and Redefining Selection Goals” </a:t>
            </a:r>
          </a:p>
          <a:p>
            <a:pPr marL="230188" indent="-230188">
              <a:lnSpc>
                <a:spcPts val="2000"/>
              </a:lnSpc>
              <a:spcAft>
                <a:spcPts val="2100"/>
              </a:spcAft>
            </a:pPr>
            <a:r>
              <a:rPr lang="en-US" sz="1900" dirty="0">
                <a:solidFill>
                  <a:srgbClr val="000000"/>
                </a:solidFill>
              </a:rPr>
              <a:t>CDCB and its i</a:t>
            </a:r>
            <a:r>
              <a:rPr lang="en-US" sz="1900" dirty="0"/>
              <a:t>ndustry suppliers for data</a:t>
            </a:r>
          </a:p>
          <a:p>
            <a:pPr marL="230188" indent="-230188">
              <a:lnSpc>
                <a:spcPts val="2000"/>
              </a:lnSpc>
              <a:spcAft>
                <a:spcPts val="2100"/>
              </a:spcAft>
            </a:pPr>
            <a:r>
              <a:rPr lang="en-US" sz="1900" dirty="0"/>
              <a:t>Agriculture and Food Research Initiative Competitive Grant #2011-68004-30340 from USDA National Institute of Food and Agriculture</a:t>
            </a:r>
            <a:r>
              <a:rPr lang="en-US" sz="1900" dirty="0">
                <a:solidFill>
                  <a:srgbClr val="244270"/>
                </a:solidFill>
              </a:rPr>
              <a:t> </a:t>
            </a:r>
            <a:r>
              <a:rPr lang="en-US" sz="1900" dirty="0">
                <a:solidFill>
                  <a:srgbClr val="00523C"/>
                </a:solidFill>
              </a:rPr>
              <a:t>(feed intake funding)</a:t>
            </a:r>
          </a:p>
          <a:p>
            <a:pPr>
              <a:lnSpc>
                <a:spcPts val="2000"/>
              </a:lnSpc>
              <a:spcAft>
                <a:spcPts val="2100"/>
              </a:spcAft>
            </a:pPr>
            <a:r>
              <a:rPr lang="en-US" sz="1900" dirty="0"/>
              <a:t>Foundation for Food and Agriculture Research (FFAR) </a:t>
            </a:r>
            <a:r>
              <a:rPr lang="en-US" sz="1900" dirty="0">
                <a:solidFill>
                  <a:srgbClr val="00563F"/>
                </a:solidFill>
              </a:rPr>
              <a:t>(additional feed intake funding)</a:t>
            </a:r>
          </a:p>
          <a:p>
            <a:pPr>
              <a:lnSpc>
                <a:spcPts val="2000"/>
              </a:lnSpc>
              <a:spcAft>
                <a:spcPts val="2100"/>
              </a:spcAft>
            </a:pPr>
            <a:endParaRPr lang="en-US" sz="1900" dirty="0"/>
          </a:p>
          <a:p>
            <a:pPr>
              <a:lnSpc>
                <a:spcPts val="2000"/>
              </a:lnSpc>
              <a:spcAft>
                <a:spcPts val="2100"/>
              </a:spcAft>
            </a:pPr>
            <a:endParaRPr lang="en-US" sz="1900" dirty="0"/>
          </a:p>
          <a:p>
            <a:pPr>
              <a:lnSpc>
                <a:spcPts val="2000"/>
              </a:lnSpc>
              <a:spcAft>
                <a:spcPts val="2100"/>
              </a:spcAft>
            </a:pPr>
            <a:endParaRPr lang="en-US" sz="1900" dirty="0"/>
          </a:p>
          <a:p>
            <a:pPr>
              <a:lnSpc>
                <a:spcPts val="2000"/>
              </a:lnSpc>
              <a:spcAft>
                <a:spcPts val="2100"/>
              </a:spcAft>
            </a:pPr>
            <a:endParaRPr lang="en-US" sz="1900" dirty="0"/>
          </a:p>
        </p:txBody>
      </p:sp>
      <p:pic>
        <p:nvPicPr>
          <p:cNvPr id="4" name="Picture 3" descr="CDCB logo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3546" y="1918782"/>
            <a:ext cx="914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8582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10D4A-A85D-46FB-BC1B-6E7FB2CA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585D5-7521-4259-A0EC-5BF14F2F95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Revision of cow maintenance cost</a:t>
            </a:r>
          </a:p>
          <a:p>
            <a:r>
              <a:rPr lang="en-US" dirty="0"/>
              <a:t>Economics for Feed Saved (</a:t>
            </a:r>
            <a:r>
              <a:rPr lang="en-US" dirty="0">
                <a:solidFill>
                  <a:srgbClr val="007E5D"/>
                </a:solidFill>
              </a:rPr>
              <a:t>FSAV</a:t>
            </a:r>
            <a:r>
              <a:rPr lang="en-US" dirty="0"/>
              <a:t>)</a:t>
            </a:r>
          </a:p>
          <a:p>
            <a:r>
              <a:rPr lang="en-US" dirty="0"/>
              <a:t>Reliability for residual feed intake (</a:t>
            </a:r>
            <a:r>
              <a:rPr lang="en-US" dirty="0">
                <a:solidFill>
                  <a:srgbClr val="007E5D"/>
                </a:solidFill>
              </a:rPr>
              <a:t>RFI</a:t>
            </a:r>
            <a:r>
              <a:rPr lang="en-US" dirty="0"/>
              <a:t>) and FSAV</a:t>
            </a:r>
          </a:p>
          <a:p>
            <a:r>
              <a:rPr lang="en-US" dirty="0"/>
              <a:t>Formulas to combine RFI and BWC into FSAV</a:t>
            </a:r>
          </a:p>
          <a:p>
            <a:r>
              <a:rPr lang="en-US" dirty="0"/>
              <a:t>Feed costs for each pound of milk, fat, or protein</a:t>
            </a:r>
          </a:p>
          <a:p>
            <a:r>
              <a:rPr lang="en-US" dirty="0"/>
              <a:t>Future national impact of FSAV</a:t>
            </a:r>
          </a:p>
          <a:p>
            <a:endParaRPr lang="en-US" dirty="0"/>
          </a:p>
        </p:txBody>
      </p:sp>
      <p:pic>
        <p:nvPicPr>
          <p:cNvPr id="4" name="Picture 2" descr="http://agnewsfeed.com/here/wp-content/uploads/2016/08/extension.psu_.eduanimalsbeefnews2016feeding-holstein-steer-calves-for-the-beef-marketimage_galleryzoom-101921b89849f100d966c865bb8e7dbeb22ac17a">
            <a:extLst>
              <a:ext uri="{FF2B5EF4-FFF2-40B4-BE49-F238E27FC236}">
                <a16:creationId xmlns:a16="http://schemas.microsoft.com/office/drawing/2014/main" id="{61746901-4BD6-45A7-9068-BC0A1DB51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7585" y="0"/>
            <a:ext cx="1446415" cy="963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538157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BBE33-79E4-407F-9F72-6836C3C0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weight (BW) and body weight composite (BWC)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562A4-800D-43E7-A87E-3F69C78FFE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Since 2000, Net Merit (</a:t>
            </a:r>
            <a:r>
              <a:rPr lang="en-US" dirty="0">
                <a:solidFill>
                  <a:srgbClr val="007E5D"/>
                </a:solidFill>
              </a:rPr>
              <a:t>NM$</a:t>
            </a:r>
            <a:r>
              <a:rPr lang="en-US" dirty="0"/>
              <a:t>) has deducted for higher feed costs of larger cows by including a penalty on BWC.</a:t>
            </a:r>
          </a:p>
          <a:p>
            <a:r>
              <a:rPr lang="en-US" dirty="0"/>
              <a:t>Since 2017, the previous composite formula from U Minnesota was replaced by new BWC formulas based on HAUSA research and AJCA research to better predict actual cow BW.</a:t>
            </a:r>
          </a:p>
          <a:p>
            <a:pPr lvl="1"/>
            <a:r>
              <a:rPr lang="en-US" dirty="0"/>
              <a:t>Dairy form included to predict weight instead of frame size.</a:t>
            </a:r>
          </a:p>
          <a:p>
            <a:r>
              <a:rPr lang="en-US" dirty="0"/>
              <a:t>More data from university research herds and genomic regressions now indicate </a:t>
            </a:r>
            <a:r>
              <a:rPr lang="en-US" dirty="0">
                <a:solidFill>
                  <a:srgbClr val="AC1F2D"/>
                </a:solidFill>
              </a:rPr>
              <a:t>35</a:t>
            </a:r>
            <a:r>
              <a:rPr lang="en-US" dirty="0"/>
              <a:t> instead of </a:t>
            </a:r>
            <a:r>
              <a:rPr lang="en-US" dirty="0">
                <a:solidFill>
                  <a:srgbClr val="AC1F2D"/>
                </a:solidFill>
              </a:rPr>
              <a:t>40</a:t>
            </a:r>
            <a:r>
              <a:rPr lang="en-US" dirty="0"/>
              <a:t> pounds increase in BW for each unit of HO BWC.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850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CEA3-3B4B-4C88-9C3A-418EB004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weight and maintenance feed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(dry matter intake)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DB99-F97C-47B2-A8E9-F53E953F6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National Research Council publishes nutrients required</a:t>
            </a:r>
          </a:p>
          <a:p>
            <a:r>
              <a:rPr lang="en-US" dirty="0"/>
              <a:t>Estimate is increasing</a:t>
            </a:r>
          </a:p>
          <a:p>
            <a:r>
              <a:rPr lang="en-US" dirty="0"/>
              <a:t>Estimates from CDCB data are much higher </a:t>
            </a:r>
          </a:p>
          <a:p>
            <a:r>
              <a:rPr lang="en-US" dirty="0"/>
              <a:t>Phenotypic, cow genomic, and sire regressions give similar, high estimates</a:t>
            </a:r>
          </a:p>
          <a:p>
            <a:r>
              <a:rPr lang="en-US" dirty="0"/>
              <a:t>NM$ should put </a:t>
            </a:r>
            <a:r>
              <a:rPr lang="en-US" dirty="0">
                <a:solidFill>
                  <a:srgbClr val="AC1F2D"/>
                </a:solidFill>
              </a:rPr>
              <a:t>2.3 X</a:t>
            </a:r>
            <a:r>
              <a:rPr lang="en-US" dirty="0"/>
              <a:t> more emphasis on small body size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542F0D9-2CD0-404F-B14D-690D43ADC72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6369661"/>
              </p:ext>
            </p:extLst>
          </p:nvPr>
        </p:nvGraphicFramePr>
        <p:xfrm>
          <a:off x="4754563" y="914399"/>
          <a:ext cx="4024312" cy="3745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087">
                  <a:extLst>
                    <a:ext uri="{9D8B030D-6E8A-4147-A177-3AD203B41FA5}">
                      <a16:colId xmlns:a16="http://schemas.microsoft.com/office/drawing/2014/main" val="1528921957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val="2017389226"/>
                    </a:ext>
                  </a:extLst>
                </a:gridCol>
              </a:tblGrid>
              <a:tr h="450427">
                <a:tc>
                  <a:txBody>
                    <a:bodyPr/>
                    <a:lstStyle/>
                    <a:p>
                      <a:r>
                        <a:rPr lang="en-US" sz="2000" dirty="0"/>
                        <a:t>Maintenance estimate: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DMI </a:t>
                      </a:r>
                      <a:r>
                        <a:rPr lang="en-US" sz="2000" dirty="0" err="1"/>
                        <a:t>lb</a:t>
                      </a:r>
                      <a:r>
                        <a:rPr lang="en-US" sz="2000" dirty="0"/>
                        <a:t> / </a:t>
                      </a:r>
                    </a:p>
                    <a:p>
                      <a:pPr algn="ctr"/>
                      <a:r>
                        <a:rPr lang="en-US" sz="2000" dirty="0"/>
                        <a:t>BW </a:t>
                      </a:r>
                      <a:r>
                        <a:rPr lang="en-US" sz="2000" dirty="0" err="1"/>
                        <a:t>lb</a:t>
                      </a:r>
                      <a:r>
                        <a:rPr lang="en-US" sz="2000" dirty="0"/>
                        <a:t> /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302761"/>
                  </a:ext>
                </a:extLst>
              </a:tr>
              <a:tr h="225214">
                <a:tc>
                  <a:txBody>
                    <a:bodyPr/>
                    <a:lstStyle/>
                    <a:p>
                      <a:r>
                        <a:rPr lang="en-US" sz="2000" dirty="0"/>
                        <a:t>NM$ 2018 assumed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615113"/>
                  </a:ext>
                </a:extLst>
              </a:tr>
              <a:tr h="2252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NRC 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689495"/>
                  </a:ext>
                </a:extLst>
              </a:tr>
              <a:tr h="450427">
                <a:tc>
                  <a:txBody>
                    <a:bodyPr/>
                    <a:lstStyle/>
                    <a:p>
                      <a:r>
                        <a:rPr lang="en-US" sz="2000" dirty="0"/>
                        <a:t>NRC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607812"/>
                  </a:ext>
                </a:extLst>
              </a:tr>
              <a:tr h="450427">
                <a:tc>
                  <a:txBody>
                    <a:bodyPr/>
                    <a:lstStyle/>
                    <a:p>
                      <a:r>
                        <a:rPr lang="en-US" sz="2000" dirty="0"/>
                        <a:t>Phenotypic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91881"/>
                  </a:ext>
                </a:extLst>
              </a:tr>
              <a:tr h="450427">
                <a:tc>
                  <a:txBody>
                    <a:bodyPr/>
                    <a:lstStyle/>
                    <a:p>
                      <a:r>
                        <a:rPr lang="en-US" sz="2000" dirty="0"/>
                        <a:t>Genomic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74965"/>
                  </a:ext>
                </a:extLst>
              </a:tr>
              <a:tr h="450427">
                <a:tc>
                  <a:txBody>
                    <a:bodyPr/>
                    <a:lstStyle/>
                    <a:p>
                      <a:r>
                        <a:rPr lang="en-US" sz="2000" dirty="0"/>
                        <a:t>Sire genomic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99190"/>
                  </a:ext>
                </a:extLst>
              </a:tr>
              <a:tr h="450427">
                <a:tc>
                  <a:txBody>
                    <a:bodyPr/>
                    <a:lstStyle/>
                    <a:p>
                      <a:r>
                        <a:rPr lang="en-US" sz="2000" dirty="0"/>
                        <a:t>NM$ 2021 proposed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054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88060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5D16D-F57A-422F-ABEB-A55AB8013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incomes and costs for BWC already in NM$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8F772-4C39-4E51-8FB1-698823CAE2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E5D"/>
                </a:solidFill>
              </a:rPr>
              <a:t>+$0.75</a:t>
            </a:r>
            <a:r>
              <a:rPr lang="en-US" dirty="0"/>
              <a:t>	Income from cull cows / pound BW</a:t>
            </a:r>
          </a:p>
          <a:p>
            <a:r>
              <a:rPr lang="en-US" dirty="0">
                <a:solidFill>
                  <a:srgbClr val="007E5D"/>
                </a:solidFill>
              </a:rPr>
              <a:t>+$0.17</a:t>
            </a:r>
            <a:r>
              <a:rPr lang="en-US" dirty="0"/>
              <a:t>	Income from larger calves / pound cow BW</a:t>
            </a:r>
          </a:p>
          <a:p>
            <a:r>
              <a:rPr lang="en-US" dirty="0">
                <a:solidFill>
                  <a:srgbClr val="AC1F2D"/>
                </a:solidFill>
              </a:rPr>
              <a:t>-$0.75</a:t>
            </a:r>
            <a:r>
              <a:rPr lang="en-US" dirty="0"/>
              <a:t>	Heifer growth cost up to 1200 pounds</a:t>
            </a:r>
          </a:p>
          <a:p>
            <a:r>
              <a:rPr lang="en-US" dirty="0">
                <a:solidFill>
                  <a:srgbClr val="AC1F2D"/>
                </a:solidFill>
              </a:rPr>
              <a:t>-$0.50</a:t>
            </a:r>
            <a:r>
              <a:rPr lang="en-US" dirty="0"/>
              <a:t>	Cow growth cost from 1200 to 1500 pounds</a:t>
            </a:r>
          </a:p>
          <a:p>
            <a:r>
              <a:rPr lang="en-US" dirty="0">
                <a:solidFill>
                  <a:srgbClr val="AC1F2D"/>
                </a:solidFill>
              </a:rPr>
              <a:t>-$0.10</a:t>
            </a:r>
            <a:r>
              <a:rPr lang="en-US" dirty="0"/>
              <a:t>	Extra housing costs for cows</a:t>
            </a:r>
          </a:p>
          <a:p>
            <a:endParaRPr lang="en-US" dirty="0"/>
          </a:p>
          <a:p>
            <a:r>
              <a:rPr lang="en-US" dirty="0"/>
              <a:t>Incomes and expenses all converted to feed pounds / lactation</a:t>
            </a:r>
          </a:p>
          <a:p>
            <a:r>
              <a:rPr lang="en-US" dirty="0"/>
              <a:t>Maintenance + other items = 138 pounds DMI / unit BWC</a:t>
            </a:r>
          </a:p>
        </p:txBody>
      </p:sp>
    </p:spTree>
    <p:extLst>
      <p:ext uri="{BB962C8B-B14F-4D97-AF65-F5344CB8AC3E}">
        <p14:creationId xmlns:p14="http://schemas.microsoft.com/office/powerpoint/2010/main" val="427567071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59BE0-90AA-4B55-894C-DDFC6644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FSAV formulas and reliability averages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6753F-A0B3-4A97-B856-D6B4712BF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082040"/>
            <a:ext cx="8412480" cy="3657600"/>
          </a:xfrm>
        </p:spPr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Combining BWC and RFI into FSAV</a:t>
            </a:r>
            <a:endParaRPr lang="en-US" sz="2200" dirty="0"/>
          </a:p>
          <a:p>
            <a:pPr marL="574675" lvl="1">
              <a:lnSpc>
                <a:spcPts val="2300"/>
              </a:lnSpc>
              <a:buClr>
                <a:schemeClr val="tx1"/>
              </a:buClr>
            </a:pP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>
                <a:solidFill>
                  <a:srgbClr val="007E5D"/>
                </a:solidFill>
              </a:rPr>
              <a:t>PTA</a:t>
            </a:r>
            <a:r>
              <a:rPr lang="en-US" sz="2200" baseline="-25000" dirty="0">
                <a:solidFill>
                  <a:srgbClr val="007E5D"/>
                </a:solidFill>
              </a:rPr>
              <a:t>FSAV</a:t>
            </a:r>
            <a:r>
              <a:rPr lang="en-US" sz="2200" dirty="0">
                <a:solidFill>
                  <a:prstClr val="black"/>
                </a:solidFill>
              </a:rPr>
              <a:t> 		–138 * PTA</a:t>
            </a:r>
            <a:r>
              <a:rPr lang="en-US" sz="2200" baseline="-25000" dirty="0">
                <a:solidFill>
                  <a:prstClr val="black"/>
                </a:solidFill>
              </a:rPr>
              <a:t>BWC</a:t>
            </a:r>
            <a:r>
              <a:rPr lang="en-US" sz="2200" dirty="0">
                <a:solidFill>
                  <a:prstClr val="black"/>
                </a:solidFill>
              </a:rPr>
              <a:t> – 1 * PTA</a:t>
            </a:r>
            <a:r>
              <a:rPr lang="en-US" sz="2200" baseline="-25000" dirty="0">
                <a:solidFill>
                  <a:prstClr val="black"/>
                </a:solidFill>
              </a:rPr>
              <a:t>RFI</a:t>
            </a:r>
            <a:r>
              <a:rPr lang="en-US" sz="2200" dirty="0">
                <a:solidFill>
                  <a:prstClr val="black"/>
                </a:solidFill>
              </a:rPr>
              <a:t> pounds / lactation</a:t>
            </a:r>
            <a:endParaRPr lang="en-US" sz="2200" dirty="0"/>
          </a:p>
          <a:p>
            <a:pPr lvl="1"/>
            <a:r>
              <a:rPr lang="en-US" sz="2200" dirty="0">
                <a:solidFill>
                  <a:srgbClr val="007E5D"/>
                </a:solidFill>
              </a:rPr>
              <a:t>REL</a:t>
            </a:r>
            <a:r>
              <a:rPr lang="en-US" sz="2200" baseline="-25000" dirty="0">
                <a:solidFill>
                  <a:srgbClr val="007E5D"/>
                </a:solidFill>
              </a:rPr>
              <a:t>FSAV</a:t>
            </a:r>
            <a:r>
              <a:rPr lang="en-US" sz="2200" dirty="0">
                <a:solidFill>
                  <a:prstClr val="black"/>
                </a:solidFill>
              </a:rPr>
              <a:t> 		0.35 * REL</a:t>
            </a:r>
            <a:r>
              <a:rPr lang="en-US" sz="2200" baseline="-25000" dirty="0">
                <a:solidFill>
                  <a:prstClr val="black"/>
                </a:solidFill>
              </a:rPr>
              <a:t>BWC</a:t>
            </a:r>
            <a:r>
              <a:rPr lang="en-US" sz="2200" dirty="0">
                <a:solidFill>
                  <a:prstClr val="black"/>
                </a:solidFill>
              </a:rPr>
              <a:t> + 0.65 * REL</a:t>
            </a:r>
            <a:r>
              <a:rPr lang="en-US" sz="2200" baseline="-25000" dirty="0">
                <a:solidFill>
                  <a:prstClr val="black"/>
                </a:solidFill>
              </a:rPr>
              <a:t>RFI</a:t>
            </a:r>
            <a:endParaRPr lang="en-US" sz="2200" dirty="0"/>
          </a:p>
          <a:p>
            <a:pPr lvl="0"/>
            <a:r>
              <a:rPr lang="en-US" sz="2200" dirty="0">
                <a:solidFill>
                  <a:prstClr val="black"/>
                </a:solidFill>
              </a:rPr>
              <a:t>Reversing these formulas can give PTA</a:t>
            </a:r>
            <a:r>
              <a:rPr lang="en-US" sz="2200" baseline="-25000" dirty="0">
                <a:solidFill>
                  <a:prstClr val="black"/>
                </a:solidFill>
              </a:rPr>
              <a:t>RFI</a:t>
            </a:r>
            <a:r>
              <a:rPr lang="en-US" sz="2200" dirty="0">
                <a:solidFill>
                  <a:prstClr val="black"/>
                </a:solidFill>
              </a:rPr>
              <a:t> and REL</a:t>
            </a:r>
            <a:r>
              <a:rPr lang="en-US" sz="2200" baseline="-25000" dirty="0">
                <a:solidFill>
                  <a:prstClr val="black"/>
                </a:solidFill>
              </a:rPr>
              <a:t>RFI</a:t>
            </a:r>
            <a:r>
              <a:rPr lang="en-US" sz="2200" dirty="0">
                <a:solidFill>
                  <a:prstClr val="black"/>
                </a:solidFill>
              </a:rPr>
              <a:t> if interested</a:t>
            </a:r>
            <a:endParaRPr lang="en-US" sz="2200" dirty="0"/>
          </a:p>
          <a:p>
            <a:pPr marL="228600" indent="-228600">
              <a:lnSpc>
                <a:spcPts val="2300"/>
              </a:lnSpc>
            </a:pPr>
            <a:r>
              <a:rPr lang="en-US" sz="2200" dirty="0"/>
              <a:t> REL averages for calf predictions</a:t>
            </a:r>
          </a:p>
          <a:p>
            <a:pPr marL="574675" lvl="1">
              <a:lnSpc>
                <a:spcPts val="2300"/>
              </a:lnSpc>
              <a:buClr>
                <a:schemeClr val="tx1"/>
              </a:buClr>
            </a:pPr>
            <a:r>
              <a:rPr lang="en-US" sz="2200" dirty="0">
                <a:solidFill>
                  <a:srgbClr val="007E5D"/>
                </a:solidFill>
              </a:rPr>
              <a:t>BWC and RFI</a:t>
            </a:r>
            <a:r>
              <a:rPr lang="en-US" sz="2200" dirty="0"/>
              <a:t>	77% and 15%</a:t>
            </a:r>
          </a:p>
          <a:p>
            <a:pPr marL="574675" lvl="1">
              <a:lnSpc>
                <a:spcPts val="2300"/>
              </a:lnSpc>
              <a:buClr>
                <a:prstClr val="black"/>
              </a:buClr>
            </a:pPr>
            <a:r>
              <a:rPr lang="en-US" sz="2200" dirty="0">
                <a:solidFill>
                  <a:srgbClr val="007E5D"/>
                </a:solidFill>
              </a:rPr>
              <a:t>Feed Saved</a:t>
            </a:r>
            <a:r>
              <a:rPr lang="en-US" sz="2200" dirty="0">
                <a:solidFill>
                  <a:prstClr val="black"/>
                </a:solidFill>
              </a:rPr>
              <a:t>	37% </a:t>
            </a:r>
          </a:p>
          <a:p>
            <a:pPr marL="228600" indent="-228600">
              <a:lnSpc>
                <a:spcPts val="2300"/>
              </a:lnSpc>
            </a:pPr>
            <a:r>
              <a:rPr lang="en-US" sz="2200" dirty="0"/>
              <a:t> Low REL will reduce REL of NM$ but increase genetic progress</a:t>
            </a:r>
          </a:p>
        </p:txBody>
      </p:sp>
      <p:pic>
        <p:nvPicPr>
          <p:cNvPr id="4" name="Picture 2" descr="CABRIOLET">
            <a:extLst>
              <a:ext uri="{FF2B5EF4-FFF2-40B4-BE49-F238E27FC236}">
                <a16:creationId xmlns:a16="http://schemas.microsoft.com/office/drawing/2014/main" id="{D12D290E-F749-4B15-A81E-70979E2D2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9047" y="-13685"/>
            <a:ext cx="1254953" cy="897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598664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010D-39B2-4E44-B44B-8298774F8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Including Feed Saved PTA and REL in NM$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B60F8-B8DF-4204-BF58-6F4066CE40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Lifetime value of FSAV = $0.12/</a:t>
            </a:r>
            <a:r>
              <a:rPr lang="en-US" dirty="0" err="1"/>
              <a:t>lb</a:t>
            </a:r>
            <a:r>
              <a:rPr lang="en-US" dirty="0"/>
              <a:t> DMI * 2.6 lactations = $0.31</a:t>
            </a:r>
          </a:p>
          <a:p>
            <a:r>
              <a:rPr lang="en-US" dirty="0"/>
              <a:t>Reliability of NM$ with FSAV (or RFI) included</a:t>
            </a:r>
          </a:p>
          <a:p>
            <a:pPr marL="574675" lvl="1">
              <a:lnSpc>
                <a:spcPts val="2300"/>
              </a:lnSpc>
              <a:buClr>
                <a:prstClr val="black"/>
              </a:buClr>
            </a:pPr>
            <a:r>
              <a:rPr lang="en-US" sz="2200" dirty="0">
                <a:solidFill>
                  <a:srgbClr val="007E5D"/>
                </a:solidFill>
              </a:rPr>
              <a:t>NM$ with FSAV</a:t>
            </a:r>
            <a:r>
              <a:rPr lang="en-US" sz="2200" dirty="0">
                <a:solidFill>
                  <a:prstClr val="black"/>
                </a:solidFill>
              </a:rPr>
              <a:t>	REL</a:t>
            </a:r>
            <a:r>
              <a:rPr lang="en-US" sz="2200" baseline="-25000" dirty="0">
                <a:solidFill>
                  <a:prstClr val="black"/>
                </a:solidFill>
              </a:rPr>
              <a:t>NM$</a:t>
            </a:r>
            <a:r>
              <a:rPr lang="en-US" sz="22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 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</a:t>
            </a:r>
            <a:r>
              <a:rPr lang="en-US" sz="22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 </a:t>
            </a:r>
            <a:r>
              <a:rPr lang="en-US" sz="2200" dirty="0">
                <a:solidFill>
                  <a:prstClr val="black"/>
                </a:solidFill>
              </a:rPr>
              <a:t>0.89 + REL</a:t>
            </a:r>
            <a:r>
              <a:rPr lang="en-US" sz="2200" baseline="-25000" dirty="0">
                <a:solidFill>
                  <a:prstClr val="black"/>
                </a:solidFill>
              </a:rPr>
              <a:t>RFI</a:t>
            </a:r>
            <a:r>
              <a:rPr lang="en-US" sz="22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 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</a:t>
            </a:r>
            <a:r>
              <a:rPr lang="en-US" sz="22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 </a:t>
            </a:r>
            <a:r>
              <a:rPr lang="en-US" sz="2200" dirty="0">
                <a:solidFill>
                  <a:prstClr val="black"/>
                </a:solidFill>
              </a:rPr>
              <a:t>0.11</a:t>
            </a:r>
            <a:endParaRPr lang="en-US" dirty="0"/>
          </a:p>
          <a:p>
            <a:pPr marL="574675" lvl="1">
              <a:lnSpc>
                <a:spcPts val="2300"/>
              </a:lnSpc>
              <a:buClr>
                <a:prstClr val="black"/>
              </a:buClr>
            </a:pPr>
            <a:r>
              <a:rPr lang="en-US" sz="2200" dirty="0">
                <a:solidFill>
                  <a:srgbClr val="007E5D"/>
                </a:solidFill>
              </a:rPr>
              <a:t>NM$ current</a:t>
            </a:r>
            <a:r>
              <a:rPr lang="en-US" sz="2200" dirty="0">
                <a:solidFill>
                  <a:prstClr val="black"/>
                </a:solidFill>
              </a:rPr>
              <a:t>	76%</a:t>
            </a:r>
          </a:p>
          <a:p>
            <a:pPr marL="574675" lvl="1">
              <a:lnSpc>
                <a:spcPts val="2300"/>
              </a:lnSpc>
              <a:buClr>
                <a:prstClr val="black"/>
              </a:buClr>
            </a:pPr>
            <a:r>
              <a:rPr lang="en-US" sz="2200" dirty="0">
                <a:solidFill>
                  <a:srgbClr val="007E5D"/>
                </a:solidFill>
              </a:rPr>
              <a:t>NM$ with FSAV</a:t>
            </a:r>
            <a:r>
              <a:rPr lang="en-US" sz="2200" dirty="0">
                <a:solidFill>
                  <a:prstClr val="black"/>
                </a:solidFill>
              </a:rPr>
              <a:t>	69%</a:t>
            </a:r>
          </a:p>
          <a:p>
            <a:r>
              <a:rPr lang="en-US" dirty="0"/>
              <a:t>Correlation of NM$ with and without FSAV included = 0.984</a:t>
            </a:r>
          </a:p>
          <a:p>
            <a:r>
              <a:rPr lang="en-US" dirty="0"/>
              <a:t>Extra progress from FSAV is worth ~$8 million/ year nationally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CABRIOLET">
            <a:extLst>
              <a:ext uri="{FF2B5EF4-FFF2-40B4-BE49-F238E27FC236}">
                <a16:creationId xmlns:a16="http://schemas.microsoft.com/office/drawing/2014/main" id="{93EC13F3-1917-4AE9-B370-78431AE2C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9047" y="-13685"/>
            <a:ext cx="1254953" cy="897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633929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1E3C-4A8F-4F90-B140-E36679398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Milk component prices and feed costs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(proposed $)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08BA5-8073-41BB-8182-86F7B5B886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Few researchers estimated costs for milk components.</a:t>
            </a:r>
          </a:p>
          <a:p>
            <a:r>
              <a:rPr lang="en-US" dirty="0"/>
              <a:t>New data indicates that milk fluid and protein may require less feed and fat more feed than previously assumed.</a:t>
            </a:r>
          </a:p>
          <a:p>
            <a:r>
              <a:rPr lang="en-US" dirty="0"/>
              <a:t>Feed cost for fat still poorly estimated because body fat loss during feeding trials not accounted for, only body weight change (next slide).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99C7697-7570-4A4A-94F9-B386A991FA8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23690951"/>
              </p:ext>
            </p:extLst>
          </p:nvPr>
        </p:nvGraphicFramePr>
        <p:xfrm>
          <a:off x="4754563" y="914400"/>
          <a:ext cx="4024312" cy="297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762">
                  <a:extLst>
                    <a:ext uri="{9D8B030D-6E8A-4147-A177-3AD203B41FA5}">
                      <a16:colId xmlns:a16="http://schemas.microsoft.com/office/drawing/2014/main" val="2110181244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81240115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3150161550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3719854965"/>
                    </a:ext>
                  </a:extLst>
                </a:gridCol>
              </a:tblGrid>
              <a:tr h="467360">
                <a:tc>
                  <a:txBody>
                    <a:bodyPr/>
                    <a:lstStyle/>
                    <a:p>
                      <a:r>
                        <a:rPr lang="en-US" dirty="0"/>
                        <a:t>Income – cost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90583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r>
                        <a:rPr lang="en-US" b="1" dirty="0"/>
                        <a:t>2021 base milk </a:t>
                      </a:r>
                      <a:r>
                        <a:rPr lang="en-US" b="1" dirty="0">
                          <a:solidFill>
                            <a:srgbClr val="007E5D"/>
                          </a:solidFill>
                        </a:rPr>
                        <a:t>price</a:t>
                      </a:r>
                      <a:r>
                        <a:rPr lang="en-US" b="1" dirty="0"/>
                        <a:t> $ / </a:t>
                      </a:r>
                      <a:r>
                        <a:rPr lang="en-US" b="1" dirty="0" err="1"/>
                        <a:t>lb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299603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r>
                        <a:rPr lang="en-US" b="1" dirty="0"/>
                        <a:t>2018 feed </a:t>
                      </a:r>
                      <a:r>
                        <a:rPr lang="en-US" b="1" dirty="0">
                          <a:solidFill>
                            <a:srgbClr val="AC1F2D"/>
                          </a:solidFill>
                        </a:rPr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296125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r>
                        <a:rPr lang="en-US" b="1" dirty="0"/>
                        <a:t>2021 feed </a:t>
                      </a:r>
                      <a:r>
                        <a:rPr lang="en-US" b="1" dirty="0">
                          <a:solidFill>
                            <a:srgbClr val="AC1F2D"/>
                          </a:solidFill>
                        </a:rPr>
                        <a:t>cost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0.007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0.96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0.84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56418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r>
                        <a:rPr lang="en-US" b="1" dirty="0"/>
                        <a:t>2018 </a:t>
                      </a:r>
                      <a:r>
                        <a:rPr lang="en-US" b="1" dirty="0">
                          <a:solidFill>
                            <a:srgbClr val="007E5D"/>
                          </a:solidFill>
                        </a:rPr>
                        <a:t>profit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lb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-0.013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1.45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1.70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51520792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r>
                        <a:rPr lang="en-US" b="1" dirty="0"/>
                        <a:t>2021 </a:t>
                      </a:r>
                      <a:r>
                        <a:rPr lang="en-US" b="1" dirty="0">
                          <a:solidFill>
                            <a:srgbClr val="007E5D"/>
                          </a:solidFill>
                        </a:rPr>
                        <a:t>profit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+0.007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29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07116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EDF14-47C7-49F3-A578-6E24D1C02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 consumed to produce milk, fat, or protein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9A4554-4D00-41C4-A5ED-A2328828567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03066087"/>
              </p:ext>
            </p:extLst>
          </p:nvPr>
        </p:nvGraphicFramePr>
        <p:xfrm>
          <a:off x="806027" y="1097279"/>
          <a:ext cx="7410025" cy="3402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9346">
                  <a:extLst>
                    <a:ext uri="{9D8B030D-6E8A-4147-A177-3AD203B41FA5}">
                      <a16:colId xmlns:a16="http://schemas.microsoft.com/office/drawing/2014/main" val="2867898325"/>
                    </a:ext>
                  </a:extLst>
                </a:gridCol>
                <a:gridCol w="1719327">
                  <a:extLst>
                    <a:ext uri="{9D8B030D-6E8A-4147-A177-3AD203B41FA5}">
                      <a16:colId xmlns:a16="http://schemas.microsoft.com/office/drawing/2014/main" val="318012937"/>
                    </a:ext>
                  </a:extLst>
                </a:gridCol>
                <a:gridCol w="1898509">
                  <a:extLst>
                    <a:ext uri="{9D8B030D-6E8A-4147-A177-3AD203B41FA5}">
                      <a16:colId xmlns:a16="http://schemas.microsoft.com/office/drawing/2014/main" val="2037491373"/>
                    </a:ext>
                  </a:extLst>
                </a:gridCol>
                <a:gridCol w="1013663">
                  <a:extLst>
                    <a:ext uri="{9D8B030D-6E8A-4147-A177-3AD203B41FA5}">
                      <a16:colId xmlns:a16="http://schemas.microsoft.com/office/drawing/2014/main" val="1868550318"/>
                    </a:ext>
                  </a:extLst>
                </a:gridCol>
                <a:gridCol w="869443">
                  <a:extLst>
                    <a:ext uri="{9D8B030D-6E8A-4147-A177-3AD203B41FA5}">
                      <a16:colId xmlns:a16="http://schemas.microsoft.com/office/drawing/2014/main" val="2528042733"/>
                    </a:ext>
                  </a:extLst>
                </a:gridCol>
                <a:gridCol w="1119737">
                  <a:extLst>
                    <a:ext uri="{9D8B030D-6E8A-4147-A177-3AD203B41FA5}">
                      <a16:colId xmlns:a16="http://schemas.microsoft.com/office/drawing/2014/main" val="767390575"/>
                    </a:ext>
                  </a:extLst>
                </a:gridCol>
              </a:tblGrid>
              <a:tr h="407670">
                <a:tc>
                  <a:txBody>
                    <a:bodyPr/>
                    <a:lstStyle/>
                    <a:p>
                      <a:pPr marL="0" marR="0"/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800">
                          <a:effectLst/>
                        </a:rPr>
                        <a:t>Description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Marginal feed $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DMI (</a:t>
                      </a:r>
                      <a:r>
                        <a:rPr lang="en-US" sz="1800" dirty="0" err="1">
                          <a:effectLst/>
                        </a:rPr>
                        <a:t>lb</a:t>
                      </a:r>
                      <a:r>
                        <a:rPr lang="en-US" sz="1800" dirty="0">
                          <a:effectLst/>
                        </a:rPr>
                        <a:t>) for component yields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401978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marL="0" marR="0"/>
                      <a:r>
                        <a:rPr lang="en-US" sz="1800">
                          <a:effectLst/>
                        </a:rPr>
                        <a:t>Model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 dirty="0">
                          <a:effectLst/>
                        </a:rPr>
                        <a:t>/ 100 pounds milk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>
                          <a:effectLst/>
                        </a:rPr>
                        <a:t>Milk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>
                          <a:effectLst/>
                        </a:rPr>
                        <a:t>Fat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 dirty="0">
                          <a:effectLst/>
                        </a:rPr>
                        <a:t>Protein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2984604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marL="0" marR="0"/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800" b="1">
                          <a:effectLst/>
                        </a:rPr>
                        <a:t>Phenotypic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>
                          <a:effectLst/>
                        </a:rPr>
                        <a:t>3.32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>
                          <a:effectLst/>
                        </a:rPr>
                        <a:t>0.008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>
                          <a:effectLst/>
                        </a:rPr>
                        <a:t>2.82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>
                          <a:effectLst/>
                        </a:rPr>
                        <a:t>5.32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1279504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marL="0" marR="0"/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800" b="1">
                          <a:effectLst/>
                        </a:rPr>
                        <a:t>Genomic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>
                          <a:effectLst/>
                        </a:rPr>
                        <a:t>8.93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>
                          <a:effectLst/>
                        </a:rPr>
                        <a:t>0.087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>
                          <a:effectLst/>
                        </a:rPr>
                        <a:t>11.41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>
                          <a:effectLst/>
                        </a:rPr>
                        <a:t>8.05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6696289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marL="0" marR="0"/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800" b="1">
                          <a:effectLst/>
                        </a:rPr>
                        <a:t>Sire genomic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>
                          <a:effectLst/>
                        </a:rPr>
                        <a:t>6.08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>
                          <a:effectLst/>
                        </a:rPr>
                        <a:t>0.040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>
                          <a:effectLst/>
                        </a:rPr>
                        <a:t>6.58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>
                          <a:effectLst/>
                        </a:rPr>
                        <a:t>7.38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7392128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marL="0" marR="0"/>
                      <a:r>
                        <a:rPr lang="en-US" sz="1800">
                          <a:effectLst/>
                        </a:rPr>
                        <a:t>NM$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800" b="1">
                          <a:effectLst/>
                        </a:rPr>
                        <a:t>Assumed 2018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>
                          <a:effectLst/>
                        </a:rPr>
                        <a:t>7.68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>
                          <a:effectLst/>
                        </a:rPr>
                        <a:t>0.225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>
                          <a:effectLst/>
                        </a:rPr>
                        <a:t>5.42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>
                          <a:effectLst/>
                        </a:rPr>
                        <a:t>7.50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0842347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marL="0" marR="0"/>
                      <a:r>
                        <a:rPr lang="en-US" sz="1800">
                          <a:effectLst/>
                        </a:rPr>
                        <a:t>NM$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800" b="1" dirty="0">
                          <a:effectLst/>
                        </a:rPr>
                        <a:t>Proposed 2021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>
                          <a:effectLst/>
                        </a:rPr>
                        <a:t>6.96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>
                          <a:effectLst/>
                        </a:rPr>
                        <a:t>0.060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>
                          <a:effectLst/>
                        </a:rPr>
                        <a:t>8.00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>
                          <a:effectLst/>
                        </a:rPr>
                        <a:t>7.00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747274"/>
                  </a:ext>
                </a:extLst>
              </a:tr>
              <a:tr h="526203">
                <a:tc>
                  <a:txBody>
                    <a:bodyPr/>
                    <a:lstStyle/>
                    <a:p>
                      <a:pPr marL="0" marR="0"/>
                      <a:r>
                        <a:rPr lang="en-US" sz="1800">
                          <a:effectLst/>
                        </a:rPr>
                        <a:t>ECM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800" b="1">
                          <a:effectLst/>
                        </a:rPr>
                        <a:t>Energy corrected milk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>
                          <a:effectLst/>
                        </a:rPr>
                        <a:t>-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>
                          <a:effectLst/>
                        </a:rPr>
                        <a:t>0.327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>
                          <a:effectLst/>
                        </a:rPr>
                        <a:t>12.95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 dirty="0">
                          <a:effectLst/>
                        </a:rPr>
                        <a:t>7.65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826467"/>
                  </a:ext>
                </a:extLst>
              </a:tr>
            </a:tbl>
          </a:graphicData>
        </a:graphic>
      </p:graphicFrame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38F9F2D-1F36-4B74-97A2-26ECB505E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1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5580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IP-2017 16-9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IP-2017 16-9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98069</TotalTime>
  <Words>1054</Words>
  <Application>Microsoft Office PowerPoint</Application>
  <PresentationFormat>On-screen Show (16:9)</PresentationFormat>
  <Paragraphs>201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Calibri</vt:lpstr>
      <vt:lpstr>Symbol</vt:lpstr>
      <vt:lpstr>AIP-2017 16-9 Slide Master</vt:lpstr>
      <vt:lpstr>1_AIP-2017 16-9 Slide Master</vt:lpstr>
      <vt:lpstr>Calculation and use of genetic evaluations for feed saved </vt:lpstr>
      <vt:lpstr>Topics</vt:lpstr>
      <vt:lpstr>Body weight (BW) and body weight composite (BWC)</vt:lpstr>
      <vt:lpstr>Body weight and maintenance feed (dry matter intake)</vt:lpstr>
      <vt:lpstr>Other incomes and costs for BWC already in NM$</vt:lpstr>
      <vt:lpstr>FSAV formulas and reliability averages</vt:lpstr>
      <vt:lpstr>Including Feed Saved PTA and REL in NM$</vt:lpstr>
      <vt:lpstr>Milk component prices and feed costs (proposed $)</vt:lpstr>
      <vt:lpstr>Feed consumed to produce milk, fat, or protein</vt:lpstr>
      <vt:lpstr>Relative emphasis in NM$ and progress (proposed)</vt:lpstr>
      <vt:lpstr>Proposed NM$ revisions for April 2021</vt:lpstr>
      <vt:lpstr>Conclusions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Vanraden, Paul</cp:lastModifiedBy>
  <cp:revision>759</cp:revision>
  <cp:lastPrinted>2020-10-29T15:21:52Z</cp:lastPrinted>
  <dcterms:created xsi:type="dcterms:W3CDTF">2017-04-14T13:19:57Z</dcterms:created>
  <dcterms:modified xsi:type="dcterms:W3CDTF">2020-11-02T21:30:12Z</dcterms:modified>
</cp:coreProperties>
</file>