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sldIdLst>
    <p:sldId id="256" r:id="rId3"/>
    <p:sldId id="349" r:id="rId4"/>
    <p:sldId id="841" r:id="rId5"/>
    <p:sldId id="303" r:id="rId6"/>
    <p:sldId id="306" r:id="rId7"/>
    <p:sldId id="848" r:id="rId8"/>
    <p:sldId id="311" r:id="rId9"/>
    <p:sldId id="836" r:id="rId10"/>
    <p:sldId id="839" r:id="rId11"/>
    <p:sldId id="844" r:id="rId12"/>
    <p:sldId id="863" r:id="rId13"/>
    <p:sldId id="849" r:id="rId14"/>
    <p:sldId id="865" r:id="rId15"/>
    <p:sldId id="850" r:id="rId16"/>
    <p:sldId id="846" r:id="rId17"/>
    <p:sldId id="851" r:id="rId18"/>
    <p:sldId id="852" r:id="rId19"/>
    <p:sldId id="853" r:id="rId20"/>
    <p:sldId id="854" r:id="rId21"/>
    <p:sldId id="858" r:id="rId22"/>
    <p:sldId id="855" r:id="rId23"/>
    <p:sldId id="856" r:id="rId24"/>
    <p:sldId id="866" r:id="rId25"/>
    <p:sldId id="859" r:id="rId26"/>
    <p:sldId id="861" r:id="rId27"/>
    <p:sldId id="860" r:id="rId28"/>
    <p:sldId id="857" r:id="rId29"/>
    <p:sldId id="862" r:id="rId30"/>
    <p:sldId id="325" r:id="rId31"/>
    <p:sldId id="840" r:id="rId32"/>
    <p:sldId id="368" r:id="rId33"/>
    <p:sldId id="264"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7F"/>
    <a:srgbClr val="00523C"/>
    <a:srgbClr val="B00000"/>
    <a:srgbClr val="000000"/>
    <a:srgbClr val="00563F"/>
    <a:srgbClr val="24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53" autoAdjust="0"/>
    <p:restoredTop sz="94168" autoAdjust="0"/>
  </p:normalViewPr>
  <p:slideViewPr>
    <p:cSldViewPr snapToGrid="0">
      <p:cViewPr varScale="1">
        <p:scale>
          <a:sx n="218" d="100"/>
          <a:sy n="218" d="100"/>
        </p:scale>
        <p:origin x="1592" y="176"/>
      </p:cViewPr>
      <p:guideLst>
        <p:guide orient="horz" pos="1620"/>
        <p:guide pos="2880"/>
      </p:guideLst>
    </p:cSldViewPr>
  </p:slideViewPr>
  <p:outlineViewPr>
    <p:cViewPr>
      <p:scale>
        <a:sx n="33" d="100"/>
        <a:sy n="33" d="100"/>
      </p:scale>
      <p:origin x="0" y="-1867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fia\Documents\Mizzou\CRISPRs\IFT80\first%20round%20edits%20resul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83447570932242"/>
          <c:y val="0.22217227141748003"/>
          <c:w val="0.48107560073513106"/>
          <c:h val="0.74263020006526936"/>
        </c:manualLayout>
      </c:layout>
      <c:pieChart>
        <c:varyColors val="1"/>
        <c:ser>
          <c:idx val="0"/>
          <c:order val="0"/>
          <c:dPt>
            <c:idx val="0"/>
            <c:bubble3D val="0"/>
            <c:spPr>
              <a:solidFill>
                <a:schemeClr val="tx1"/>
              </a:solidFill>
              <a:ln w="19050">
                <a:solidFill>
                  <a:schemeClr val="tx1"/>
                </a:solidFill>
              </a:ln>
              <a:effectLst/>
            </c:spPr>
            <c:extLst>
              <c:ext xmlns:c16="http://schemas.microsoft.com/office/drawing/2014/chart" uri="{C3380CC4-5D6E-409C-BE32-E72D297353CC}">
                <c16:uniqueId val="{00000001-4A15-B141-8E9B-833B90325E81}"/>
              </c:ext>
            </c:extLst>
          </c:dPt>
          <c:dPt>
            <c:idx val="1"/>
            <c:bubble3D val="0"/>
            <c:spPr>
              <a:solidFill>
                <a:srgbClr val="FF0066"/>
              </a:solidFill>
              <a:ln w="19050">
                <a:solidFill>
                  <a:schemeClr val="lt1"/>
                </a:solidFill>
              </a:ln>
              <a:effectLst/>
            </c:spPr>
            <c:extLst>
              <c:ext xmlns:c16="http://schemas.microsoft.com/office/drawing/2014/chart" uri="{C3380CC4-5D6E-409C-BE32-E72D297353CC}">
                <c16:uniqueId val="{00000003-4A15-B141-8E9B-833B90325E81}"/>
              </c:ext>
            </c:extLst>
          </c:dPt>
          <c:dPt>
            <c:idx val="2"/>
            <c:bubble3D val="0"/>
            <c:spPr>
              <a:solidFill>
                <a:srgbClr val="107F80"/>
              </a:solidFill>
              <a:ln w="19050">
                <a:solidFill>
                  <a:schemeClr val="lt1"/>
                </a:solidFill>
              </a:ln>
              <a:effectLst/>
            </c:spPr>
            <c:extLst>
              <c:ext xmlns:c16="http://schemas.microsoft.com/office/drawing/2014/chart" uri="{C3380CC4-5D6E-409C-BE32-E72D297353CC}">
                <c16:uniqueId val="{00000005-4A15-B141-8E9B-833B90325E8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Sheet1!$G$8:$G$10</c:f>
              <c:strCache>
                <c:ptCount val="3"/>
                <c:pt idx="0">
                  <c:v>wt</c:v>
                </c:pt>
                <c:pt idx="1">
                  <c:v>monoallelic</c:v>
                </c:pt>
                <c:pt idx="2">
                  <c:v>biallelic</c:v>
                </c:pt>
              </c:strCache>
            </c:strRef>
          </c:cat>
          <c:val>
            <c:numRef>
              <c:f>Sheet1!$H$8:$H$10</c:f>
              <c:numCache>
                <c:formatCode>General</c:formatCode>
                <c:ptCount val="3"/>
                <c:pt idx="0">
                  <c:v>8</c:v>
                </c:pt>
                <c:pt idx="1">
                  <c:v>6</c:v>
                </c:pt>
                <c:pt idx="2">
                  <c:v>5</c:v>
                </c:pt>
              </c:numCache>
            </c:numRef>
          </c:val>
          <c:extLst>
            <c:ext xmlns:c16="http://schemas.microsoft.com/office/drawing/2014/chart" uri="{C3380CC4-5D6E-409C-BE32-E72D297353CC}">
              <c16:uniqueId val="{00000006-4A15-B141-8E9B-833B90325E81}"/>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4A15-B141-8E9B-833B90325E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4A15-B141-8E9B-833B90325E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4A15-B141-8E9B-833B90325E8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Sheet1!$G$8:$G$10</c:f>
              <c:strCache>
                <c:ptCount val="3"/>
                <c:pt idx="0">
                  <c:v>wt</c:v>
                </c:pt>
                <c:pt idx="1">
                  <c:v>monoallelic</c:v>
                </c:pt>
                <c:pt idx="2">
                  <c:v>biallelic</c:v>
                </c:pt>
              </c:strCache>
            </c:strRef>
          </c:cat>
          <c:val>
            <c:numRef>
              <c:f>Sheet1!$I$8:$I$10</c:f>
              <c:numCache>
                <c:formatCode>0.00</c:formatCode>
                <c:ptCount val="3"/>
                <c:pt idx="0">
                  <c:v>42.105263157894733</c:v>
                </c:pt>
                <c:pt idx="1">
                  <c:v>31.578947368421051</c:v>
                </c:pt>
                <c:pt idx="2">
                  <c:v>26.315789473684209</c:v>
                </c:pt>
              </c:numCache>
            </c:numRef>
          </c:val>
          <c:extLst>
            <c:ext xmlns:c16="http://schemas.microsoft.com/office/drawing/2014/chart" uri="{C3380CC4-5D6E-409C-BE32-E72D297353CC}">
              <c16:uniqueId val="{0000000D-4A15-B141-8E9B-833B90325E81}"/>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0.5</cdr:x>
      <cdr:y>0.10566</cdr:y>
    </cdr:from>
    <cdr:to>
      <cdr:x>0.97693</cdr:x>
      <cdr:y>0.17196</cdr:y>
    </cdr:to>
    <cdr:pic>
      <cdr:nvPicPr>
        <cdr:cNvPr id="2" name="chart">
          <a:extLst xmlns:a="http://schemas.openxmlformats.org/drawingml/2006/main">
            <a:ext uri="{FF2B5EF4-FFF2-40B4-BE49-F238E27FC236}">
              <a16:creationId xmlns:a16="http://schemas.microsoft.com/office/drawing/2014/main" id="{85AD8FF4-1175-4D54-8763-FAA6A9ADDFC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020854" y="479822"/>
          <a:ext cx="3835332" cy="30108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3C757-BDB4-4525-A393-160674D9AC4F}" type="datetimeFigureOut">
              <a:rPr lang="en-US" smtClean="0"/>
              <a:pPr/>
              <a:t>11/23/20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BBEE1-9E7D-436C-9E26-870F38462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2</a:t>
            </a:fld>
            <a:endParaRPr lang="en-US"/>
          </a:p>
        </p:txBody>
      </p:sp>
    </p:spTree>
    <p:extLst>
      <p:ext uri="{BB962C8B-B14F-4D97-AF65-F5344CB8AC3E}">
        <p14:creationId xmlns:p14="http://schemas.microsoft.com/office/powerpoint/2010/main" val="426186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5A9EBF-91FD-2F40-B54F-8B48B4AB474B}" type="slidenum">
              <a:rPr lang="en-US" smtClean="0"/>
              <a:pPr/>
              <a:t>4</a:t>
            </a:fld>
            <a:endParaRPr lang="en-US"/>
          </a:p>
        </p:txBody>
      </p:sp>
    </p:spTree>
    <p:extLst>
      <p:ext uri="{BB962C8B-B14F-4D97-AF65-F5344CB8AC3E}">
        <p14:creationId xmlns:p14="http://schemas.microsoft.com/office/powerpoint/2010/main" val="386846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A9EBF-91FD-2F40-B54F-8B48B4AB474B}" type="slidenum">
              <a:rPr lang="en-US" smtClean="0"/>
              <a:pPr/>
              <a:t>5</a:t>
            </a:fld>
            <a:endParaRPr lang="en-US"/>
          </a:p>
        </p:txBody>
      </p:sp>
    </p:spTree>
    <p:extLst>
      <p:ext uri="{BB962C8B-B14F-4D97-AF65-F5344CB8AC3E}">
        <p14:creationId xmlns:p14="http://schemas.microsoft.com/office/powerpoint/2010/main" val="34527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3BBEE1-9E7D-436C-9E26-870F3846246C}" type="slidenum">
              <a:rPr lang="en-US" smtClean="0"/>
              <a:pPr/>
              <a:t>6</a:t>
            </a:fld>
            <a:endParaRPr lang="en-US"/>
          </a:p>
        </p:txBody>
      </p:sp>
    </p:spTree>
    <p:extLst>
      <p:ext uri="{BB962C8B-B14F-4D97-AF65-F5344CB8AC3E}">
        <p14:creationId xmlns:p14="http://schemas.microsoft.com/office/powerpoint/2010/main" val="151021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7</a:t>
            </a:fld>
            <a:endParaRPr lang="en-US"/>
          </a:p>
        </p:txBody>
      </p:sp>
    </p:spTree>
    <p:extLst>
      <p:ext uri="{BB962C8B-B14F-4D97-AF65-F5344CB8AC3E}">
        <p14:creationId xmlns:p14="http://schemas.microsoft.com/office/powerpoint/2010/main" val="320629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8412480" cy="365760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userDrawn="1"/>
        </p:nvSpPr>
        <p:spPr>
          <a:xfrm>
            <a:off x="0" y="0"/>
            <a:ext cx="9144000" cy="2057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5800" y="2312670"/>
            <a:ext cx="7772400" cy="2468880"/>
          </a:xfrm>
        </p:spPr>
        <p:txBody>
          <a:bodyPr/>
          <a:lstStyle>
            <a:lvl1pPr>
              <a:spcAft>
                <a:spcPts val="0"/>
              </a:spcAft>
              <a:buNone/>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88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9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383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136923"/>
            <a:ext cx="8226425" cy="411956"/>
          </a:xfrm>
        </p:spPr>
        <p:txBody>
          <a:bodyPr/>
          <a:lstStyle/>
          <a:p>
            <a:r>
              <a:rPr lang="en-US"/>
              <a:t>Click to edit Master title style</a:t>
            </a:r>
          </a:p>
        </p:txBody>
      </p:sp>
      <p:sp>
        <p:nvSpPr>
          <p:cNvPr id="3" name="Table Placeholder 2"/>
          <p:cNvSpPr>
            <a:spLocks noGrp="1"/>
          </p:cNvSpPr>
          <p:nvPr>
            <p:ph type="tbl" idx="1"/>
          </p:nvPr>
        </p:nvSpPr>
        <p:spPr>
          <a:xfrm>
            <a:off x="455614" y="925116"/>
            <a:ext cx="8226425" cy="1443038"/>
          </a:xfrm>
        </p:spPr>
        <p:txBody>
          <a:bodyPr/>
          <a:lstStyle/>
          <a:p>
            <a:pPr lvl="0"/>
            <a:endParaRPr lang="en-US" noProof="0"/>
          </a:p>
        </p:txBody>
      </p:sp>
    </p:spTree>
    <p:extLst>
      <p:ext uri="{BB962C8B-B14F-4D97-AF65-F5344CB8AC3E}">
        <p14:creationId xmlns:p14="http://schemas.microsoft.com/office/powerpoint/2010/main" val="164869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able">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63B3EA-742B-114F-8E34-4F5A0EA222E7}"/>
              </a:ext>
            </a:extLst>
          </p:cNvPr>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336604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454D47-2C65-6148-9ED4-591702E47487}"/>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16925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userDrawn="1"/>
        </p:nvSpPr>
        <p:spPr>
          <a:xfrm>
            <a:off x="0" y="0"/>
            <a:ext cx="9144000" cy="64008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5760" y="91440"/>
            <a:ext cx="8412480" cy="4798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65760" y="1005840"/>
            <a:ext cx="8412480"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userDrawn="1"/>
        </p:nvSpPr>
        <p:spPr>
          <a:xfrm>
            <a:off x="137159" y="4979670"/>
            <a:ext cx="6299803" cy="182880"/>
          </a:xfrm>
          <a:prstGeom prst="rect">
            <a:avLst/>
          </a:prstGeom>
          <a:noFill/>
        </p:spPr>
        <p:txBody>
          <a:bodyPr wrap="square" lIns="0" tIns="0" rIns="0" bIns="0" rtlCol="0" anchor="ctr" anchorCtr="0">
            <a:noAutofit/>
          </a:bodyPr>
          <a:lstStyle/>
          <a:p>
            <a:r>
              <a:rPr lang="en-US" sz="800" b="1" dirty="0">
                <a:solidFill>
                  <a:schemeClr val="bg1"/>
                </a:solidFill>
              </a:rPr>
              <a:t>Centre for Genetic Improvement of Livestock, Department of Animal Biosciences, University of Guelph, Ontario, Canada, 30 October 2020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4" r:id="rId4"/>
    <p:sldLayoutId id="2147483657" r:id="rId5"/>
    <p:sldLayoutId id="2147483658" r:id="rId6"/>
    <p:sldLayoutId id="2147483659" r:id="rId7"/>
    <p:sldLayoutId id="2147483660" r:id="rId8"/>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extBox 13"/>
          <p:cNvSpPr txBox="1"/>
          <p:nvPr userDrawn="1"/>
        </p:nvSpPr>
        <p:spPr>
          <a:xfrm>
            <a:off x="137160" y="4979670"/>
            <a:ext cx="6409944" cy="182880"/>
          </a:xfrm>
          <a:prstGeom prst="rect">
            <a:avLst/>
          </a:prstGeom>
          <a:noFill/>
        </p:spPr>
        <p:txBody>
          <a:bodyPr wrap="square" lIns="0" tIns="0" rIns="0" bIns="0" rtlCol="0" anchor="ctr" anchorCtr="0">
            <a:noAutofit/>
          </a:bodyPr>
          <a:lstStyle/>
          <a:p>
            <a:r>
              <a:rPr lang="en-US" sz="800" b="1" dirty="0">
                <a:solidFill>
                  <a:schemeClr val="bg1"/>
                </a:solidFill>
              </a:rPr>
              <a:t>Centre for Genetic Improvement of Livestock, Department of Animal Biosciences, University of Guelph, Ontario, Canada, 30 October 2020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
        <p:nvSpPr>
          <p:cNvPr id="9" name="Title Placeholder 1">
            <a:extLst>
              <a:ext uri="{FF2B5EF4-FFF2-40B4-BE49-F238E27FC236}">
                <a16:creationId xmlns:a16="http://schemas.microsoft.com/office/drawing/2014/main" id="{3ABF99E2-35B8-1746-83E4-B4CBA40CE6DC}"/>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308533495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3000" b="1" kern="1200">
          <a:solidFill>
            <a:srgbClr val="00337F"/>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cole@ars.usd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4883" y="473479"/>
            <a:ext cx="8220806" cy="1105046"/>
          </a:xfrm>
        </p:spPr>
        <p:txBody>
          <a:bodyPr wrap="square">
            <a:spAutoFit/>
          </a:bodyPr>
          <a:lstStyle/>
          <a:p>
            <a:pPr algn="ctr">
              <a:lnSpc>
                <a:spcPts val="4200"/>
              </a:lnSpc>
            </a:pPr>
            <a:r>
              <a:rPr lang="en-US" sz="4800" dirty="0"/>
              <a:t>Truncation of </a:t>
            </a:r>
            <a:r>
              <a:rPr lang="en-US" sz="4800" i="1" dirty="0"/>
              <a:t>IFT80</a:t>
            </a:r>
            <a:r>
              <a:rPr lang="en-US" sz="4800" dirty="0"/>
              <a:t> causes early embryonic loss in cattle</a:t>
            </a:r>
            <a:endParaRPr lang="en-US" sz="4800" dirty="0">
              <a:solidFill>
                <a:srgbClr val="FFFF00"/>
              </a:solidFill>
            </a:endParaRPr>
          </a:p>
        </p:txBody>
      </p:sp>
      <p:sp>
        <p:nvSpPr>
          <p:cNvPr id="6" name="Rectangle 5">
            <a:hlinkClick r:id="rId2"/>
          </p:cNvPr>
          <p:cNvSpPr/>
          <p:nvPr/>
        </p:nvSpPr>
        <p:spPr>
          <a:xfrm>
            <a:off x="685800" y="4224528"/>
            <a:ext cx="30480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D8C8EC0B-E6EB-B84C-B341-3D7FD777CEB8}"/>
              </a:ext>
            </a:extLst>
          </p:cNvPr>
          <p:cNvSpPr>
            <a:spLocks noGrp="1"/>
          </p:cNvSpPr>
          <p:nvPr>
            <p:ph idx="1"/>
          </p:nvPr>
        </p:nvSpPr>
        <p:spPr>
          <a:xfrm>
            <a:off x="128791" y="2267239"/>
            <a:ext cx="8860664" cy="2695904"/>
          </a:xfrm>
        </p:spPr>
        <p:txBody>
          <a:bodyPr/>
          <a:lstStyle/>
          <a:p>
            <a:pPr marL="0" indent="0">
              <a:lnSpc>
                <a:spcPts val="3200"/>
              </a:lnSpc>
            </a:pPr>
            <a:r>
              <a:rPr lang="en-US" sz="2800" dirty="0">
                <a:solidFill>
                  <a:srgbClr val="00523C"/>
                </a:solidFill>
              </a:rPr>
              <a:t>John B. Cole,</a:t>
            </a:r>
            <a:r>
              <a:rPr lang="en-US" sz="2800" baseline="30000" dirty="0">
                <a:solidFill>
                  <a:srgbClr val="00523C"/>
                </a:solidFill>
              </a:rPr>
              <a:t>1,*</a:t>
            </a:r>
            <a:r>
              <a:rPr lang="en-US" sz="2800" dirty="0">
                <a:solidFill>
                  <a:srgbClr val="00523C"/>
                </a:solidFill>
              </a:rPr>
              <a:t> Derek M. Bickhart,</a:t>
            </a:r>
            <a:r>
              <a:rPr lang="en-US" sz="2800" baseline="30000" dirty="0">
                <a:solidFill>
                  <a:srgbClr val="00523C"/>
                </a:solidFill>
              </a:rPr>
              <a:t>2</a:t>
            </a:r>
            <a:r>
              <a:rPr lang="en-US" sz="2800" dirty="0">
                <a:solidFill>
                  <a:srgbClr val="00523C"/>
                </a:solidFill>
              </a:rPr>
              <a:t> Kelsey N. Clark,</a:t>
            </a:r>
            <a:r>
              <a:rPr lang="en-US" sz="2800" baseline="30000" dirty="0">
                <a:solidFill>
                  <a:srgbClr val="00523C"/>
                </a:solidFill>
              </a:rPr>
              <a:t>3</a:t>
            </a:r>
            <a:r>
              <a:rPr lang="en-US" sz="2800" dirty="0">
                <a:solidFill>
                  <a:srgbClr val="00523C"/>
                </a:solidFill>
              </a:rPr>
              <a:t> Jana L. Hutchison,</a:t>
            </a:r>
            <a:r>
              <a:rPr lang="en-US" sz="2800" baseline="30000" dirty="0">
                <a:solidFill>
                  <a:srgbClr val="00523C"/>
                </a:solidFill>
              </a:rPr>
              <a:t>2</a:t>
            </a:r>
            <a:r>
              <a:rPr lang="en-US" sz="2800" dirty="0">
                <a:solidFill>
                  <a:srgbClr val="00523C"/>
                </a:solidFill>
              </a:rPr>
              <a:t> Jennifer C. McClure,</a:t>
            </a:r>
            <a:r>
              <a:rPr lang="en-US" sz="2800" baseline="30000" dirty="0">
                <a:solidFill>
                  <a:srgbClr val="00523C"/>
                </a:solidFill>
              </a:rPr>
              <a:t>2</a:t>
            </a:r>
            <a:r>
              <a:rPr lang="en-US" sz="2800" dirty="0">
                <a:solidFill>
                  <a:srgbClr val="00523C"/>
                </a:solidFill>
              </a:rPr>
              <a:t> Daniel J. Null,</a:t>
            </a:r>
            <a:r>
              <a:rPr lang="en-US" sz="2800" baseline="30000" dirty="0">
                <a:solidFill>
                  <a:srgbClr val="00523C"/>
                </a:solidFill>
              </a:rPr>
              <a:t>2</a:t>
            </a:r>
            <a:r>
              <a:rPr lang="en-US" sz="2800" dirty="0">
                <a:solidFill>
                  <a:srgbClr val="00523C"/>
                </a:solidFill>
              </a:rPr>
              <a:t> and M. Sofía Ortega</a:t>
            </a:r>
            <a:r>
              <a:rPr lang="en-US" sz="2800" baseline="30000" dirty="0">
                <a:solidFill>
                  <a:srgbClr val="00523C"/>
                </a:solidFill>
              </a:rPr>
              <a:t>3</a:t>
            </a:r>
            <a:endParaRPr lang="en-US" sz="2800" dirty="0"/>
          </a:p>
          <a:p>
            <a:pPr marL="182880" indent="0"/>
            <a:r>
              <a:rPr lang="en-US" sz="1400" baseline="30000" dirty="0"/>
              <a:t>1</a:t>
            </a:r>
            <a:r>
              <a:rPr lang="en-US" sz="1400" dirty="0"/>
              <a:t>Animal Genomics and Improvement Laboratory, ARS, USDA, Beltsville, MD</a:t>
            </a:r>
          </a:p>
          <a:p>
            <a:pPr marL="182880" indent="0"/>
            <a:r>
              <a:rPr lang="en-US" sz="1400" baseline="30000" dirty="0"/>
              <a:t>2</a:t>
            </a:r>
            <a:r>
              <a:rPr lang="en-US" sz="1400" dirty="0"/>
              <a:t>Cell Wall Biology and Utilization Research Laboratory, U.S. Dairy Forage Research Center, ARS, USDA, Madison, WI</a:t>
            </a:r>
          </a:p>
          <a:p>
            <a:pPr marL="182880" indent="0"/>
            <a:r>
              <a:rPr lang="en-US" sz="1400" baseline="30000" dirty="0"/>
              <a:t>3</a:t>
            </a:r>
            <a:r>
              <a:rPr lang="en-US" sz="1400" dirty="0"/>
              <a:t>Division of Animal Sciences, College of Agriculture, Food, &amp; Natural Resources, University of Missouri, Columbia, MO</a:t>
            </a:r>
          </a:p>
          <a:p>
            <a:pPr marL="0" indent="0">
              <a:spcBef>
                <a:spcPts val="400"/>
              </a:spcBef>
            </a:pPr>
            <a:r>
              <a:rPr lang="en-US" dirty="0" err="1">
                <a:solidFill>
                  <a:srgbClr val="244270"/>
                </a:solidFill>
              </a:rPr>
              <a:t>john.cole@usda.gov</a:t>
            </a:r>
            <a:endParaRPr lang="en-US" dirty="0">
              <a:solidFill>
                <a:srgbClr val="24427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D724-13D9-2149-A7AB-588DA79F0C3B}"/>
              </a:ext>
            </a:extLst>
          </p:cNvPr>
          <p:cNvSpPr>
            <a:spLocks noGrp="1"/>
          </p:cNvSpPr>
          <p:nvPr>
            <p:ph type="title"/>
          </p:nvPr>
        </p:nvSpPr>
        <p:spPr/>
        <p:txBody>
          <a:bodyPr/>
          <a:lstStyle/>
          <a:p>
            <a:r>
              <a:rPr lang="en-US" dirty="0"/>
              <a:t>Identification of candidate HH2 variant</a:t>
            </a:r>
          </a:p>
        </p:txBody>
      </p:sp>
      <p:sp>
        <p:nvSpPr>
          <p:cNvPr id="3" name="Content Placeholder 2">
            <a:extLst>
              <a:ext uri="{FF2B5EF4-FFF2-40B4-BE49-F238E27FC236}">
                <a16:creationId xmlns:a16="http://schemas.microsoft.com/office/drawing/2014/main" id="{2A8984DA-D09D-C24A-9AAE-42D37E884056}"/>
              </a:ext>
            </a:extLst>
          </p:cNvPr>
          <p:cNvSpPr>
            <a:spLocks noGrp="1"/>
          </p:cNvSpPr>
          <p:nvPr>
            <p:ph sz="half" idx="1"/>
          </p:nvPr>
        </p:nvSpPr>
        <p:spPr/>
        <p:txBody>
          <a:bodyPr/>
          <a:lstStyle/>
          <a:p>
            <a:r>
              <a:rPr lang="en-US" dirty="0"/>
              <a:t>HH2 identified from a deficiency-of-homozygotes approach and undesirable effects on conception rate and stillbirths confirmed</a:t>
            </a:r>
          </a:p>
          <a:p>
            <a:r>
              <a:rPr lang="en-US" dirty="0"/>
              <a:t>5 carriers were present in a group of 183 sequenced Holstein bulls selected to maximize the coverage of unique haplotypes</a:t>
            </a:r>
          </a:p>
          <a:p>
            <a:r>
              <a:rPr lang="en-US" dirty="0"/>
              <a:t>3 variants concordant with the haplotype calls were found in the HH2 region</a:t>
            </a:r>
          </a:p>
          <a:p>
            <a:r>
              <a:rPr lang="en-US" dirty="0"/>
              <a:t>A high-impact frameshift in </a:t>
            </a:r>
            <a:r>
              <a:rPr lang="en-US" dirty="0" err="1"/>
              <a:t>intraflagellar</a:t>
            </a:r>
            <a:r>
              <a:rPr lang="en-US" dirty="0"/>
              <a:t> protein 80 (</a:t>
            </a:r>
            <a:r>
              <a:rPr lang="en-US" i="1" dirty="0"/>
              <a:t>IFT80</a:t>
            </a:r>
            <a:r>
              <a:rPr lang="en-US" dirty="0"/>
              <a:t>) was confirmed in Holsteins from the 1000 Bull Genomes Project that shared no animals with the discovery set</a:t>
            </a:r>
          </a:p>
        </p:txBody>
      </p:sp>
    </p:spTree>
    <p:extLst>
      <p:ext uri="{BB962C8B-B14F-4D97-AF65-F5344CB8AC3E}">
        <p14:creationId xmlns:p14="http://schemas.microsoft.com/office/powerpoint/2010/main" val="341325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A8FC-DB82-644F-A4A3-83469918CF35}"/>
              </a:ext>
            </a:extLst>
          </p:cNvPr>
          <p:cNvSpPr>
            <a:spLocks noGrp="1"/>
          </p:cNvSpPr>
          <p:nvPr>
            <p:ph type="title"/>
          </p:nvPr>
        </p:nvSpPr>
        <p:spPr/>
        <p:txBody>
          <a:bodyPr/>
          <a:lstStyle/>
          <a:p>
            <a:r>
              <a:rPr lang="en-US" dirty="0"/>
              <a:t>What does IFT80 do in the cell?</a:t>
            </a:r>
          </a:p>
        </p:txBody>
      </p:sp>
      <p:pic>
        <p:nvPicPr>
          <p:cNvPr id="1026" name="Picture 2" descr="figure1">
            <a:extLst>
              <a:ext uri="{FF2B5EF4-FFF2-40B4-BE49-F238E27FC236}">
                <a16:creationId xmlns:a16="http://schemas.microsoft.com/office/drawing/2014/main" id="{7A6CF24D-E8B4-0B44-A160-73D4E30F2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726510"/>
            <a:ext cx="3563481" cy="39019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Limb bud.svg">
            <a:extLst>
              <a:ext uri="{FF2B5EF4-FFF2-40B4-BE49-F238E27FC236}">
                <a16:creationId xmlns:a16="http://schemas.microsoft.com/office/drawing/2014/main" id="{CA5FE75E-C619-C34F-A1F0-9346668BF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511" y="914400"/>
            <a:ext cx="4605729" cy="268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E7F01F-80D4-4249-9A6C-FEB93109A546}"/>
              </a:ext>
            </a:extLst>
          </p:cNvPr>
          <p:cNvSpPr txBox="1"/>
          <p:nvPr/>
        </p:nvSpPr>
        <p:spPr>
          <a:xfrm>
            <a:off x="4172511" y="3982091"/>
            <a:ext cx="4605728" cy="646331"/>
          </a:xfrm>
          <a:prstGeom prst="rect">
            <a:avLst/>
          </a:prstGeom>
          <a:noFill/>
        </p:spPr>
        <p:txBody>
          <a:bodyPr wrap="square" rtlCol="0">
            <a:spAutoFit/>
          </a:bodyPr>
          <a:lstStyle/>
          <a:p>
            <a:pPr algn="r"/>
            <a:r>
              <a:rPr lang="en-US" dirty="0"/>
              <a:t>One thing sonic hedgehog does is specify digit identity in mammalian development.</a:t>
            </a:r>
          </a:p>
        </p:txBody>
      </p:sp>
      <p:sp>
        <p:nvSpPr>
          <p:cNvPr id="6" name="TextBox 5">
            <a:extLst>
              <a:ext uri="{FF2B5EF4-FFF2-40B4-BE49-F238E27FC236}">
                <a16:creationId xmlns:a16="http://schemas.microsoft.com/office/drawing/2014/main" id="{CF1CDA34-3761-6843-9D65-A21468E19569}"/>
              </a:ext>
            </a:extLst>
          </p:cNvPr>
          <p:cNvSpPr txBox="1"/>
          <p:nvPr/>
        </p:nvSpPr>
        <p:spPr>
          <a:xfrm>
            <a:off x="5045550" y="3553046"/>
            <a:ext cx="3732689" cy="276999"/>
          </a:xfrm>
          <a:prstGeom prst="rect">
            <a:avLst/>
          </a:prstGeom>
          <a:noFill/>
        </p:spPr>
        <p:txBody>
          <a:bodyPr wrap="none" rtlCol="0">
            <a:spAutoFit/>
          </a:bodyPr>
          <a:lstStyle/>
          <a:p>
            <a:r>
              <a:rPr lang="en-US" sz="1200" b="1" dirty="0"/>
              <a:t>Source:</a:t>
            </a:r>
            <a:r>
              <a:rPr lang="en-US" sz="1200" dirty="0"/>
              <a:t> https://</a:t>
            </a:r>
            <a:r>
              <a:rPr lang="en-US" sz="1200" dirty="0" err="1"/>
              <a:t>en.wikipedia.org</a:t>
            </a:r>
            <a:r>
              <a:rPr lang="en-US" sz="1200" dirty="0"/>
              <a:t>/wiki/</a:t>
            </a:r>
            <a:r>
              <a:rPr lang="en-US" sz="1200" dirty="0" err="1"/>
              <a:t>File:Limb_bud.svg</a:t>
            </a:r>
            <a:r>
              <a:rPr lang="en-US" sz="1200" dirty="0"/>
              <a:t>.</a:t>
            </a:r>
          </a:p>
        </p:txBody>
      </p:sp>
      <p:sp>
        <p:nvSpPr>
          <p:cNvPr id="11" name="TextBox 10">
            <a:extLst>
              <a:ext uri="{FF2B5EF4-FFF2-40B4-BE49-F238E27FC236}">
                <a16:creationId xmlns:a16="http://schemas.microsoft.com/office/drawing/2014/main" id="{E2C0254A-A55B-724C-8C5D-BAD3D1114875}"/>
              </a:ext>
            </a:extLst>
          </p:cNvPr>
          <p:cNvSpPr txBox="1"/>
          <p:nvPr/>
        </p:nvSpPr>
        <p:spPr>
          <a:xfrm>
            <a:off x="303130" y="4633947"/>
            <a:ext cx="3189591" cy="276999"/>
          </a:xfrm>
          <a:prstGeom prst="rect">
            <a:avLst/>
          </a:prstGeom>
          <a:noFill/>
        </p:spPr>
        <p:txBody>
          <a:bodyPr wrap="none" rtlCol="0">
            <a:spAutoFit/>
          </a:bodyPr>
          <a:lstStyle/>
          <a:p>
            <a:r>
              <a:rPr lang="en-US" sz="1200" b="1" dirty="0"/>
              <a:t>Source:</a:t>
            </a:r>
            <a:r>
              <a:rPr lang="en-US" sz="1200" dirty="0"/>
              <a:t> </a:t>
            </a:r>
            <a:r>
              <a:rPr lang="en-US" sz="1200" dirty="0" err="1"/>
              <a:t>Cafballo</a:t>
            </a:r>
            <a:r>
              <a:rPr lang="en-US" sz="1200" dirty="0"/>
              <a:t> et al. (2018; PMID: 29558958).</a:t>
            </a:r>
          </a:p>
        </p:txBody>
      </p:sp>
    </p:spTree>
    <p:extLst>
      <p:ext uri="{BB962C8B-B14F-4D97-AF65-F5344CB8AC3E}">
        <p14:creationId xmlns:p14="http://schemas.microsoft.com/office/powerpoint/2010/main" val="216328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4ECE6E-1262-1344-98C5-A2CF67487569}"/>
              </a:ext>
            </a:extLst>
          </p:cNvPr>
          <p:cNvSpPr>
            <a:spLocks noGrp="1"/>
          </p:cNvSpPr>
          <p:nvPr>
            <p:ph type="title"/>
          </p:nvPr>
        </p:nvSpPr>
        <p:spPr/>
        <p:txBody>
          <a:bodyPr/>
          <a:lstStyle/>
          <a:p>
            <a:r>
              <a:rPr lang="en-US" dirty="0"/>
              <a:t>Refinement of HH2 haplotype</a:t>
            </a:r>
          </a:p>
        </p:txBody>
      </p:sp>
      <p:pic>
        <p:nvPicPr>
          <p:cNvPr id="10" name="Graphic 9">
            <a:extLst>
              <a:ext uri="{FF2B5EF4-FFF2-40B4-BE49-F238E27FC236}">
                <a16:creationId xmlns:a16="http://schemas.microsoft.com/office/drawing/2014/main" id="{A7275236-BDBA-D943-A3D8-381CBC3F23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18856" y="870822"/>
            <a:ext cx="5506287" cy="4254858"/>
          </a:xfrm>
          <a:prstGeom prst="rect">
            <a:avLst/>
          </a:prstGeom>
        </p:spPr>
      </p:pic>
    </p:spTree>
    <p:extLst>
      <p:ext uri="{BB962C8B-B14F-4D97-AF65-F5344CB8AC3E}">
        <p14:creationId xmlns:p14="http://schemas.microsoft.com/office/powerpoint/2010/main" val="93049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F27A-7DEE-9742-8614-911B3F3FCA48}"/>
              </a:ext>
            </a:extLst>
          </p:cNvPr>
          <p:cNvSpPr>
            <a:spLocks noGrp="1"/>
          </p:cNvSpPr>
          <p:nvPr>
            <p:ph type="title"/>
          </p:nvPr>
        </p:nvSpPr>
        <p:spPr>
          <a:xfrm>
            <a:off x="851769" y="2226000"/>
            <a:ext cx="7575741" cy="529726"/>
          </a:xfrm>
        </p:spPr>
        <p:txBody>
          <a:bodyPr/>
          <a:lstStyle/>
          <a:p>
            <a:pPr algn="l"/>
            <a:r>
              <a:rPr lang="en-US" dirty="0"/>
              <a:t>“The same families that had haplotype 21.337 also had nearby segment 23.51 with the same inheritance pattern, number of expected homozygotes, and effects on conception rate and stillbirth as found for 21.337. Thus, the map location of 21.337 is indicated in Table 1, but a longer region of 15 </a:t>
            </a:r>
            <a:r>
              <a:rPr lang="en-US" dirty="0" err="1"/>
              <a:t>Mbp</a:t>
            </a:r>
            <a:r>
              <a:rPr lang="en-US" dirty="0"/>
              <a:t> might contain the defect because a large chromosomal segment remained intact.” – </a:t>
            </a:r>
            <a:r>
              <a:rPr lang="en-US" dirty="0" err="1"/>
              <a:t>VanRaden</a:t>
            </a:r>
            <a:r>
              <a:rPr lang="en-US" dirty="0"/>
              <a:t> et al. (2011; PMID:  22118103)</a:t>
            </a:r>
          </a:p>
        </p:txBody>
      </p:sp>
    </p:spTree>
    <p:extLst>
      <p:ext uri="{BB962C8B-B14F-4D97-AF65-F5344CB8AC3E}">
        <p14:creationId xmlns:p14="http://schemas.microsoft.com/office/powerpoint/2010/main" val="3539373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7BB4-A54E-754D-BE49-A6DB1545CFBC}"/>
              </a:ext>
            </a:extLst>
          </p:cNvPr>
          <p:cNvSpPr>
            <a:spLocks noGrp="1"/>
          </p:cNvSpPr>
          <p:nvPr>
            <p:ph type="title"/>
          </p:nvPr>
        </p:nvSpPr>
        <p:spPr/>
        <p:txBody>
          <a:bodyPr/>
          <a:lstStyle/>
          <a:p>
            <a:r>
              <a:rPr lang="en-US" dirty="0"/>
              <a:t>Sources of data used for bioinformatics analysis</a:t>
            </a:r>
          </a:p>
        </p:txBody>
      </p:sp>
      <p:pic>
        <p:nvPicPr>
          <p:cNvPr id="7" name="Graphic 6">
            <a:extLst>
              <a:ext uri="{FF2B5EF4-FFF2-40B4-BE49-F238E27FC236}">
                <a16:creationId xmlns:a16="http://schemas.microsoft.com/office/drawing/2014/main" id="{384EDFFB-EC4C-1648-AB24-E94DBE21C8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6525" y="434187"/>
            <a:ext cx="6094405" cy="4709313"/>
          </a:xfrm>
          <a:prstGeom prst="rect">
            <a:avLst/>
          </a:prstGeom>
        </p:spPr>
      </p:pic>
    </p:spTree>
    <p:extLst>
      <p:ext uri="{BB962C8B-B14F-4D97-AF65-F5344CB8AC3E}">
        <p14:creationId xmlns:p14="http://schemas.microsoft.com/office/powerpoint/2010/main" val="407562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1E7C7-079C-1040-BED2-0C2C84003462}"/>
              </a:ext>
            </a:extLst>
          </p:cNvPr>
          <p:cNvSpPr>
            <a:spLocks noGrp="1"/>
          </p:cNvSpPr>
          <p:nvPr>
            <p:ph type="title"/>
          </p:nvPr>
        </p:nvSpPr>
        <p:spPr/>
        <p:txBody>
          <a:bodyPr/>
          <a:lstStyle/>
          <a:p>
            <a:r>
              <a:rPr lang="en-US" dirty="0"/>
              <a:t>Validation of candidate HH2 variant</a:t>
            </a:r>
          </a:p>
        </p:txBody>
      </p:sp>
      <p:sp>
        <p:nvSpPr>
          <p:cNvPr id="7" name="Content Placeholder 6">
            <a:extLst>
              <a:ext uri="{FF2B5EF4-FFF2-40B4-BE49-F238E27FC236}">
                <a16:creationId xmlns:a16="http://schemas.microsoft.com/office/drawing/2014/main" id="{BDEBFCE7-E5F3-3545-AA03-F44ABCCF8342}"/>
              </a:ext>
            </a:extLst>
          </p:cNvPr>
          <p:cNvSpPr>
            <a:spLocks noGrp="1"/>
          </p:cNvSpPr>
          <p:nvPr>
            <p:ph sz="half" idx="1"/>
          </p:nvPr>
        </p:nvSpPr>
        <p:spPr/>
        <p:txBody>
          <a:bodyPr/>
          <a:lstStyle/>
          <a:p>
            <a:r>
              <a:rPr lang="en-US" i="1" dirty="0"/>
              <a:t>IFT80</a:t>
            </a:r>
            <a:r>
              <a:rPr lang="en-US" dirty="0"/>
              <a:t>-null embryos generated by truncation at exon 2 with guide-RNAs annealed to Cas9 mRNA</a:t>
            </a:r>
          </a:p>
          <a:p>
            <a:r>
              <a:rPr lang="en-US" dirty="0"/>
              <a:t>Abattoir-derived oocytes fertilized </a:t>
            </a:r>
            <a:r>
              <a:rPr lang="en-US" i="1" dirty="0"/>
              <a:t>in vitro</a:t>
            </a:r>
            <a:r>
              <a:rPr lang="en-US" dirty="0"/>
              <a:t> with high-fertility semen</a:t>
            </a:r>
          </a:p>
          <a:p>
            <a:r>
              <a:rPr lang="en-US" dirty="0"/>
              <a:t>Embryos injected at the one-cell stage with CRISPR-Cas9 complex (treatment) or Cas9 mRNA (control) before return to culture</a:t>
            </a:r>
          </a:p>
          <a:p>
            <a:r>
              <a:rPr lang="en-US" i="1" dirty="0"/>
              <a:t>IFT80</a:t>
            </a:r>
            <a:r>
              <a:rPr lang="en-US" dirty="0"/>
              <a:t>-null embryos arrested at the 8-cell stage of development, consistent with data from mouse hypomorphs and HH2 carrier-to-carrier </a:t>
            </a:r>
            <a:r>
              <a:rPr lang="en-US" dirty="0" err="1"/>
              <a:t>matings</a:t>
            </a:r>
            <a:endParaRPr lang="en-US" dirty="0"/>
          </a:p>
        </p:txBody>
      </p:sp>
    </p:spTree>
    <p:extLst>
      <p:ext uri="{BB962C8B-B14F-4D97-AF65-F5344CB8AC3E}">
        <p14:creationId xmlns:p14="http://schemas.microsoft.com/office/powerpoint/2010/main" val="195911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9178-EA44-B544-9930-4CF891FA1EFE}"/>
              </a:ext>
            </a:extLst>
          </p:cNvPr>
          <p:cNvSpPr>
            <a:spLocks noGrp="1"/>
          </p:cNvSpPr>
          <p:nvPr>
            <p:ph type="title"/>
          </p:nvPr>
        </p:nvSpPr>
        <p:spPr/>
        <p:txBody>
          <a:bodyPr/>
          <a:lstStyle/>
          <a:p>
            <a:r>
              <a:rPr lang="en-US" dirty="0"/>
              <a:t>Experiment 1: Exon 2</a:t>
            </a:r>
          </a:p>
        </p:txBody>
      </p:sp>
      <p:grpSp>
        <p:nvGrpSpPr>
          <p:cNvPr id="3" name="Group 2">
            <a:extLst>
              <a:ext uri="{FF2B5EF4-FFF2-40B4-BE49-F238E27FC236}">
                <a16:creationId xmlns:a16="http://schemas.microsoft.com/office/drawing/2014/main" id="{1C1CFD38-1B2B-934D-9F14-8DC9C918B703}"/>
              </a:ext>
            </a:extLst>
          </p:cNvPr>
          <p:cNvGrpSpPr/>
          <p:nvPr/>
        </p:nvGrpSpPr>
        <p:grpSpPr>
          <a:xfrm>
            <a:off x="319651" y="797845"/>
            <a:ext cx="8540151" cy="1470469"/>
            <a:chOff x="379562" y="707692"/>
            <a:chExt cx="8540151" cy="1470469"/>
          </a:xfrm>
        </p:grpSpPr>
        <p:pic>
          <p:nvPicPr>
            <p:cNvPr id="4" name="Picture 3">
              <a:extLst>
                <a:ext uri="{FF2B5EF4-FFF2-40B4-BE49-F238E27FC236}">
                  <a16:creationId xmlns:a16="http://schemas.microsoft.com/office/drawing/2014/main" id="{E901297F-27C7-9742-B4F9-F9D0314A1C7E}"/>
                </a:ext>
              </a:extLst>
            </p:cNvPr>
            <p:cNvPicPr>
              <a:picLocks noChangeAspect="1"/>
            </p:cNvPicPr>
            <p:nvPr/>
          </p:nvPicPr>
          <p:blipFill>
            <a:blip r:embed="rId2"/>
            <a:stretch>
              <a:fillRect/>
            </a:stretch>
          </p:blipFill>
          <p:spPr>
            <a:xfrm>
              <a:off x="379562" y="707692"/>
              <a:ext cx="8540151" cy="1296525"/>
            </a:xfrm>
            <a:prstGeom prst="rect">
              <a:avLst/>
            </a:prstGeom>
          </p:spPr>
        </p:pic>
        <p:sp>
          <p:nvSpPr>
            <p:cNvPr id="5" name="TextBox 4">
              <a:extLst>
                <a:ext uri="{FF2B5EF4-FFF2-40B4-BE49-F238E27FC236}">
                  <a16:creationId xmlns:a16="http://schemas.microsoft.com/office/drawing/2014/main" id="{AE570BD2-08CD-7745-A2EF-53C024608F36}"/>
                </a:ext>
              </a:extLst>
            </p:cNvPr>
            <p:cNvSpPr txBox="1"/>
            <p:nvPr/>
          </p:nvSpPr>
          <p:spPr>
            <a:xfrm>
              <a:off x="414068" y="1901162"/>
              <a:ext cx="120770" cy="276999"/>
            </a:xfrm>
            <a:prstGeom prst="rect">
              <a:avLst/>
            </a:prstGeom>
            <a:noFill/>
          </p:spPr>
          <p:txBody>
            <a:bodyPr wrap="square" rtlCol="0">
              <a:spAutoFit/>
            </a:bodyPr>
            <a:lstStyle/>
            <a:p>
              <a:r>
                <a:rPr lang="en-US" sz="1200" b="1" dirty="0"/>
                <a:t>1</a:t>
              </a:r>
            </a:p>
          </p:txBody>
        </p:sp>
        <p:sp>
          <p:nvSpPr>
            <p:cNvPr id="6" name="TextBox 5">
              <a:extLst>
                <a:ext uri="{FF2B5EF4-FFF2-40B4-BE49-F238E27FC236}">
                  <a16:creationId xmlns:a16="http://schemas.microsoft.com/office/drawing/2014/main" id="{ABF5EBAF-D57C-A64B-9CDD-E5BFD3608093}"/>
                </a:ext>
              </a:extLst>
            </p:cNvPr>
            <p:cNvSpPr txBox="1"/>
            <p:nvPr/>
          </p:nvSpPr>
          <p:spPr>
            <a:xfrm>
              <a:off x="569344" y="1901162"/>
              <a:ext cx="120770" cy="276999"/>
            </a:xfrm>
            <a:prstGeom prst="rect">
              <a:avLst/>
            </a:prstGeom>
            <a:noFill/>
          </p:spPr>
          <p:txBody>
            <a:bodyPr wrap="square" rtlCol="0">
              <a:spAutoFit/>
            </a:bodyPr>
            <a:lstStyle/>
            <a:p>
              <a:r>
                <a:rPr lang="en-US" sz="1200" b="1" dirty="0"/>
                <a:t>2</a:t>
              </a:r>
            </a:p>
          </p:txBody>
        </p:sp>
        <p:sp>
          <p:nvSpPr>
            <p:cNvPr id="7" name="TextBox 6">
              <a:extLst>
                <a:ext uri="{FF2B5EF4-FFF2-40B4-BE49-F238E27FC236}">
                  <a16:creationId xmlns:a16="http://schemas.microsoft.com/office/drawing/2014/main" id="{CFA0CA3D-C9CC-2D45-AF0D-40E59555BC3D}"/>
                </a:ext>
              </a:extLst>
            </p:cNvPr>
            <p:cNvSpPr txBox="1"/>
            <p:nvPr/>
          </p:nvSpPr>
          <p:spPr>
            <a:xfrm>
              <a:off x="1325367" y="1901162"/>
              <a:ext cx="120770" cy="276999"/>
            </a:xfrm>
            <a:prstGeom prst="rect">
              <a:avLst/>
            </a:prstGeom>
            <a:noFill/>
          </p:spPr>
          <p:txBody>
            <a:bodyPr wrap="square" rtlCol="0">
              <a:spAutoFit/>
            </a:bodyPr>
            <a:lstStyle/>
            <a:p>
              <a:r>
                <a:rPr lang="en-US" sz="1200" b="1" dirty="0"/>
                <a:t>3</a:t>
              </a:r>
            </a:p>
          </p:txBody>
        </p:sp>
        <p:sp>
          <p:nvSpPr>
            <p:cNvPr id="8" name="TextBox 7">
              <a:extLst>
                <a:ext uri="{FF2B5EF4-FFF2-40B4-BE49-F238E27FC236}">
                  <a16:creationId xmlns:a16="http://schemas.microsoft.com/office/drawing/2014/main" id="{2199C10D-47E6-BA46-BB1F-FADE46F708A2}"/>
                </a:ext>
              </a:extLst>
            </p:cNvPr>
            <p:cNvSpPr txBox="1"/>
            <p:nvPr/>
          </p:nvSpPr>
          <p:spPr>
            <a:xfrm>
              <a:off x="1504662" y="1901161"/>
              <a:ext cx="120770" cy="276999"/>
            </a:xfrm>
            <a:prstGeom prst="rect">
              <a:avLst/>
            </a:prstGeom>
            <a:noFill/>
          </p:spPr>
          <p:txBody>
            <a:bodyPr wrap="square" rtlCol="0">
              <a:spAutoFit/>
            </a:bodyPr>
            <a:lstStyle/>
            <a:p>
              <a:r>
                <a:rPr lang="en-US" sz="1200" b="1" dirty="0"/>
                <a:t>4</a:t>
              </a:r>
            </a:p>
          </p:txBody>
        </p:sp>
        <p:sp>
          <p:nvSpPr>
            <p:cNvPr id="9" name="TextBox 8">
              <a:extLst>
                <a:ext uri="{FF2B5EF4-FFF2-40B4-BE49-F238E27FC236}">
                  <a16:creationId xmlns:a16="http://schemas.microsoft.com/office/drawing/2014/main" id="{9AB43936-A521-194C-867A-65460EDA7CBA}"/>
                </a:ext>
              </a:extLst>
            </p:cNvPr>
            <p:cNvSpPr txBox="1"/>
            <p:nvPr/>
          </p:nvSpPr>
          <p:spPr>
            <a:xfrm>
              <a:off x="2139915" y="1865717"/>
              <a:ext cx="120770" cy="276999"/>
            </a:xfrm>
            <a:prstGeom prst="rect">
              <a:avLst/>
            </a:prstGeom>
            <a:noFill/>
          </p:spPr>
          <p:txBody>
            <a:bodyPr wrap="square" rtlCol="0">
              <a:spAutoFit/>
            </a:bodyPr>
            <a:lstStyle/>
            <a:p>
              <a:r>
                <a:rPr lang="en-US" sz="1200" b="1" dirty="0"/>
                <a:t>5</a:t>
              </a:r>
            </a:p>
          </p:txBody>
        </p:sp>
        <p:sp>
          <p:nvSpPr>
            <p:cNvPr id="10" name="TextBox 9">
              <a:extLst>
                <a:ext uri="{FF2B5EF4-FFF2-40B4-BE49-F238E27FC236}">
                  <a16:creationId xmlns:a16="http://schemas.microsoft.com/office/drawing/2014/main" id="{24806F0C-7E39-544A-9819-9ACF1645C084}"/>
                </a:ext>
              </a:extLst>
            </p:cNvPr>
            <p:cNvSpPr txBox="1"/>
            <p:nvPr/>
          </p:nvSpPr>
          <p:spPr>
            <a:xfrm>
              <a:off x="2403586" y="1865717"/>
              <a:ext cx="120770" cy="276999"/>
            </a:xfrm>
            <a:prstGeom prst="rect">
              <a:avLst/>
            </a:prstGeom>
            <a:noFill/>
          </p:spPr>
          <p:txBody>
            <a:bodyPr wrap="square" rtlCol="0">
              <a:spAutoFit/>
            </a:bodyPr>
            <a:lstStyle/>
            <a:p>
              <a:r>
                <a:rPr lang="en-US" sz="1200" b="1" dirty="0"/>
                <a:t>6</a:t>
              </a:r>
            </a:p>
          </p:txBody>
        </p:sp>
        <p:sp>
          <p:nvSpPr>
            <p:cNvPr id="11" name="TextBox 10">
              <a:extLst>
                <a:ext uri="{FF2B5EF4-FFF2-40B4-BE49-F238E27FC236}">
                  <a16:creationId xmlns:a16="http://schemas.microsoft.com/office/drawing/2014/main" id="{89B739BD-C5AE-6A4E-A206-1F276C0C5816}"/>
                </a:ext>
              </a:extLst>
            </p:cNvPr>
            <p:cNvSpPr txBox="1"/>
            <p:nvPr/>
          </p:nvSpPr>
          <p:spPr>
            <a:xfrm>
              <a:off x="2546487" y="1865716"/>
              <a:ext cx="120770" cy="276999"/>
            </a:xfrm>
            <a:prstGeom prst="rect">
              <a:avLst/>
            </a:prstGeom>
            <a:noFill/>
          </p:spPr>
          <p:txBody>
            <a:bodyPr wrap="square" rtlCol="0">
              <a:spAutoFit/>
            </a:bodyPr>
            <a:lstStyle/>
            <a:p>
              <a:r>
                <a:rPr lang="en-US" sz="1200" b="1" dirty="0"/>
                <a:t>7</a:t>
              </a:r>
            </a:p>
          </p:txBody>
        </p:sp>
        <p:sp>
          <p:nvSpPr>
            <p:cNvPr id="12" name="TextBox 11">
              <a:extLst>
                <a:ext uri="{FF2B5EF4-FFF2-40B4-BE49-F238E27FC236}">
                  <a16:creationId xmlns:a16="http://schemas.microsoft.com/office/drawing/2014/main" id="{FDB05E4C-5AD2-324D-810C-4356B6D94906}"/>
                </a:ext>
              </a:extLst>
            </p:cNvPr>
            <p:cNvSpPr txBox="1"/>
            <p:nvPr/>
          </p:nvSpPr>
          <p:spPr>
            <a:xfrm>
              <a:off x="4528867" y="1865715"/>
              <a:ext cx="120770" cy="276999"/>
            </a:xfrm>
            <a:prstGeom prst="rect">
              <a:avLst/>
            </a:prstGeom>
            <a:noFill/>
          </p:spPr>
          <p:txBody>
            <a:bodyPr wrap="square" rtlCol="0">
              <a:spAutoFit/>
            </a:bodyPr>
            <a:lstStyle/>
            <a:p>
              <a:r>
                <a:rPr lang="en-US" sz="1200" b="1" dirty="0"/>
                <a:t>8</a:t>
              </a:r>
            </a:p>
          </p:txBody>
        </p:sp>
        <p:sp>
          <p:nvSpPr>
            <p:cNvPr id="13" name="TextBox 12">
              <a:extLst>
                <a:ext uri="{FF2B5EF4-FFF2-40B4-BE49-F238E27FC236}">
                  <a16:creationId xmlns:a16="http://schemas.microsoft.com/office/drawing/2014/main" id="{7B3A84FB-F5CD-D549-B3B1-574464E03F1A}"/>
                </a:ext>
              </a:extLst>
            </p:cNvPr>
            <p:cNvSpPr txBox="1"/>
            <p:nvPr/>
          </p:nvSpPr>
          <p:spPr>
            <a:xfrm>
              <a:off x="5328534" y="1865714"/>
              <a:ext cx="120770" cy="276999"/>
            </a:xfrm>
            <a:prstGeom prst="rect">
              <a:avLst/>
            </a:prstGeom>
            <a:noFill/>
          </p:spPr>
          <p:txBody>
            <a:bodyPr wrap="square" rtlCol="0">
              <a:spAutoFit/>
            </a:bodyPr>
            <a:lstStyle/>
            <a:p>
              <a:r>
                <a:rPr lang="en-US" sz="1200" b="1" dirty="0"/>
                <a:t>9</a:t>
              </a:r>
            </a:p>
          </p:txBody>
        </p:sp>
        <p:sp>
          <p:nvSpPr>
            <p:cNvPr id="14" name="TextBox 13">
              <a:extLst>
                <a:ext uri="{FF2B5EF4-FFF2-40B4-BE49-F238E27FC236}">
                  <a16:creationId xmlns:a16="http://schemas.microsoft.com/office/drawing/2014/main" id="{4A62C435-5CCF-114C-A8A2-69B7EB0E72F2}"/>
                </a:ext>
              </a:extLst>
            </p:cNvPr>
            <p:cNvSpPr txBox="1"/>
            <p:nvPr/>
          </p:nvSpPr>
          <p:spPr>
            <a:xfrm>
              <a:off x="5617904" y="1901161"/>
              <a:ext cx="196424" cy="184666"/>
            </a:xfrm>
            <a:prstGeom prst="rect">
              <a:avLst/>
            </a:prstGeom>
            <a:noFill/>
          </p:spPr>
          <p:txBody>
            <a:bodyPr wrap="square" lIns="0" tIns="0" rIns="0" bIns="0" rtlCol="0">
              <a:spAutoFit/>
            </a:bodyPr>
            <a:lstStyle/>
            <a:p>
              <a:r>
                <a:rPr lang="en-US" sz="1200" b="1" dirty="0"/>
                <a:t>10</a:t>
              </a:r>
            </a:p>
          </p:txBody>
        </p:sp>
        <p:sp>
          <p:nvSpPr>
            <p:cNvPr id="15" name="TextBox 14">
              <a:extLst>
                <a:ext uri="{FF2B5EF4-FFF2-40B4-BE49-F238E27FC236}">
                  <a16:creationId xmlns:a16="http://schemas.microsoft.com/office/drawing/2014/main" id="{BDB1992C-890F-7440-A446-5748D5924D9A}"/>
                </a:ext>
              </a:extLst>
            </p:cNvPr>
            <p:cNvSpPr txBox="1"/>
            <p:nvPr/>
          </p:nvSpPr>
          <p:spPr>
            <a:xfrm>
              <a:off x="6005905" y="1911880"/>
              <a:ext cx="196424" cy="184666"/>
            </a:xfrm>
            <a:prstGeom prst="rect">
              <a:avLst/>
            </a:prstGeom>
            <a:noFill/>
          </p:spPr>
          <p:txBody>
            <a:bodyPr wrap="square" lIns="0" tIns="0" rIns="0" bIns="0" rtlCol="0">
              <a:spAutoFit/>
            </a:bodyPr>
            <a:lstStyle/>
            <a:p>
              <a:r>
                <a:rPr lang="en-US" sz="1200" b="1" dirty="0"/>
                <a:t>11</a:t>
              </a:r>
            </a:p>
          </p:txBody>
        </p:sp>
        <p:sp>
          <p:nvSpPr>
            <p:cNvPr id="16" name="TextBox 15">
              <a:extLst>
                <a:ext uri="{FF2B5EF4-FFF2-40B4-BE49-F238E27FC236}">
                  <a16:creationId xmlns:a16="http://schemas.microsoft.com/office/drawing/2014/main" id="{1DE96D81-7F3C-FC4F-94BE-851DB5570FDA}"/>
                </a:ext>
              </a:extLst>
            </p:cNvPr>
            <p:cNvSpPr txBox="1"/>
            <p:nvPr/>
          </p:nvSpPr>
          <p:spPr>
            <a:xfrm>
              <a:off x="6382559" y="1901161"/>
              <a:ext cx="196424" cy="184666"/>
            </a:xfrm>
            <a:prstGeom prst="rect">
              <a:avLst/>
            </a:prstGeom>
            <a:noFill/>
          </p:spPr>
          <p:txBody>
            <a:bodyPr wrap="square" lIns="0" tIns="0" rIns="0" bIns="0" rtlCol="0">
              <a:spAutoFit/>
            </a:bodyPr>
            <a:lstStyle/>
            <a:p>
              <a:r>
                <a:rPr lang="en-US" sz="1200" b="1" dirty="0"/>
                <a:t>12</a:t>
              </a:r>
            </a:p>
          </p:txBody>
        </p:sp>
        <p:sp>
          <p:nvSpPr>
            <p:cNvPr id="17" name="TextBox 16">
              <a:extLst>
                <a:ext uri="{FF2B5EF4-FFF2-40B4-BE49-F238E27FC236}">
                  <a16:creationId xmlns:a16="http://schemas.microsoft.com/office/drawing/2014/main" id="{7A00554B-6856-654F-AE8E-352ACC90C60B}"/>
                </a:ext>
              </a:extLst>
            </p:cNvPr>
            <p:cNvSpPr txBox="1"/>
            <p:nvPr/>
          </p:nvSpPr>
          <p:spPr>
            <a:xfrm>
              <a:off x="6690057" y="1911880"/>
              <a:ext cx="196424" cy="184666"/>
            </a:xfrm>
            <a:prstGeom prst="rect">
              <a:avLst/>
            </a:prstGeom>
            <a:noFill/>
          </p:spPr>
          <p:txBody>
            <a:bodyPr wrap="square" lIns="0" tIns="0" rIns="0" bIns="0" rtlCol="0">
              <a:spAutoFit/>
            </a:bodyPr>
            <a:lstStyle/>
            <a:p>
              <a:r>
                <a:rPr lang="en-US" sz="1200" b="1" dirty="0"/>
                <a:t>15</a:t>
              </a:r>
            </a:p>
          </p:txBody>
        </p:sp>
        <p:sp>
          <p:nvSpPr>
            <p:cNvPr id="18" name="TextBox 17">
              <a:extLst>
                <a:ext uri="{FF2B5EF4-FFF2-40B4-BE49-F238E27FC236}">
                  <a16:creationId xmlns:a16="http://schemas.microsoft.com/office/drawing/2014/main" id="{F0A13BC3-7F51-D449-B707-DEF87DA2EA3C}"/>
                </a:ext>
              </a:extLst>
            </p:cNvPr>
            <p:cNvSpPr txBox="1"/>
            <p:nvPr/>
          </p:nvSpPr>
          <p:spPr>
            <a:xfrm>
              <a:off x="6988084" y="1911880"/>
              <a:ext cx="196424" cy="184666"/>
            </a:xfrm>
            <a:prstGeom prst="rect">
              <a:avLst/>
            </a:prstGeom>
            <a:noFill/>
          </p:spPr>
          <p:txBody>
            <a:bodyPr wrap="square" lIns="0" tIns="0" rIns="0" bIns="0" rtlCol="0">
              <a:spAutoFit/>
            </a:bodyPr>
            <a:lstStyle/>
            <a:p>
              <a:r>
                <a:rPr lang="en-US" sz="1200" b="1" dirty="0"/>
                <a:t>16</a:t>
              </a:r>
            </a:p>
          </p:txBody>
        </p:sp>
        <p:sp>
          <p:nvSpPr>
            <p:cNvPr id="19" name="TextBox 18">
              <a:extLst>
                <a:ext uri="{FF2B5EF4-FFF2-40B4-BE49-F238E27FC236}">
                  <a16:creationId xmlns:a16="http://schemas.microsoft.com/office/drawing/2014/main" id="{98BA0B0F-3DF5-6F4B-A3A0-0D8645A83437}"/>
                </a:ext>
              </a:extLst>
            </p:cNvPr>
            <p:cNvSpPr txBox="1"/>
            <p:nvPr/>
          </p:nvSpPr>
          <p:spPr>
            <a:xfrm>
              <a:off x="8110870" y="1901161"/>
              <a:ext cx="196424" cy="184666"/>
            </a:xfrm>
            <a:prstGeom prst="rect">
              <a:avLst/>
            </a:prstGeom>
            <a:noFill/>
          </p:spPr>
          <p:txBody>
            <a:bodyPr wrap="square" lIns="0" tIns="0" rIns="0" bIns="0" rtlCol="0">
              <a:spAutoFit/>
            </a:bodyPr>
            <a:lstStyle/>
            <a:p>
              <a:r>
                <a:rPr lang="en-US" sz="1200" b="1" dirty="0"/>
                <a:t>18</a:t>
              </a:r>
            </a:p>
          </p:txBody>
        </p:sp>
        <p:sp>
          <p:nvSpPr>
            <p:cNvPr id="20" name="TextBox 19">
              <a:extLst>
                <a:ext uri="{FF2B5EF4-FFF2-40B4-BE49-F238E27FC236}">
                  <a16:creationId xmlns:a16="http://schemas.microsoft.com/office/drawing/2014/main" id="{21A0599D-67F3-8947-AFAB-B0F8790CF3C3}"/>
                </a:ext>
              </a:extLst>
            </p:cNvPr>
            <p:cNvSpPr txBox="1"/>
            <p:nvPr/>
          </p:nvSpPr>
          <p:spPr>
            <a:xfrm>
              <a:off x="8631720" y="1911880"/>
              <a:ext cx="196424" cy="184666"/>
            </a:xfrm>
            <a:prstGeom prst="rect">
              <a:avLst/>
            </a:prstGeom>
            <a:noFill/>
          </p:spPr>
          <p:txBody>
            <a:bodyPr wrap="square" lIns="0" tIns="0" rIns="0" bIns="0" rtlCol="0">
              <a:spAutoFit/>
            </a:bodyPr>
            <a:lstStyle/>
            <a:p>
              <a:r>
                <a:rPr lang="en-US" sz="1200" b="1" dirty="0"/>
                <a:t>19</a:t>
              </a:r>
            </a:p>
          </p:txBody>
        </p:sp>
      </p:grpSp>
      <p:cxnSp>
        <p:nvCxnSpPr>
          <p:cNvPr id="21" name="Straight Arrow Connector 20">
            <a:extLst>
              <a:ext uri="{FF2B5EF4-FFF2-40B4-BE49-F238E27FC236}">
                <a16:creationId xmlns:a16="http://schemas.microsoft.com/office/drawing/2014/main" id="{1AD5A388-D323-124B-A37A-F5F79D596F66}"/>
              </a:ext>
            </a:extLst>
          </p:cNvPr>
          <p:cNvCxnSpPr>
            <a:cxnSpLocks/>
          </p:cNvCxnSpPr>
          <p:nvPr/>
        </p:nvCxnSpPr>
        <p:spPr>
          <a:xfrm flipV="1">
            <a:off x="630202" y="2232866"/>
            <a:ext cx="0" cy="84769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6659D2A5-95A6-1C41-90C4-83E31D5F3FDA}"/>
              </a:ext>
            </a:extLst>
          </p:cNvPr>
          <p:cNvSpPr txBox="1"/>
          <p:nvPr/>
        </p:nvSpPr>
        <p:spPr>
          <a:xfrm>
            <a:off x="12879" y="3104307"/>
            <a:ext cx="1265456" cy="1015663"/>
          </a:xfrm>
          <a:prstGeom prst="rect">
            <a:avLst/>
          </a:prstGeom>
          <a:noFill/>
        </p:spPr>
        <p:txBody>
          <a:bodyPr wrap="square" rtlCol="0">
            <a:spAutoFit/>
          </a:bodyPr>
          <a:lstStyle/>
          <a:p>
            <a:pPr algn="ctr"/>
            <a:r>
              <a:rPr lang="en-US" sz="2000" dirty="0"/>
              <a:t>Guides target Exon 2</a:t>
            </a:r>
          </a:p>
        </p:txBody>
      </p:sp>
      <p:cxnSp>
        <p:nvCxnSpPr>
          <p:cNvPr id="23" name="Straight Connector 22">
            <a:extLst>
              <a:ext uri="{FF2B5EF4-FFF2-40B4-BE49-F238E27FC236}">
                <a16:creationId xmlns:a16="http://schemas.microsoft.com/office/drawing/2014/main" id="{3B3B0C24-C46D-0249-94B0-FB77A00FF13A}"/>
              </a:ext>
            </a:extLst>
          </p:cNvPr>
          <p:cNvCxnSpPr/>
          <p:nvPr/>
        </p:nvCxnSpPr>
        <p:spPr>
          <a:xfrm>
            <a:off x="1341099" y="2253337"/>
            <a:ext cx="328072" cy="0"/>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28573C86-9F44-4E4D-99B1-4EA254617D49}"/>
              </a:ext>
            </a:extLst>
          </p:cNvPr>
          <p:cNvCxnSpPr/>
          <p:nvPr/>
        </p:nvCxnSpPr>
        <p:spPr>
          <a:xfrm>
            <a:off x="2347664" y="2253337"/>
            <a:ext cx="328072" cy="0"/>
          </a:xfrm>
          <a:prstGeom prst="line">
            <a:avLst/>
          </a:prstGeom>
          <a:ln>
            <a:solidFill>
              <a:srgbClr val="0070C0"/>
            </a:solidFill>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8B42A09E-396F-7842-9BC3-20E3BB82E7A9}"/>
              </a:ext>
            </a:extLst>
          </p:cNvPr>
          <p:cNvSpPr txBox="1"/>
          <p:nvPr/>
        </p:nvSpPr>
        <p:spPr>
          <a:xfrm>
            <a:off x="2343675" y="3104307"/>
            <a:ext cx="5110236" cy="1323439"/>
          </a:xfrm>
          <a:prstGeom prst="rect">
            <a:avLst/>
          </a:prstGeom>
          <a:noFill/>
        </p:spPr>
        <p:txBody>
          <a:bodyPr wrap="square" rtlCol="0">
            <a:spAutoFit/>
          </a:bodyPr>
          <a:lstStyle/>
          <a:p>
            <a:r>
              <a:rPr lang="en-US" sz="2000" dirty="0"/>
              <a:t>2 set of primers were designed to target these exons so that the gene is disrupted enough to block transcription (also why both primer sets are intron spanning)</a:t>
            </a:r>
          </a:p>
        </p:txBody>
      </p:sp>
    </p:spTree>
    <p:extLst>
      <p:ext uri="{BB962C8B-B14F-4D97-AF65-F5344CB8AC3E}">
        <p14:creationId xmlns:p14="http://schemas.microsoft.com/office/powerpoint/2010/main" val="428390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C858-E2F9-514C-9B76-BA007FDFF0B0}"/>
              </a:ext>
            </a:extLst>
          </p:cNvPr>
          <p:cNvSpPr>
            <a:spLocks noGrp="1"/>
          </p:cNvSpPr>
          <p:nvPr>
            <p:ph type="title"/>
          </p:nvPr>
        </p:nvSpPr>
        <p:spPr/>
        <p:txBody>
          <a:bodyPr/>
          <a:lstStyle/>
          <a:p>
            <a:r>
              <a:rPr lang="en-US" dirty="0"/>
              <a:t>Is IFT80 expressed in the bovine embryo?</a:t>
            </a:r>
          </a:p>
        </p:txBody>
      </p:sp>
      <p:sp>
        <p:nvSpPr>
          <p:cNvPr id="6" name="Content Placeholder 5">
            <a:extLst>
              <a:ext uri="{FF2B5EF4-FFF2-40B4-BE49-F238E27FC236}">
                <a16:creationId xmlns:a16="http://schemas.microsoft.com/office/drawing/2014/main" id="{14C5ED1F-F107-F34E-BB08-F0C50EA1D889}"/>
              </a:ext>
            </a:extLst>
          </p:cNvPr>
          <p:cNvSpPr>
            <a:spLocks noGrp="1"/>
          </p:cNvSpPr>
          <p:nvPr>
            <p:ph sz="half" idx="1"/>
          </p:nvPr>
        </p:nvSpPr>
        <p:spPr/>
        <p:txBody>
          <a:bodyPr/>
          <a:lstStyle/>
          <a:p>
            <a:r>
              <a:rPr lang="en-US" dirty="0"/>
              <a:t>Expression relative to the blastocyst</a:t>
            </a:r>
          </a:p>
          <a:p>
            <a:endParaRPr lang="en-US" dirty="0"/>
          </a:p>
          <a:p>
            <a:endParaRPr lang="en-US" dirty="0"/>
          </a:p>
          <a:p>
            <a:endParaRPr lang="en-US" dirty="0"/>
          </a:p>
          <a:p>
            <a:endParaRPr lang="en-US" dirty="0"/>
          </a:p>
          <a:p>
            <a:endParaRPr lang="en-US" dirty="0"/>
          </a:p>
          <a:p>
            <a:r>
              <a:rPr lang="en-US" dirty="0"/>
              <a:t>3 pools of 5 embryos at each stage, 2 housekeeping genes.</a:t>
            </a:r>
          </a:p>
        </p:txBody>
      </p:sp>
      <p:pic>
        <p:nvPicPr>
          <p:cNvPr id="5" name="Picture 4">
            <a:extLst>
              <a:ext uri="{FF2B5EF4-FFF2-40B4-BE49-F238E27FC236}">
                <a16:creationId xmlns:a16="http://schemas.microsoft.com/office/drawing/2014/main" id="{F27F8816-21E7-764C-8101-6EF689B2D11C}"/>
              </a:ext>
            </a:extLst>
          </p:cNvPr>
          <p:cNvPicPr>
            <a:picLocks noChangeAspect="1"/>
          </p:cNvPicPr>
          <p:nvPr/>
        </p:nvPicPr>
        <p:blipFill>
          <a:blip r:embed="rId2"/>
          <a:stretch>
            <a:fillRect/>
          </a:stretch>
        </p:blipFill>
        <p:spPr>
          <a:xfrm>
            <a:off x="4555671" y="914400"/>
            <a:ext cx="4465574" cy="3994862"/>
          </a:xfrm>
          <a:prstGeom prst="rect">
            <a:avLst/>
          </a:prstGeom>
        </p:spPr>
      </p:pic>
      <p:grpSp>
        <p:nvGrpSpPr>
          <p:cNvPr id="10" name="Group 9">
            <a:extLst>
              <a:ext uri="{FF2B5EF4-FFF2-40B4-BE49-F238E27FC236}">
                <a16:creationId xmlns:a16="http://schemas.microsoft.com/office/drawing/2014/main" id="{2D7F0258-257F-754C-B0B3-18C846377804}"/>
              </a:ext>
            </a:extLst>
          </p:cNvPr>
          <p:cNvGrpSpPr/>
          <p:nvPr/>
        </p:nvGrpSpPr>
        <p:grpSpPr>
          <a:xfrm>
            <a:off x="1252603" y="1706243"/>
            <a:ext cx="2471639" cy="2265291"/>
            <a:chOff x="1352811" y="1743821"/>
            <a:chExt cx="2471639" cy="2265291"/>
          </a:xfrm>
        </p:grpSpPr>
        <p:pic>
          <p:nvPicPr>
            <p:cNvPr id="8" name="Picture 7">
              <a:extLst>
                <a:ext uri="{FF2B5EF4-FFF2-40B4-BE49-F238E27FC236}">
                  <a16:creationId xmlns:a16="http://schemas.microsoft.com/office/drawing/2014/main" id="{6FA4D730-73A4-0D4A-8177-4D79B6CBA32C}"/>
                </a:ext>
              </a:extLst>
            </p:cNvPr>
            <p:cNvPicPr>
              <a:picLocks noChangeAspect="1"/>
            </p:cNvPicPr>
            <p:nvPr/>
          </p:nvPicPr>
          <p:blipFill>
            <a:blip r:embed="rId3"/>
            <a:stretch>
              <a:fillRect/>
            </a:stretch>
          </p:blipFill>
          <p:spPr>
            <a:xfrm>
              <a:off x="1390389" y="1743821"/>
              <a:ext cx="2008854" cy="2088500"/>
            </a:xfrm>
            <a:prstGeom prst="rect">
              <a:avLst/>
            </a:prstGeom>
          </p:spPr>
        </p:pic>
        <p:sp>
          <p:nvSpPr>
            <p:cNvPr id="9" name="TextBox 8">
              <a:extLst>
                <a:ext uri="{FF2B5EF4-FFF2-40B4-BE49-F238E27FC236}">
                  <a16:creationId xmlns:a16="http://schemas.microsoft.com/office/drawing/2014/main" id="{5856798A-0006-DB44-966B-F96CB2152742}"/>
                </a:ext>
              </a:extLst>
            </p:cNvPr>
            <p:cNvSpPr txBox="1"/>
            <p:nvPr/>
          </p:nvSpPr>
          <p:spPr>
            <a:xfrm>
              <a:off x="1352811" y="3732113"/>
              <a:ext cx="2471639" cy="276999"/>
            </a:xfrm>
            <a:prstGeom prst="rect">
              <a:avLst/>
            </a:prstGeom>
            <a:noFill/>
          </p:spPr>
          <p:txBody>
            <a:bodyPr wrap="none" rtlCol="0">
              <a:spAutoFit/>
            </a:bodyPr>
            <a:lstStyle/>
            <a:p>
              <a:r>
                <a:rPr lang="en-US" sz="1200" b="1" dirty="0"/>
                <a:t>Yuan et al. (2016, PMID:  26996322)</a:t>
              </a:r>
            </a:p>
          </p:txBody>
        </p:sp>
      </p:grpSp>
    </p:spTree>
    <p:extLst>
      <p:ext uri="{BB962C8B-B14F-4D97-AF65-F5344CB8AC3E}">
        <p14:creationId xmlns:p14="http://schemas.microsoft.com/office/powerpoint/2010/main" val="1114234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2B7E-ACBF-7844-8866-72DE8B61A5FA}"/>
              </a:ext>
            </a:extLst>
          </p:cNvPr>
          <p:cNvSpPr>
            <a:spLocks noGrp="1"/>
          </p:cNvSpPr>
          <p:nvPr>
            <p:ph type="title"/>
          </p:nvPr>
        </p:nvSpPr>
        <p:spPr/>
        <p:txBody>
          <a:bodyPr/>
          <a:lstStyle/>
          <a:p>
            <a:r>
              <a:rPr lang="en-US" dirty="0"/>
              <a:t>Survival of injected embryos to the 16-cell stage </a:t>
            </a:r>
          </a:p>
        </p:txBody>
      </p:sp>
      <p:pic>
        <p:nvPicPr>
          <p:cNvPr id="5" name="Picture 4">
            <a:extLst>
              <a:ext uri="{FF2B5EF4-FFF2-40B4-BE49-F238E27FC236}">
                <a16:creationId xmlns:a16="http://schemas.microsoft.com/office/drawing/2014/main" id="{A58042B6-FAC4-B24C-93E9-139D57550BE2}"/>
              </a:ext>
            </a:extLst>
          </p:cNvPr>
          <p:cNvPicPr>
            <a:picLocks noChangeAspect="1"/>
          </p:cNvPicPr>
          <p:nvPr/>
        </p:nvPicPr>
        <p:blipFill>
          <a:blip r:embed="rId2"/>
          <a:stretch>
            <a:fillRect/>
          </a:stretch>
        </p:blipFill>
        <p:spPr>
          <a:xfrm>
            <a:off x="526093" y="734729"/>
            <a:ext cx="8091814" cy="4109838"/>
          </a:xfrm>
          <a:prstGeom prst="rect">
            <a:avLst/>
          </a:prstGeom>
        </p:spPr>
      </p:pic>
    </p:spTree>
    <p:extLst>
      <p:ext uri="{BB962C8B-B14F-4D97-AF65-F5344CB8AC3E}">
        <p14:creationId xmlns:p14="http://schemas.microsoft.com/office/powerpoint/2010/main" val="381198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8C5A-64CD-9746-9565-BDFD61177EDC}"/>
              </a:ext>
            </a:extLst>
          </p:cNvPr>
          <p:cNvSpPr>
            <a:spLocks noGrp="1"/>
          </p:cNvSpPr>
          <p:nvPr>
            <p:ph type="title"/>
          </p:nvPr>
        </p:nvSpPr>
        <p:spPr/>
        <p:txBody>
          <a:bodyPr/>
          <a:lstStyle/>
          <a:p>
            <a:r>
              <a:rPr lang="en-US" dirty="0"/>
              <a:t>Gene expression of IFT80-null embryos</a:t>
            </a:r>
          </a:p>
        </p:txBody>
      </p:sp>
      <p:sp>
        <p:nvSpPr>
          <p:cNvPr id="3" name="Content Placeholder 2">
            <a:extLst>
              <a:ext uri="{FF2B5EF4-FFF2-40B4-BE49-F238E27FC236}">
                <a16:creationId xmlns:a16="http://schemas.microsoft.com/office/drawing/2014/main" id="{89640E86-8C2B-2A49-83D8-F174D8474A8F}"/>
              </a:ext>
            </a:extLst>
          </p:cNvPr>
          <p:cNvSpPr>
            <a:spLocks noGrp="1"/>
          </p:cNvSpPr>
          <p:nvPr>
            <p:ph sz="half" idx="1"/>
          </p:nvPr>
        </p:nvSpPr>
        <p:spPr/>
        <p:txBody>
          <a:bodyPr/>
          <a:lstStyle/>
          <a:p>
            <a:r>
              <a:rPr lang="en-US" dirty="0"/>
              <a:t>Only embryos with successful bi-allelic edits were used.</a:t>
            </a:r>
          </a:p>
          <a:p>
            <a:r>
              <a:rPr lang="en-US" dirty="0"/>
              <a:t>Groups of 4 embryos were pooled for PCR, resulting in 3 pools of </a:t>
            </a:r>
            <a:r>
              <a:rPr lang="en-US" dirty="0" err="1"/>
              <a:t>biallelic</a:t>
            </a:r>
            <a:r>
              <a:rPr lang="en-US" dirty="0"/>
              <a:t>-edited embryos (IFT80-null) and 3 pools of wild-type embryos (injected only with CAS9 mRNA).</a:t>
            </a:r>
          </a:p>
        </p:txBody>
      </p:sp>
      <p:pic>
        <p:nvPicPr>
          <p:cNvPr id="5" name="Picture 4">
            <a:extLst>
              <a:ext uri="{FF2B5EF4-FFF2-40B4-BE49-F238E27FC236}">
                <a16:creationId xmlns:a16="http://schemas.microsoft.com/office/drawing/2014/main" id="{49D7DE54-36DE-F24D-AA67-E7327826EEB2}"/>
              </a:ext>
            </a:extLst>
          </p:cNvPr>
          <p:cNvPicPr>
            <a:picLocks noChangeAspect="1"/>
          </p:cNvPicPr>
          <p:nvPr/>
        </p:nvPicPr>
        <p:blipFill>
          <a:blip r:embed="rId2"/>
          <a:stretch>
            <a:fillRect/>
          </a:stretch>
        </p:blipFill>
        <p:spPr>
          <a:xfrm>
            <a:off x="4533100" y="914400"/>
            <a:ext cx="4245140" cy="3666931"/>
          </a:xfrm>
          <a:prstGeom prst="rect">
            <a:avLst/>
          </a:prstGeom>
        </p:spPr>
      </p:pic>
    </p:spTree>
    <p:extLst>
      <p:ext uri="{BB962C8B-B14F-4D97-AF65-F5344CB8AC3E}">
        <p14:creationId xmlns:p14="http://schemas.microsoft.com/office/powerpoint/2010/main" val="31337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Genetic diseases are common</a:t>
            </a:r>
          </a:p>
        </p:txBody>
      </p:sp>
      <p:sp>
        <p:nvSpPr>
          <p:cNvPr id="9" name="Content Placeholder 8"/>
          <p:cNvSpPr>
            <a:spLocks noGrp="1"/>
          </p:cNvSpPr>
          <p:nvPr>
            <p:ph sz="half" idx="1"/>
          </p:nvPr>
        </p:nvSpPr>
        <p:spPr/>
        <p:txBody>
          <a:bodyPr>
            <a:normAutofit/>
          </a:bodyPr>
          <a:lstStyle/>
          <a:p>
            <a:pPr marL="0" indent="0">
              <a:buNone/>
            </a:pPr>
            <a:endParaRPr lang="en-US" dirty="0"/>
          </a:p>
          <a:p>
            <a:endParaRPr lang="en-US" dirty="0"/>
          </a:p>
          <a:p>
            <a:endParaRPr lang="en-US" dirty="0"/>
          </a:p>
          <a:p>
            <a:r>
              <a:rPr lang="en-US" dirty="0"/>
              <a:t>There currently are </a:t>
            </a:r>
            <a:r>
              <a:rPr lang="en-US" dirty="0">
                <a:solidFill>
                  <a:srgbClr val="B00000"/>
                </a:solidFill>
              </a:rPr>
              <a:t>532</a:t>
            </a:r>
            <a:r>
              <a:rPr lang="en-US" dirty="0"/>
              <a:t> genetic traits/disorders of cattle in the Online Mendelian Inheritance in Animals database</a:t>
            </a:r>
          </a:p>
          <a:p>
            <a:pPr lvl="1"/>
            <a:r>
              <a:rPr lang="en-US" dirty="0"/>
              <a:t>https://</a:t>
            </a:r>
            <a:r>
              <a:rPr lang="en-US" dirty="0" err="1"/>
              <a:t>omia.org</a:t>
            </a:r>
            <a:r>
              <a:rPr lang="en-US" dirty="0"/>
              <a:t>/home/</a:t>
            </a:r>
          </a:p>
          <a:p>
            <a:pPr>
              <a:buClr>
                <a:schemeClr val="tx1"/>
              </a:buClr>
            </a:pPr>
            <a:r>
              <a:rPr lang="en-US" dirty="0">
                <a:solidFill>
                  <a:srgbClr val="B00000"/>
                </a:solidFill>
              </a:rPr>
              <a:t>249</a:t>
            </a:r>
            <a:r>
              <a:rPr lang="en-US" dirty="0"/>
              <a:t> of these are Mendelian traits/disorders</a:t>
            </a:r>
          </a:p>
        </p:txBody>
      </p:sp>
      <p:pic>
        <p:nvPicPr>
          <p:cNvPr id="2" name="Picture 1" descr="A screenshot of the Online Mendelian Inheritance in Animals homepage showing the University of Sydney logo and navigation tabs.  Source: https://omia.org/home/." title="Online Mendelian Inheritance in Animals"/>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57860" y="931195"/>
            <a:ext cx="7682909" cy="1271150"/>
          </a:xfrm>
          <a:prstGeom prst="rect">
            <a:avLst/>
          </a:prstGeom>
        </p:spPr>
      </p:pic>
    </p:spTree>
    <p:extLst>
      <p:ext uri="{BB962C8B-B14F-4D97-AF65-F5344CB8AC3E}">
        <p14:creationId xmlns:p14="http://schemas.microsoft.com/office/powerpoint/2010/main" val="2523272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A525-907B-7645-B938-142436B27BDB}"/>
              </a:ext>
            </a:extLst>
          </p:cNvPr>
          <p:cNvSpPr>
            <a:spLocks noGrp="1"/>
          </p:cNvSpPr>
          <p:nvPr>
            <p:ph type="title"/>
          </p:nvPr>
        </p:nvSpPr>
        <p:spPr/>
        <p:txBody>
          <a:bodyPr/>
          <a:lstStyle/>
          <a:p>
            <a:r>
              <a:rPr lang="en-US" dirty="0"/>
              <a:t>Roll that beautiful blastocyst footage!</a:t>
            </a:r>
          </a:p>
        </p:txBody>
      </p:sp>
      <p:pic>
        <p:nvPicPr>
          <p:cNvPr id="5" name="Picture 4">
            <a:extLst>
              <a:ext uri="{FF2B5EF4-FFF2-40B4-BE49-F238E27FC236}">
                <a16:creationId xmlns:a16="http://schemas.microsoft.com/office/drawing/2014/main" id="{949EB50C-71D9-1D44-90B5-98B1DB758AC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65760" y="914400"/>
            <a:ext cx="4131084" cy="3304866"/>
          </a:xfrm>
          <a:prstGeom prst="rect">
            <a:avLst/>
          </a:prstGeom>
        </p:spPr>
      </p:pic>
      <p:pic>
        <p:nvPicPr>
          <p:cNvPr id="6" name="Picture 5">
            <a:extLst>
              <a:ext uri="{FF2B5EF4-FFF2-40B4-BE49-F238E27FC236}">
                <a16:creationId xmlns:a16="http://schemas.microsoft.com/office/drawing/2014/main" id="{35C86F50-EA0C-F94E-99BC-CBD19F59C49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3000" contrast="-27000"/>
                    </a14:imgEffect>
                  </a14:imgLayer>
                </a14:imgProps>
              </a:ext>
              <a:ext uri="{28A0092B-C50C-407E-A947-70E740481C1C}">
                <a14:useLocalDpi xmlns:a14="http://schemas.microsoft.com/office/drawing/2010/main" val="0"/>
              </a:ext>
            </a:extLst>
          </a:blip>
          <a:srcRect t="14857" r="25111" b="7556"/>
          <a:stretch/>
        </p:blipFill>
        <p:spPr>
          <a:xfrm>
            <a:off x="4803663" y="914400"/>
            <a:ext cx="3964556" cy="3285928"/>
          </a:xfrm>
          <a:prstGeom prst="rect">
            <a:avLst/>
          </a:prstGeom>
        </p:spPr>
      </p:pic>
      <p:sp>
        <p:nvSpPr>
          <p:cNvPr id="8" name="Rectangle 7">
            <a:extLst>
              <a:ext uri="{FF2B5EF4-FFF2-40B4-BE49-F238E27FC236}">
                <a16:creationId xmlns:a16="http://schemas.microsoft.com/office/drawing/2014/main" id="{8E03CC7B-B9AC-8D45-BAFA-8EF56CABD5D8}"/>
              </a:ext>
            </a:extLst>
          </p:cNvPr>
          <p:cNvSpPr/>
          <p:nvPr/>
        </p:nvSpPr>
        <p:spPr>
          <a:xfrm>
            <a:off x="365760" y="4200328"/>
            <a:ext cx="4043402" cy="707886"/>
          </a:xfrm>
          <a:prstGeom prst="rect">
            <a:avLst/>
          </a:prstGeom>
        </p:spPr>
        <p:txBody>
          <a:bodyPr wrap="square">
            <a:spAutoFit/>
          </a:bodyPr>
          <a:lstStyle/>
          <a:p>
            <a:r>
              <a:rPr lang="en-US" sz="2000"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Control</a:t>
            </a:r>
            <a:r>
              <a:rPr lang="en-US" sz="2000" b="1" dirty="0">
                <a:latin typeface="Calibri" panose="020F0502020204030204" pitchFamily="34" charset="0"/>
                <a:ea typeface="Calibri" panose="020F0502020204030204" pitchFamily="34" charset="0"/>
                <a:cs typeface="Times New Roman" panose="02020603050405020304" pitchFamily="18" charset="0"/>
              </a:rPr>
              <a:t> embryos injected with only Cas-9 RNA.</a:t>
            </a:r>
            <a:endParaRPr lang="en-US" sz="2000" b="1" dirty="0"/>
          </a:p>
        </p:txBody>
      </p:sp>
      <p:sp>
        <p:nvSpPr>
          <p:cNvPr id="9" name="Rectangle 8">
            <a:extLst>
              <a:ext uri="{FF2B5EF4-FFF2-40B4-BE49-F238E27FC236}">
                <a16:creationId xmlns:a16="http://schemas.microsoft.com/office/drawing/2014/main" id="{FC59EE8E-33B3-2847-8393-635BC356D21D}"/>
              </a:ext>
            </a:extLst>
          </p:cNvPr>
          <p:cNvSpPr/>
          <p:nvPr/>
        </p:nvSpPr>
        <p:spPr>
          <a:xfrm>
            <a:off x="4803663" y="4200328"/>
            <a:ext cx="4227603" cy="707886"/>
          </a:xfrm>
          <a:prstGeom prst="rect">
            <a:avLst/>
          </a:prstGeom>
        </p:spPr>
        <p:txBody>
          <a:bodyPr wrap="square">
            <a:spAutoFit/>
          </a:bodyPr>
          <a:lstStyle/>
          <a:p>
            <a:r>
              <a:rPr lang="en-US" sz="2000"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Treatment</a:t>
            </a:r>
            <a:r>
              <a:rPr lang="en-US" sz="2000" b="1" dirty="0">
                <a:latin typeface="Calibri" panose="020F0502020204030204" pitchFamily="34" charset="0"/>
                <a:ea typeface="Calibri" panose="020F0502020204030204" pitchFamily="34" charset="0"/>
                <a:cs typeface="Times New Roman" panose="02020603050405020304" pitchFamily="18" charset="0"/>
              </a:rPr>
              <a:t> embryos injected with Cas-9 and IFT80 exon 2 guide RNA.</a:t>
            </a:r>
            <a:endParaRPr lang="en-US" sz="2000" b="1" dirty="0"/>
          </a:p>
        </p:txBody>
      </p:sp>
    </p:spTree>
    <p:extLst>
      <p:ext uri="{BB962C8B-B14F-4D97-AF65-F5344CB8AC3E}">
        <p14:creationId xmlns:p14="http://schemas.microsoft.com/office/powerpoint/2010/main" val="2186149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2025-02D4-CD40-BEC9-2F63058B81D0}"/>
              </a:ext>
            </a:extLst>
          </p:cNvPr>
          <p:cNvSpPr>
            <a:spLocks noGrp="1"/>
          </p:cNvSpPr>
          <p:nvPr>
            <p:ph type="title"/>
          </p:nvPr>
        </p:nvSpPr>
        <p:spPr/>
        <p:txBody>
          <a:bodyPr/>
          <a:lstStyle/>
          <a:p>
            <a:r>
              <a:rPr lang="en-US" dirty="0"/>
              <a:t>Editing efficiency for IFT80 exon 2</a:t>
            </a:r>
          </a:p>
        </p:txBody>
      </p:sp>
      <p:graphicFrame>
        <p:nvGraphicFramePr>
          <p:cNvPr id="5" name="Chart 4">
            <a:extLst>
              <a:ext uri="{FF2B5EF4-FFF2-40B4-BE49-F238E27FC236}">
                <a16:creationId xmlns:a16="http://schemas.microsoft.com/office/drawing/2014/main" id="{E673006F-563F-5048-8D7D-8935A3EEED85}"/>
              </a:ext>
            </a:extLst>
          </p:cNvPr>
          <p:cNvGraphicFramePr>
            <a:graphicFrameLocks/>
          </p:cNvGraphicFramePr>
          <p:nvPr>
            <p:extLst>
              <p:ext uri="{D42A27DB-BD31-4B8C-83A1-F6EECF244321}">
                <p14:modId xmlns:p14="http://schemas.microsoft.com/office/powerpoint/2010/main" val="1964763294"/>
              </p:ext>
            </p:extLst>
          </p:nvPr>
        </p:nvGraphicFramePr>
        <p:xfrm>
          <a:off x="390812" y="331351"/>
          <a:ext cx="8041709" cy="45412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658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EC48-DDCA-2D44-8794-21F2F1A5C6A9}"/>
              </a:ext>
            </a:extLst>
          </p:cNvPr>
          <p:cNvSpPr>
            <a:spLocks noGrp="1"/>
          </p:cNvSpPr>
          <p:nvPr>
            <p:ph type="title"/>
          </p:nvPr>
        </p:nvSpPr>
        <p:spPr/>
        <p:txBody>
          <a:bodyPr/>
          <a:lstStyle/>
          <a:p>
            <a:r>
              <a:rPr lang="en-US" dirty="0"/>
              <a:t>Protein structure for IFT80 exon 2 edit</a:t>
            </a:r>
          </a:p>
        </p:txBody>
      </p:sp>
      <p:sp>
        <p:nvSpPr>
          <p:cNvPr id="3" name="Content Placeholder 2">
            <a:extLst>
              <a:ext uri="{FF2B5EF4-FFF2-40B4-BE49-F238E27FC236}">
                <a16:creationId xmlns:a16="http://schemas.microsoft.com/office/drawing/2014/main" id="{8323CFEE-A591-0A48-985A-3D7A5141E5CE}"/>
              </a:ext>
            </a:extLst>
          </p:cNvPr>
          <p:cNvSpPr>
            <a:spLocks noGrp="1"/>
          </p:cNvSpPr>
          <p:nvPr>
            <p:ph sz="half" idx="1"/>
          </p:nvPr>
        </p:nvSpPr>
        <p:spPr/>
        <p:txBody>
          <a:bodyPr/>
          <a:lstStyle/>
          <a:p>
            <a:r>
              <a:rPr lang="en-US" dirty="0"/>
              <a:t>Wild-type is 777 amino acids (pink)</a:t>
            </a:r>
          </a:p>
          <a:p>
            <a:r>
              <a:rPr lang="en-US" dirty="0"/>
              <a:t>Exon 2 cut is 18 amino acids (blue)</a:t>
            </a:r>
          </a:p>
          <a:p>
            <a:pPr lvl="1"/>
            <a:r>
              <a:rPr lang="en-US" dirty="0"/>
              <a:t>MRLKISLLKEPKHQELVS</a:t>
            </a:r>
          </a:p>
          <a:p>
            <a:endParaRPr lang="en-US" dirty="0"/>
          </a:p>
          <a:p>
            <a:endParaRPr lang="en-US" dirty="0"/>
          </a:p>
        </p:txBody>
      </p:sp>
      <p:pic>
        <p:nvPicPr>
          <p:cNvPr id="5" name="Picture 4">
            <a:extLst>
              <a:ext uri="{FF2B5EF4-FFF2-40B4-BE49-F238E27FC236}">
                <a16:creationId xmlns:a16="http://schemas.microsoft.com/office/drawing/2014/main" id="{3D2F63AF-88D3-DA45-A627-24A9AD83E11C}"/>
              </a:ext>
            </a:extLst>
          </p:cNvPr>
          <p:cNvPicPr>
            <a:picLocks noChangeAspect="1"/>
          </p:cNvPicPr>
          <p:nvPr/>
        </p:nvPicPr>
        <p:blipFill>
          <a:blip r:embed="rId2"/>
          <a:stretch>
            <a:fillRect/>
          </a:stretch>
        </p:blipFill>
        <p:spPr>
          <a:xfrm>
            <a:off x="4609577" y="914400"/>
            <a:ext cx="4299725" cy="3460513"/>
          </a:xfrm>
          <a:prstGeom prst="rect">
            <a:avLst/>
          </a:prstGeom>
        </p:spPr>
      </p:pic>
    </p:spTree>
    <p:extLst>
      <p:ext uri="{BB962C8B-B14F-4D97-AF65-F5344CB8AC3E}">
        <p14:creationId xmlns:p14="http://schemas.microsoft.com/office/powerpoint/2010/main" val="767556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7E62-9DFB-B44E-98F6-F915EDDEF8A0}"/>
              </a:ext>
            </a:extLst>
          </p:cNvPr>
          <p:cNvSpPr>
            <a:spLocks noGrp="1"/>
          </p:cNvSpPr>
          <p:nvPr>
            <p:ph type="title"/>
          </p:nvPr>
        </p:nvSpPr>
        <p:spPr/>
        <p:txBody>
          <a:bodyPr/>
          <a:lstStyle/>
          <a:p>
            <a:r>
              <a:rPr lang="en-US" dirty="0"/>
              <a:t>What have we learned from this?</a:t>
            </a:r>
          </a:p>
        </p:txBody>
      </p:sp>
      <p:sp>
        <p:nvSpPr>
          <p:cNvPr id="3" name="Content Placeholder 2">
            <a:extLst>
              <a:ext uri="{FF2B5EF4-FFF2-40B4-BE49-F238E27FC236}">
                <a16:creationId xmlns:a16="http://schemas.microsoft.com/office/drawing/2014/main" id="{D3AB8635-2894-3449-BEA1-1F15200501C7}"/>
              </a:ext>
            </a:extLst>
          </p:cNvPr>
          <p:cNvSpPr>
            <a:spLocks noGrp="1"/>
          </p:cNvSpPr>
          <p:nvPr>
            <p:ph sz="half" idx="1"/>
          </p:nvPr>
        </p:nvSpPr>
        <p:spPr/>
        <p:txBody>
          <a:bodyPr/>
          <a:lstStyle/>
          <a:p>
            <a:r>
              <a:rPr lang="en-US" dirty="0"/>
              <a:t>Disruption of the entire gene product results in arrested embryo development.</a:t>
            </a:r>
          </a:p>
          <a:p>
            <a:r>
              <a:rPr lang="en-US" dirty="0"/>
              <a:t>This implies that the IFT80 gene product is required for the normal development of the bovine embryo.</a:t>
            </a:r>
          </a:p>
          <a:p>
            <a:r>
              <a:rPr lang="en-US" dirty="0"/>
              <a:t>It also suggests that mutations in IFT80 are not compensated for by other buffering mechanisms in the hedgehog signaling pathway.</a:t>
            </a:r>
          </a:p>
        </p:txBody>
      </p:sp>
    </p:spTree>
    <p:extLst>
      <p:ext uri="{BB962C8B-B14F-4D97-AF65-F5344CB8AC3E}">
        <p14:creationId xmlns:p14="http://schemas.microsoft.com/office/powerpoint/2010/main" val="137415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9178-EA44-B544-9930-4CF891FA1EFE}"/>
              </a:ext>
            </a:extLst>
          </p:cNvPr>
          <p:cNvSpPr>
            <a:spLocks noGrp="1"/>
          </p:cNvSpPr>
          <p:nvPr>
            <p:ph type="title"/>
          </p:nvPr>
        </p:nvSpPr>
        <p:spPr/>
        <p:txBody>
          <a:bodyPr/>
          <a:lstStyle/>
          <a:p>
            <a:r>
              <a:rPr lang="en-US" dirty="0"/>
              <a:t>Experiment 2: Exon 11</a:t>
            </a:r>
          </a:p>
        </p:txBody>
      </p:sp>
      <p:grpSp>
        <p:nvGrpSpPr>
          <p:cNvPr id="3" name="Group 2">
            <a:extLst>
              <a:ext uri="{FF2B5EF4-FFF2-40B4-BE49-F238E27FC236}">
                <a16:creationId xmlns:a16="http://schemas.microsoft.com/office/drawing/2014/main" id="{1C1CFD38-1B2B-934D-9F14-8DC9C918B703}"/>
              </a:ext>
            </a:extLst>
          </p:cNvPr>
          <p:cNvGrpSpPr/>
          <p:nvPr/>
        </p:nvGrpSpPr>
        <p:grpSpPr>
          <a:xfrm>
            <a:off x="319651" y="797845"/>
            <a:ext cx="8540151" cy="1470469"/>
            <a:chOff x="379562" y="707692"/>
            <a:chExt cx="8540151" cy="1470469"/>
          </a:xfrm>
        </p:grpSpPr>
        <p:pic>
          <p:nvPicPr>
            <p:cNvPr id="4" name="Picture 3">
              <a:extLst>
                <a:ext uri="{FF2B5EF4-FFF2-40B4-BE49-F238E27FC236}">
                  <a16:creationId xmlns:a16="http://schemas.microsoft.com/office/drawing/2014/main" id="{E901297F-27C7-9742-B4F9-F9D0314A1C7E}"/>
                </a:ext>
              </a:extLst>
            </p:cNvPr>
            <p:cNvPicPr>
              <a:picLocks noChangeAspect="1"/>
            </p:cNvPicPr>
            <p:nvPr/>
          </p:nvPicPr>
          <p:blipFill>
            <a:blip r:embed="rId2"/>
            <a:stretch>
              <a:fillRect/>
            </a:stretch>
          </p:blipFill>
          <p:spPr>
            <a:xfrm>
              <a:off x="379562" y="707692"/>
              <a:ext cx="8540151" cy="1296525"/>
            </a:xfrm>
            <a:prstGeom prst="rect">
              <a:avLst/>
            </a:prstGeom>
          </p:spPr>
        </p:pic>
        <p:sp>
          <p:nvSpPr>
            <p:cNvPr id="5" name="TextBox 4">
              <a:extLst>
                <a:ext uri="{FF2B5EF4-FFF2-40B4-BE49-F238E27FC236}">
                  <a16:creationId xmlns:a16="http://schemas.microsoft.com/office/drawing/2014/main" id="{AE570BD2-08CD-7745-A2EF-53C024608F36}"/>
                </a:ext>
              </a:extLst>
            </p:cNvPr>
            <p:cNvSpPr txBox="1"/>
            <p:nvPr/>
          </p:nvSpPr>
          <p:spPr>
            <a:xfrm>
              <a:off x="414068" y="1901162"/>
              <a:ext cx="120770" cy="276999"/>
            </a:xfrm>
            <a:prstGeom prst="rect">
              <a:avLst/>
            </a:prstGeom>
            <a:noFill/>
          </p:spPr>
          <p:txBody>
            <a:bodyPr wrap="square" rtlCol="0">
              <a:spAutoFit/>
            </a:bodyPr>
            <a:lstStyle/>
            <a:p>
              <a:r>
                <a:rPr lang="en-US" sz="1200" b="1" dirty="0"/>
                <a:t>1</a:t>
              </a:r>
            </a:p>
          </p:txBody>
        </p:sp>
        <p:sp>
          <p:nvSpPr>
            <p:cNvPr id="6" name="TextBox 5">
              <a:extLst>
                <a:ext uri="{FF2B5EF4-FFF2-40B4-BE49-F238E27FC236}">
                  <a16:creationId xmlns:a16="http://schemas.microsoft.com/office/drawing/2014/main" id="{ABF5EBAF-D57C-A64B-9CDD-E5BFD3608093}"/>
                </a:ext>
              </a:extLst>
            </p:cNvPr>
            <p:cNvSpPr txBox="1"/>
            <p:nvPr/>
          </p:nvSpPr>
          <p:spPr>
            <a:xfrm>
              <a:off x="569344" y="1901162"/>
              <a:ext cx="120770" cy="276999"/>
            </a:xfrm>
            <a:prstGeom prst="rect">
              <a:avLst/>
            </a:prstGeom>
            <a:noFill/>
          </p:spPr>
          <p:txBody>
            <a:bodyPr wrap="square" rtlCol="0">
              <a:spAutoFit/>
            </a:bodyPr>
            <a:lstStyle/>
            <a:p>
              <a:r>
                <a:rPr lang="en-US" sz="1200" b="1" dirty="0"/>
                <a:t>2</a:t>
              </a:r>
            </a:p>
          </p:txBody>
        </p:sp>
        <p:sp>
          <p:nvSpPr>
            <p:cNvPr id="7" name="TextBox 6">
              <a:extLst>
                <a:ext uri="{FF2B5EF4-FFF2-40B4-BE49-F238E27FC236}">
                  <a16:creationId xmlns:a16="http://schemas.microsoft.com/office/drawing/2014/main" id="{CFA0CA3D-C9CC-2D45-AF0D-40E59555BC3D}"/>
                </a:ext>
              </a:extLst>
            </p:cNvPr>
            <p:cNvSpPr txBox="1"/>
            <p:nvPr/>
          </p:nvSpPr>
          <p:spPr>
            <a:xfrm>
              <a:off x="1325367" y="1901162"/>
              <a:ext cx="120770" cy="276999"/>
            </a:xfrm>
            <a:prstGeom prst="rect">
              <a:avLst/>
            </a:prstGeom>
            <a:noFill/>
          </p:spPr>
          <p:txBody>
            <a:bodyPr wrap="square" rtlCol="0">
              <a:spAutoFit/>
            </a:bodyPr>
            <a:lstStyle/>
            <a:p>
              <a:r>
                <a:rPr lang="en-US" sz="1200" b="1" dirty="0"/>
                <a:t>3</a:t>
              </a:r>
            </a:p>
          </p:txBody>
        </p:sp>
        <p:sp>
          <p:nvSpPr>
            <p:cNvPr id="8" name="TextBox 7">
              <a:extLst>
                <a:ext uri="{FF2B5EF4-FFF2-40B4-BE49-F238E27FC236}">
                  <a16:creationId xmlns:a16="http://schemas.microsoft.com/office/drawing/2014/main" id="{2199C10D-47E6-BA46-BB1F-FADE46F708A2}"/>
                </a:ext>
              </a:extLst>
            </p:cNvPr>
            <p:cNvSpPr txBox="1"/>
            <p:nvPr/>
          </p:nvSpPr>
          <p:spPr>
            <a:xfrm>
              <a:off x="1504662" y="1901161"/>
              <a:ext cx="120770" cy="276999"/>
            </a:xfrm>
            <a:prstGeom prst="rect">
              <a:avLst/>
            </a:prstGeom>
            <a:noFill/>
          </p:spPr>
          <p:txBody>
            <a:bodyPr wrap="square" rtlCol="0">
              <a:spAutoFit/>
            </a:bodyPr>
            <a:lstStyle/>
            <a:p>
              <a:r>
                <a:rPr lang="en-US" sz="1200" b="1" dirty="0"/>
                <a:t>4</a:t>
              </a:r>
            </a:p>
          </p:txBody>
        </p:sp>
        <p:sp>
          <p:nvSpPr>
            <p:cNvPr id="9" name="TextBox 8">
              <a:extLst>
                <a:ext uri="{FF2B5EF4-FFF2-40B4-BE49-F238E27FC236}">
                  <a16:creationId xmlns:a16="http://schemas.microsoft.com/office/drawing/2014/main" id="{9AB43936-A521-194C-867A-65460EDA7CBA}"/>
                </a:ext>
              </a:extLst>
            </p:cNvPr>
            <p:cNvSpPr txBox="1"/>
            <p:nvPr/>
          </p:nvSpPr>
          <p:spPr>
            <a:xfrm>
              <a:off x="2139915" y="1865717"/>
              <a:ext cx="120770" cy="276999"/>
            </a:xfrm>
            <a:prstGeom prst="rect">
              <a:avLst/>
            </a:prstGeom>
            <a:noFill/>
          </p:spPr>
          <p:txBody>
            <a:bodyPr wrap="square" rtlCol="0">
              <a:spAutoFit/>
            </a:bodyPr>
            <a:lstStyle/>
            <a:p>
              <a:r>
                <a:rPr lang="en-US" sz="1200" b="1" dirty="0"/>
                <a:t>5</a:t>
              </a:r>
            </a:p>
          </p:txBody>
        </p:sp>
        <p:sp>
          <p:nvSpPr>
            <p:cNvPr id="10" name="TextBox 9">
              <a:extLst>
                <a:ext uri="{FF2B5EF4-FFF2-40B4-BE49-F238E27FC236}">
                  <a16:creationId xmlns:a16="http://schemas.microsoft.com/office/drawing/2014/main" id="{24806F0C-7E39-544A-9819-9ACF1645C084}"/>
                </a:ext>
              </a:extLst>
            </p:cNvPr>
            <p:cNvSpPr txBox="1"/>
            <p:nvPr/>
          </p:nvSpPr>
          <p:spPr>
            <a:xfrm>
              <a:off x="2403586" y="1865717"/>
              <a:ext cx="120770" cy="276999"/>
            </a:xfrm>
            <a:prstGeom prst="rect">
              <a:avLst/>
            </a:prstGeom>
            <a:noFill/>
          </p:spPr>
          <p:txBody>
            <a:bodyPr wrap="square" rtlCol="0">
              <a:spAutoFit/>
            </a:bodyPr>
            <a:lstStyle/>
            <a:p>
              <a:r>
                <a:rPr lang="en-US" sz="1200" b="1" dirty="0"/>
                <a:t>6</a:t>
              </a:r>
            </a:p>
          </p:txBody>
        </p:sp>
        <p:sp>
          <p:nvSpPr>
            <p:cNvPr id="11" name="TextBox 10">
              <a:extLst>
                <a:ext uri="{FF2B5EF4-FFF2-40B4-BE49-F238E27FC236}">
                  <a16:creationId xmlns:a16="http://schemas.microsoft.com/office/drawing/2014/main" id="{89B739BD-C5AE-6A4E-A206-1F276C0C5816}"/>
                </a:ext>
              </a:extLst>
            </p:cNvPr>
            <p:cNvSpPr txBox="1"/>
            <p:nvPr/>
          </p:nvSpPr>
          <p:spPr>
            <a:xfrm>
              <a:off x="2546487" y="1865716"/>
              <a:ext cx="120770" cy="276999"/>
            </a:xfrm>
            <a:prstGeom prst="rect">
              <a:avLst/>
            </a:prstGeom>
            <a:noFill/>
          </p:spPr>
          <p:txBody>
            <a:bodyPr wrap="square" rtlCol="0">
              <a:spAutoFit/>
            </a:bodyPr>
            <a:lstStyle/>
            <a:p>
              <a:r>
                <a:rPr lang="en-US" sz="1200" b="1" dirty="0"/>
                <a:t>7</a:t>
              </a:r>
            </a:p>
          </p:txBody>
        </p:sp>
        <p:sp>
          <p:nvSpPr>
            <p:cNvPr id="12" name="TextBox 11">
              <a:extLst>
                <a:ext uri="{FF2B5EF4-FFF2-40B4-BE49-F238E27FC236}">
                  <a16:creationId xmlns:a16="http://schemas.microsoft.com/office/drawing/2014/main" id="{FDB05E4C-5AD2-324D-810C-4356B6D94906}"/>
                </a:ext>
              </a:extLst>
            </p:cNvPr>
            <p:cNvSpPr txBox="1"/>
            <p:nvPr/>
          </p:nvSpPr>
          <p:spPr>
            <a:xfrm>
              <a:off x="4528867" y="1865715"/>
              <a:ext cx="120770" cy="276999"/>
            </a:xfrm>
            <a:prstGeom prst="rect">
              <a:avLst/>
            </a:prstGeom>
            <a:noFill/>
          </p:spPr>
          <p:txBody>
            <a:bodyPr wrap="square" rtlCol="0">
              <a:spAutoFit/>
            </a:bodyPr>
            <a:lstStyle/>
            <a:p>
              <a:r>
                <a:rPr lang="en-US" sz="1200" b="1" dirty="0"/>
                <a:t>8</a:t>
              </a:r>
            </a:p>
          </p:txBody>
        </p:sp>
        <p:sp>
          <p:nvSpPr>
            <p:cNvPr id="13" name="TextBox 12">
              <a:extLst>
                <a:ext uri="{FF2B5EF4-FFF2-40B4-BE49-F238E27FC236}">
                  <a16:creationId xmlns:a16="http://schemas.microsoft.com/office/drawing/2014/main" id="{7B3A84FB-F5CD-D549-B3B1-574464E03F1A}"/>
                </a:ext>
              </a:extLst>
            </p:cNvPr>
            <p:cNvSpPr txBox="1"/>
            <p:nvPr/>
          </p:nvSpPr>
          <p:spPr>
            <a:xfrm>
              <a:off x="5328534" y="1865714"/>
              <a:ext cx="120770" cy="276999"/>
            </a:xfrm>
            <a:prstGeom prst="rect">
              <a:avLst/>
            </a:prstGeom>
            <a:noFill/>
          </p:spPr>
          <p:txBody>
            <a:bodyPr wrap="square" rtlCol="0">
              <a:spAutoFit/>
            </a:bodyPr>
            <a:lstStyle/>
            <a:p>
              <a:r>
                <a:rPr lang="en-US" sz="1200" b="1" dirty="0"/>
                <a:t>9</a:t>
              </a:r>
            </a:p>
          </p:txBody>
        </p:sp>
        <p:sp>
          <p:nvSpPr>
            <p:cNvPr id="14" name="TextBox 13">
              <a:extLst>
                <a:ext uri="{FF2B5EF4-FFF2-40B4-BE49-F238E27FC236}">
                  <a16:creationId xmlns:a16="http://schemas.microsoft.com/office/drawing/2014/main" id="{4A62C435-5CCF-114C-A8A2-69B7EB0E72F2}"/>
                </a:ext>
              </a:extLst>
            </p:cNvPr>
            <p:cNvSpPr txBox="1"/>
            <p:nvPr/>
          </p:nvSpPr>
          <p:spPr>
            <a:xfrm>
              <a:off x="5617904" y="1901161"/>
              <a:ext cx="196424" cy="184666"/>
            </a:xfrm>
            <a:prstGeom prst="rect">
              <a:avLst/>
            </a:prstGeom>
            <a:noFill/>
          </p:spPr>
          <p:txBody>
            <a:bodyPr wrap="square" lIns="0" tIns="0" rIns="0" bIns="0" rtlCol="0">
              <a:spAutoFit/>
            </a:bodyPr>
            <a:lstStyle/>
            <a:p>
              <a:r>
                <a:rPr lang="en-US" sz="1200" b="1" dirty="0"/>
                <a:t>10</a:t>
              </a:r>
            </a:p>
          </p:txBody>
        </p:sp>
        <p:sp>
          <p:nvSpPr>
            <p:cNvPr id="15" name="TextBox 14">
              <a:extLst>
                <a:ext uri="{FF2B5EF4-FFF2-40B4-BE49-F238E27FC236}">
                  <a16:creationId xmlns:a16="http://schemas.microsoft.com/office/drawing/2014/main" id="{BDB1992C-890F-7440-A446-5748D5924D9A}"/>
                </a:ext>
              </a:extLst>
            </p:cNvPr>
            <p:cNvSpPr txBox="1"/>
            <p:nvPr/>
          </p:nvSpPr>
          <p:spPr>
            <a:xfrm>
              <a:off x="6005905" y="1911880"/>
              <a:ext cx="196424" cy="184666"/>
            </a:xfrm>
            <a:prstGeom prst="rect">
              <a:avLst/>
            </a:prstGeom>
            <a:noFill/>
          </p:spPr>
          <p:txBody>
            <a:bodyPr wrap="square" lIns="0" tIns="0" rIns="0" bIns="0" rtlCol="0">
              <a:spAutoFit/>
            </a:bodyPr>
            <a:lstStyle/>
            <a:p>
              <a:r>
                <a:rPr lang="en-US" sz="1200" b="1" dirty="0"/>
                <a:t>11</a:t>
              </a:r>
            </a:p>
          </p:txBody>
        </p:sp>
        <p:sp>
          <p:nvSpPr>
            <p:cNvPr id="16" name="TextBox 15">
              <a:extLst>
                <a:ext uri="{FF2B5EF4-FFF2-40B4-BE49-F238E27FC236}">
                  <a16:creationId xmlns:a16="http://schemas.microsoft.com/office/drawing/2014/main" id="{1DE96D81-7F3C-FC4F-94BE-851DB5570FDA}"/>
                </a:ext>
              </a:extLst>
            </p:cNvPr>
            <p:cNvSpPr txBox="1"/>
            <p:nvPr/>
          </p:nvSpPr>
          <p:spPr>
            <a:xfrm>
              <a:off x="6382559" y="1901161"/>
              <a:ext cx="196424" cy="184666"/>
            </a:xfrm>
            <a:prstGeom prst="rect">
              <a:avLst/>
            </a:prstGeom>
            <a:noFill/>
          </p:spPr>
          <p:txBody>
            <a:bodyPr wrap="square" lIns="0" tIns="0" rIns="0" bIns="0" rtlCol="0">
              <a:spAutoFit/>
            </a:bodyPr>
            <a:lstStyle/>
            <a:p>
              <a:r>
                <a:rPr lang="en-US" sz="1200" b="1" dirty="0"/>
                <a:t>12</a:t>
              </a:r>
            </a:p>
          </p:txBody>
        </p:sp>
        <p:sp>
          <p:nvSpPr>
            <p:cNvPr id="17" name="TextBox 16">
              <a:extLst>
                <a:ext uri="{FF2B5EF4-FFF2-40B4-BE49-F238E27FC236}">
                  <a16:creationId xmlns:a16="http://schemas.microsoft.com/office/drawing/2014/main" id="{7A00554B-6856-654F-AE8E-352ACC90C60B}"/>
                </a:ext>
              </a:extLst>
            </p:cNvPr>
            <p:cNvSpPr txBox="1"/>
            <p:nvPr/>
          </p:nvSpPr>
          <p:spPr>
            <a:xfrm>
              <a:off x="6690057" y="1911880"/>
              <a:ext cx="196424" cy="184666"/>
            </a:xfrm>
            <a:prstGeom prst="rect">
              <a:avLst/>
            </a:prstGeom>
            <a:noFill/>
          </p:spPr>
          <p:txBody>
            <a:bodyPr wrap="square" lIns="0" tIns="0" rIns="0" bIns="0" rtlCol="0">
              <a:spAutoFit/>
            </a:bodyPr>
            <a:lstStyle/>
            <a:p>
              <a:r>
                <a:rPr lang="en-US" sz="1200" b="1" dirty="0"/>
                <a:t>15</a:t>
              </a:r>
            </a:p>
          </p:txBody>
        </p:sp>
        <p:sp>
          <p:nvSpPr>
            <p:cNvPr id="18" name="TextBox 17">
              <a:extLst>
                <a:ext uri="{FF2B5EF4-FFF2-40B4-BE49-F238E27FC236}">
                  <a16:creationId xmlns:a16="http://schemas.microsoft.com/office/drawing/2014/main" id="{F0A13BC3-7F51-D449-B707-DEF87DA2EA3C}"/>
                </a:ext>
              </a:extLst>
            </p:cNvPr>
            <p:cNvSpPr txBox="1"/>
            <p:nvPr/>
          </p:nvSpPr>
          <p:spPr>
            <a:xfrm>
              <a:off x="6988084" y="1911880"/>
              <a:ext cx="196424" cy="184666"/>
            </a:xfrm>
            <a:prstGeom prst="rect">
              <a:avLst/>
            </a:prstGeom>
            <a:noFill/>
          </p:spPr>
          <p:txBody>
            <a:bodyPr wrap="square" lIns="0" tIns="0" rIns="0" bIns="0" rtlCol="0">
              <a:spAutoFit/>
            </a:bodyPr>
            <a:lstStyle/>
            <a:p>
              <a:r>
                <a:rPr lang="en-US" sz="1200" b="1" dirty="0"/>
                <a:t>16</a:t>
              </a:r>
            </a:p>
          </p:txBody>
        </p:sp>
        <p:sp>
          <p:nvSpPr>
            <p:cNvPr id="19" name="TextBox 18">
              <a:extLst>
                <a:ext uri="{FF2B5EF4-FFF2-40B4-BE49-F238E27FC236}">
                  <a16:creationId xmlns:a16="http://schemas.microsoft.com/office/drawing/2014/main" id="{98BA0B0F-3DF5-6F4B-A3A0-0D8645A83437}"/>
                </a:ext>
              </a:extLst>
            </p:cNvPr>
            <p:cNvSpPr txBox="1"/>
            <p:nvPr/>
          </p:nvSpPr>
          <p:spPr>
            <a:xfrm>
              <a:off x="8110870" y="1901161"/>
              <a:ext cx="196424" cy="184666"/>
            </a:xfrm>
            <a:prstGeom prst="rect">
              <a:avLst/>
            </a:prstGeom>
            <a:noFill/>
          </p:spPr>
          <p:txBody>
            <a:bodyPr wrap="square" lIns="0" tIns="0" rIns="0" bIns="0" rtlCol="0">
              <a:spAutoFit/>
            </a:bodyPr>
            <a:lstStyle/>
            <a:p>
              <a:r>
                <a:rPr lang="en-US" sz="1200" b="1" dirty="0"/>
                <a:t>18</a:t>
              </a:r>
            </a:p>
          </p:txBody>
        </p:sp>
        <p:sp>
          <p:nvSpPr>
            <p:cNvPr id="20" name="TextBox 19">
              <a:extLst>
                <a:ext uri="{FF2B5EF4-FFF2-40B4-BE49-F238E27FC236}">
                  <a16:creationId xmlns:a16="http://schemas.microsoft.com/office/drawing/2014/main" id="{21A0599D-67F3-8947-AFAB-B0F8790CF3C3}"/>
                </a:ext>
              </a:extLst>
            </p:cNvPr>
            <p:cNvSpPr txBox="1"/>
            <p:nvPr/>
          </p:nvSpPr>
          <p:spPr>
            <a:xfrm>
              <a:off x="8631720" y="1911880"/>
              <a:ext cx="196424" cy="184666"/>
            </a:xfrm>
            <a:prstGeom prst="rect">
              <a:avLst/>
            </a:prstGeom>
            <a:noFill/>
          </p:spPr>
          <p:txBody>
            <a:bodyPr wrap="square" lIns="0" tIns="0" rIns="0" bIns="0" rtlCol="0">
              <a:spAutoFit/>
            </a:bodyPr>
            <a:lstStyle/>
            <a:p>
              <a:r>
                <a:rPr lang="en-US" sz="1200" b="1" dirty="0"/>
                <a:t>19</a:t>
              </a:r>
            </a:p>
          </p:txBody>
        </p:sp>
      </p:grpSp>
      <p:cxnSp>
        <p:nvCxnSpPr>
          <p:cNvPr id="21" name="Straight Arrow Connector 20">
            <a:extLst>
              <a:ext uri="{FF2B5EF4-FFF2-40B4-BE49-F238E27FC236}">
                <a16:creationId xmlns:a16="http://schemas.microsoft.com/office/drawing/2014/main" id="{1AD5A388-D323-124B-A37A-F5F79D596F66}"/>
              </a:ext>
            </a:extLst>
          </p:cNvPr>
          <p:cNvCxnSpPr>
            <a:cxnSpLocks/>
          </p:cNvCxnSpPr>
          <p:nvPr/>
        </p:nvCxnSpPr>
        <p:spPr>
          <a:xfrm flipV="1">
            <a:off x="6028908" y="2232866"/>
            <a:ext cx="0" cy="84769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6659D2A5-95A6-1C41-90C4-83E31D5F3FDA}"/>
              </a:ext>
            </a:extLst>
          </p:cNvPr>
          <p:cNvSpPr txBox="1"/>
          <p:nvPr/>
        </p:nvSpPr>
        <p:spPr>
          <a:xfrm>
            <a:off x="5436637" y="3104307"/>
            <a:ext cx="1265456" cy="1015663"/>
          </a:xfrm>
          <a:prstGeom prst="rect">
            <a:avLst/>
          </a:prstGeom>
          <a:noFill/>
        </p:spPr>
        <p:txBody>
          <a:bodyPr wrap="square" rtlCol="0">
            <a:spAutoFit/>
          </a:bodyPr>
          <a:lstStyle/>
          <a:p>
            <a:pPr algn="ctr"/>
            <a:r>
              <a:rPr lang="en-US" sz="2000" dirty="0"/>
              <a:t>Guides target Exon 11</a:t>
            </a:r>
          </a:p>
        </p:txBody>
      </p:sp>
    </p:spTree>
    <p:extLst>
      <p:ext uri="{BB962C8B-B14F-4D97-AF65-F5344CB8AC3E}">
        <p14:creationId xmlns:p14="http://schemas.microsoft.com/office/powerpoint/2010/main" val="1808384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2B7E-ACBF-7844-8866-72DE8B61A5FA}"/>
              </a:ext>
            </a:extLst>
          </p:cNvPr>
          <p:cNvSpPr>
            <a:spLocks noGrp="1"/>
          </p:cNvSpPr>
          <p:nvPr>
            <p:ph type="title"/>
          </p:nvPr>
        </p:nvSpPr>
        <p:spPr/>
        <p:txBody>
          <a:bodyPr/>
          <a:lstStyle/>
          <a:p>
            <a:r>
              <a:rPr lang="en-US" dirty="0"/>
              <a:t>Survival of Exon 11 embryos to the 16-cell stage </a:t>
            </a:r>
          </a:p>
        </p:txBody>
      </p:sp>
      <p:pic>
        <p:nvPicPr>
          <p:cNvPr id="6" name="Picture 5">
            <a:extLst>
              <a:ext uri="{FF2B5EF4-FFF2-40B4-BE49-F238E27FC236}">
                <a16:creationId xmlns:a16="http://schemas.microsoft.com/office/drawing/2014/main" id="{497AB156-063F-B243-A95F-0960FD084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39" y="596314"/>
            <a:ext cx="7440721" cy="4354708"/>
          </a:xfrm>
          <a:prstGeom prst="rect">
            <a:avLst/>
          </a:prstGeom>
        </p:spPr>
      </p:pic>
    </p:spTree>
    <p:extLst>
      <p:ext uri="{BB962C8B-B14F-4D97-AF65-F5344CB8AC3E}">
        <p14:creationId xmlns:p14="http://schemas.microsoft.com/office/powerpoint/2010/main" val="2100344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EC48-DDCA-2D44-8794-21F2F1A5C6A9}"/>
              </a:ext>
            </a:extLst>
          </p:cNvPr>
          <p:cNvSpPr>
            <a:spLocks noGrp="1"/>
          </p:cNvSpPr>
          <p:nvPr>
            <p:ph type="title"/>
          </p:nvPr>
        </p:nvSpPr>
        <p:spPr/>
        <p:txBody>
          <a:bodyPr/>
          <a:lstStyle/>
          <a:p>
            <a:r>
              <a:rPr lang="en-US" dirty="0"/>
              <a:t>Protein structure for IFT80 exon 11 edit</a:t>
            </a:r>
          </a:p>
        </p:txBody>
      </p:sp>
      <p:sp>
        <p:nvSpPr>
          <p:cNvPr id="3" name="Content Placeholder 2">
            <a:extLst>
              <a:ext uri="{FF2B5EF4-FFF2-40B4-BE49-F238E27FC236}">
                <a16:creationId xmlns:a16="http://schemas.microsoft.com/office/drawing/2014/main" id="{8323CFEE-A591-0A48-985A-3D7A5141E5CE}"/>
              </a:ext>
            </a:extLst>
          </p:cNvPr>
          <p:cNvSpPr>
            <a:spLocks noGrp="1"/>
          </p:cNvSpPr>
          <p:nvPr>
            <p:ph sz="half" idx="1"/>
          </p:nvPr>
        </p:nvSpPr>
        <p:spPr/>
        <p:txBody>
          <a:bodyPr/>
          <a:lstStyle/>
          <a:p>
            <a:r>
              <a:rPr lang="en-US" dirty="0"/>
              <a:t>Wild-type is 777 amino acids (pink)</a:t>
            </a:r>
          </a:p>
          <a:p>
            <a:r>
              <a:rPr lang="en-US" dirty="0"/>
              <a:t>Exon 11 cut is 385 amino acids (blue)</a:t>
            </a:r>
          </a:p>
          <a:p>
            <a:endParaRPr lang="en-US" dirty="0"/>
          </a:p>
        </p:txBody>
      </p:sp>
      <p:pic>
        <p:nvPicPr>
          <p:cNvPr id="6" name="Picture 5" descr="A picture containing flower, drawing&#10;&#10;Description automatically generated">
            <a:extLst>
              <a:ext uri="{FF2B5EF4-FFF2-40B4-BE49-F238E27FC236}">
                <a16:creationId xmlns:a16="http://schemas.microsoft.com/office/drawing/2014/main" id="{0598D163-E0EF-DE49-9EDA-1F0762401DC0}"/>
              </a:ext>
            </a:extLst>
          </p:cNvPr>
          <p:cNvPicPr>
            <a:picLocks noChangeAspect="1"/>
          </p:cNvPicPr>
          <p:nvPr/>
        </p:nvPicPr>
        <p:blipFill rotWithShape="1">
          <a:blip r:embed="rId2">
            <a:extLst>
              <a:ext uri="{28A0092B-C50C-407E-A947-70E740481C1C}">
                <a14:useLocalDpi xmlns:a14="http://schemas.microsoft.com/office/drawing/2010/main" val="0"/>
              </a:ext>
            </a:extLst>
          </a:blip>
          <a:srcRect l="27389" t="18329" r="26103" b="1487"/>
          <a:stretch/>
        </p:blipFill>
        <p:spPr>
          <a:xfrm>
            <a:off x="4389120" y="914400"/>
            <a:ext cx="4441159" cy="3840480"/>
          </a:xfrm>
          <a:prstGeom prst="rect">
            <a:avLst/>
          </a:prstGeom>
        </p:spPr>
      </p:pic>
    </p:spTree>
    <p:extLst>
      <p:ext uri="{BB962C8B-B14F-4D97-AF65-F5344CB8AC3E}">
        <p14:creationId xmlns:p14="http://schemas.microsoft.com/office/powerpoint/2010/main" val="1772556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7E62-9DFB-B44E-98F6-F915EDDEF8A0}"/>
              </a:ext>
            </a:extLst>
          </p:cNvPr>
          <p:cNvSpPr>
            <a:spLocks noGrp="1"/>
          </p:cNvSpPr>
          <p:nvPr>
            <p:ph type="title"/>
          </p:nvPr>
        </p:nvSpPr>
        <p:spPr/>
        <p:txBody>
          <a:bodyPr/>
          <a:lstStyle/>
          <a:p>
            <a:r>
              <a:rPr lang="en-US" dirty="0"/>
              <a:t>What do these results add to our knowledge?</a:t>
            </a:r>
          </a:p>
        </p:txBody>
      </p:sp>
      <p:sp>
        <p:nvSpPr>
          <p:cNvPr id="3" name="Content Placeholder 2">
            <a:extLst>
              <a:ext uri="{FF2B5EF4-FFF2-40B4-BE49-F238E27FC236}">
                <a16:creationId xmlns:a16="http://schemas.microsoft.com/office/drawing/2014/main" id="{D3AB8635-2894-3449-BEA1-1F15200501C7}"/>
              </a:ext>
            </a:extLst>
          </p:cNvPr>
          <p:cNvSpPr>
            <a:spLocks noGrp="1"/>
          </p:cNvSpPr>
          <p:nvPr>
            <p:ph sz="half" idx="1"/>
          </p:nvPr>
        </p:nvSpPr>
        <p:spPr/>
        <p:txBody>
          <a:bodyPr/>
          <a:lstStyle/>
          <a:p>
            <a:r>
              <a:rPr lang="en-US" dirty="0"/>
              <a:t>We already knew that disrupting the entire gene product arrested embryo development.</a:t>
            </a:r>
          </a:p>
          <a:p>
            <a:r>
              <a:rPr lang="en-US" dirty="0"/>
              <a:t>We learned that an edit which mirrors the </a:t>
            </a:r>
            <a:r>
              <a:rPr lang="en-US" i="1" dirty="0"/>
              <a:t>in vivo</a:t>
            </a:r>
            <a:r>
              <a:rPr lang="en-US" dirty="0"/>
              <a:t> mutation also prevents normal development.</a:t>
            </a:r>
          </a:p>
          <a:p>
            <a:r>
              <a:rPr lang="en-US" dirty="0"/>
              <a:t>This is strong evidence that the mutation identified in the IFT80 gene prevents embryonic development by disrupting hedgehog signaling in the early embryo.</a:t>
            </a:r>
          </a:p>
        </p:txBody>
      </p:sp>
    </p:spTree>
    <p:extLst>
      <p:ext uri="{BB962C8B-B14F-4D97-AF65-F5344CB8AC3E}">
        <p14:creationId xmlns:p14="http://schemas.microsoft.com/office/powerpoint/2010/main" val="1580063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E1698D-A7B7-A64A-9507-16AB0C215B97}"/>
              </a:ext>
            </a:extLst>
          </p:cNvPr>
          <p:cNvSpPr>
            <a:spLocks noGrp="1"/>
          </p:cNvSpPr>
          <p:nvPr>
            <p:ph type="title"/>
          </p:nvPr>
        </p:nvSpPr>
        <p:spPr/>
        <p:txBody>
          <a:bodyPr/>
          <a:lstStyle/>
          <a:p>
            <a:r>
              <a:rPr lang="en-US" dirty="0"/>
              <a:t>What else could be done?</a:t>
            </a:r>
          </a:p>
        </p:txBody>
      </p:sp>
      <p:sp>
        <p:nvSpPr>
          <p:cNvPr id="5" name="Content Placeholder 4">
            <a:extLst>
              <a:ext uri="{FF2B5EF4-FFF2-40B4-BE49-F238E27FC236}">
                <a16:creationId xmlns:a16="http://schemas.microsoft.com/office/drawing/2014/main" id="{CF321FF0-6BFD-5E4D-B330-31FDE4BF4968}"/>
              </a:ext>
            </a:extLst>
          </p:cNvPr>
          <p:cNvSpPr>
            <a:spLocks noGrp="1"/>
          </p:cNvSpPr>
          <p:nvPr>
            <p:ph sz="half" idx="1"/>
          </p:nvPr>
        </p:nvSpPr>
        <p:spPr/>
        <p:txBody>
          <a:bodyPr/>
          <a:lstStyle/>
          <a:p>
            <a:r>
              <a:rPr lang="en-US" dirty="0"/>
              <a:t>Haplotype carrier bulls could be genotyped with a custom assay to confirm that they carry the frameshift.</a:t>
            </a:r>
          </a:p>
          <a:p>
            <a:r>
              <a:rPr lang="en-US" dirty="0"/>
              <a:t>A tag SNP will be added to the net round of chips to track the causal instead of a haplotype.</a:t>
            </a:r>
          </a:p>
        </p:txBody>
      </p:sp>
      <p:sp>
        <p:nvSpPr>
          <p:cNvPr id="6" name="Content Placeholder 5">
            <a:extLst>
              <a:ext uri="{FF2B5EF4-FFF2-40B4-BE49-F238E27FC236}">
                <a16:creationId xmlns:a16="http://schemas.microsoft.com/office/drawing/2014/main" id="{4AC2F246-F511-E74A-BF42-C99783E4D2A7}"/>
              </a:ext>
            </a:extLst>
          </p:cNvPr>
          <p:cNvSpPr>
            <a:spLocks noGrp="1"/>
          </p:cNvSpPr>
          <p:nvPr>
            <p:ph sz="half" idx="2"/>
          </p:nvPr>
        </p:nvSpPr>
        <p:spPr/>
        <p:txBody>
          <a:bodyPr/>
          <a:lstStyle/>
          <a:p>
            <a:r>
              <a:rPr lang="en-US" dirty="0"/>
              <a:t>Edited embryos could be implanted into recipient cows and pregnancy status monitored.</a:t>
            </a:r>
          </a:p>
        </p:txBody>
      </p:sp>
    </p:spTree>
    <p:extLst>
      <p:ext uri="{BB962C8B-B14F-4D97-AF65-F5344CB8AC3E}">
        <p14:creationId xmlns:p14="http://schemas.microsoft.com/office/powerpoint/2010/main" val="745905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US" dirty="0"/>
          </a:p>
        </p:txBody>
      </p:sp>
      <p:sp>
        <p:nvSpPr>
          <p:cNvPr id="3" name="Content Placeholder 2"/>
          <p:cNvSpPr>
            <a:spLocks noGrp="1"/>
          </p:cNvSpPr>
          <p:nvPr>
            <p:ph sz="half" idx="1"/>
          </p:nvPr>
        </p:nvSpPr>
        <p:spPr/>
        <p:txBody>
          <a:bodyPr>
            <a:normAutofit fontScale="92500"/>
          </a:bodyPr>
          <a:lstStyle/>
          <a:p>
            <a:r>
              <a:rPr lang="en-US" dirty="0"/>
              <a:t>Mendelian genetic disorders are responsible for </a:t>
            </a:r>
            <a:r>
              <a:rPr lang="en-US" u="sng" dirty="0">
                <a:solidFill>
                  <a:srgbClr val="00337F"/>
                </a:solidFill>
              </a:rPr>
              <a:t>economic losses</a:t>
            </a:r>
            <a:r>
              <a:rPr lang="en-US" dirty="0">
                <a:solidFill>
                  <a:srgbClr val="00523C"/>
                </a:solidFill>
              </a:rPr>
              <a:t> </a:t>
            </a:r>
            <a:r>
              <a:rPr lang="en-US" dirty="0"/>
              <a:t>to dairy farmers</a:t>
            </a:r>
          </a:p>
          <a:p>
            <a:r>
              <a:rPr lang="en-US" dirty="0"/>
              <a:t>As technology improves we are </a:t>
            </a:r>
            <a:r>
              <a:rPr lang="en-US" u="sng" dirty="0">
                <a:solidFill>
                  <a:srgbClr val="00337F"/>
                </a:solidFill>
              </a:rPr>
              <a:t>identifying more</a:t>
            </a:r>
            <a:r>
              <a:rPr lang="en-US" dirty="0">
                <a:solidFill>
                  <a:srgbClr val="00337F"/>
                </a:solidFill>
              </a:rPr>
              <a:t> </a:t>
            </a:r>
            <a:r>
              <a:rPr lang="en-US" dirty="0"/>
              <a:t>recessive defects</a:t>
            </a:r>
          </a:p>
          <a:p>
            <a:r>
              <a:rPr lang="en-US" dirty="0"/>
              <a:t>CRISPR-Cas9 knockouts can be used for </a:t>
            </a:r>
            <a:r>
              <a:rPr lang="en-US" u="sng" dirty="0">
                <a:solidFill>
                  <a:schemeClr val="tx2"/>
                </a:solidFill>
              </a:rPr>
              <a:t>functional validation </a:t>
            </a:r>
            <a:r>
              <a:rPr lang="en-US" dirty="0"/>
              <a:t>of candidate mutations</a:t>
            </a:r>
          </a:p>
          <a:p>
            <a:r>
              <a:rPr lang="en-US" dirty="0"/>
              <a:t>A frameshift in IFT80 at 107,172,615 </a:t>
            </a:r>
            <a:r>
              <a:rPr lang="en-US" dirty="0" err="1"/>
              <a:t>bp</a:t>
            </a:r>
            <a:r>
              <a:rPr lang="en-US" dirty="0"/>
              <a:t> (p.Leu381fs) disrupts </a:t>
            </a:r>
            <a:r>
              <a:rPr lang="en-US" dirty="0" err="1"/>
              <a:t>wnt</a:t>
            </a:r>
            <a:r>
              <a:rPr lang="en-US" dirty="0"/>
              <a:t> and hedgehog signaling, and is responsible for the death of homozygous embryos</a:t>
            </a:r>
          </a:p>
          <a:p>
            <a:r>
              <a:rPr lang="en-US" dirty="0"/>
              <a:t>A tag SNP will be used to track the causal mutation</a:t>
            </a:r>
          </a:p>
        </p:txBody>
      </p:sp>
    </p:spTree>
    <p:extLst>
      <p:ext uri="{BB962C8B-B14F-4D97-AF65-F5344CB8AC3E}">
        <p14:creationId xmlns:p14="http://schemas.microsoft.com/office/powerpoint/2010/main" val="341856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0BB69-26D9-4E4E-92C0-6D72423EE5DC}"/>
              </a:ext>
            </a:extLst>
          </p:cNvPr>
          <p:cNvSpPr>
            <a:spLocks noGrp="1"/>
          </p:cNvSpPr>
          <p:nvPr>
            <p:ph type="title"/>
          </p:nvPr>
        </p:nvSpPr>
        <p:spPr/>
        <p:txBody>
          <a:bodyPr/>
          <a:lstStyle/>
          <a:p>
            <a:r>
              <a:rPr lang="en-US" dirty="0"/>
              <a:t>This not a dairy-specific problem!</a:t>
            </a:r>
          </a:p>
        </p:txBody>
      </p:sp>
      <p:sp>
        <p:nvSpPr>
          <p:cNvPr id="5" name="Content Placeholder 4">
            <a:extLst>
              <a:ext uri="{FF2B5EF4-FFF2-40B4-BE49-F238E27FC236}">
                <a16:creationId xmlns:a16="http://schemas.microsoft.com/office/drawing/2014/main" id="{151CA0A3-6D86-2A48-B806-0C4247A1B926}"/>
              </a:ext>
            </a:extLst>
          </p:cNvPr>
          <p:cNvSpPr>
            <a:spLocks noGrp="1"/>
          </p:cNvSpPr>
          <p:nvPr>
            <p:ph sz="half" idx="1"/>
          </p:nvPr>
        </p:nvSpPr>
        <p:spPr/>
        <p:txBody>
          <a:bodyPr/>
          <a:lstStyle/>
          <a:p>
            <a:r>
              <a:rPr lang="en-US" dirty="0"/>
              <a:t>Beef cattle</a:t>
            </a:r>
          </a:p>
          <a:p>
            <a:pPr marL="344488" lvl="1" indent="0">
              <a:buNone/>
            </a:pPr>
            <a:r>
              <a:rPr lang="en-US" dirty="0" err="1"/>
              <a:t>Jenko</a:t>
            </a:r>
            <a:r>
              <a:rPr lang="en-US" dirty="0"/>
              <a:t> et al. </a:t>
            </a:r>
            <a:r>
              <a:rPr lang="en-US" dirty="0">
                <a:solidFill>
                  <a:schemeClr val="tx2"/>
                </a:solidFill>
              </a:rPr>
              <a:t>(2019; PMID:  30836944)</a:t>
            </a:r>
            <a:r>
              <a:rPr lang="en-US" dirty="0"/>
              <a:t> reported 1 new lethal and 2 new semi-lethal haplotypes</a:t>
            </a:r>
          </a:p>
          <a:p>
            <a:r>
              <a:rPr lang="en-US" dirty="0"/>
              <a:t>Poultry</a:t>
            </a:r>
          </a:p>
          <a:p>
            <a:pPr marL="344488" lvl="1" indent="0">
              <a:buNone/>
            </a:pPr>
            <a:r>
              <a:rPr lang="en-US" dirty="0" err="1"/>
              <a:t>Youngworth</a:t>
            </a:r>
            <a:r>
              <a:rPr lang="en-US" dirty="0"/>
              <a:t> and Delany </a:t>
            </a:r>
            <a:r>
              <a:rPr lang="en-US" dirty="0">
                <a:solidFill>
                  <a:schemeClr val="tx2"/>
                </a:solidFill>
              </a:rPr>
              <a:t>(2019; PMID: 31075853)</a:t>
            </a:r>
            <a:r>
              <a:rPr lang="en-US" dirty="0"/>
              <a:t> identified the causal variant for the Wingless-2 developmental syndrome</a:t>
            </a:r>
          </a:p>
          <a:p>
            <a:pPr lvl="1"/>
            <a:endParaRPr lang="en-US" dirty="0"/>
          </a:p>
          <a:p>
            <a:endParaRPr lang="en-US" dirty="0"/>
          </a:p>
        </p:txBody>
      </p:sp>
      <p:sp>
        <p:nvSpPr>
          <p:cNvPr id="6" name="Content Placeholder 5">
            <a:extLst>
              <a:ext uri="{FF2B5EF4-FFF2-40B4-BE49-F238E27FC236}">
                <a16:creationId xmlns:a16="http://schemas.microsoft.com/office/drawing/2014/main" id="{94261F4B-409E-284C-AB2F-35BC4FF2F2D5}"/>
              </a:ext>
            </a:extLst>
          </p:cNvPr>
          <p:cNvSpPr>
            <a:spLocks noGrp="1"/>
          </p:cNvSpPr>
          <p:nvPr>
            <p:ph sz="half" idx="2"/>
          </p:nvPr>
        </p:nvSpPr>
        <p:spPr/>
        <p:txBody>
          <a:bodyPr/>
          <a:lstStyle/>
          <a:p>
            <a:r>
              <a:rPr lang="en-US" dirty="0"/>
              <a:t>Pigs</a:t>
            </a:r>
          </a:p>
          <a:p>
            <a:pPr marL="344488" lvl="1" indent="0">
              <a:buNone/>
            </a:pPr>
            <a:r>
              <a:rPr lang="en-US" dirty="0"/>
              <a:t>Derks et al. </a:t>
            </a:r>
            <a:r>
              <a:rPr lang="en-US" dirty="0">
                <a:solidFill>
                  <a:schemeClr val="tx2"/>
                </a:solidFill>
              </a:rPr>
              <a:t>(2019; PMID: 30875370)</a:t>
            </a:r>
            <a:r>
              <a:rPr lang="en-US" dirty="0"/>
              <a:t> found 5 relatively common recessive lethal haplotypes in 2 commercial populations</a:t>
            </a:r>
          </a:p>
          <a:p>
            <a:endParaRPr lang="en-US" dirty="0"/>
          </a:p>
        </p:txBody>
      </p:sp>
    </p:spTree>
    <p:extLst>
      <p:ext uri="{BB962C8B-B14F-4D97-AF65-F5344CB8AC3E}">
        <p14:creationId xmlns:p14="http://schemas.microsoft.com/office/powerpoint/2010/main" val="2803869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3F08C-1EC6-8A45-AEF4-88100D3B796C}"/>
              </a:ext>
            </a:extLst>
          </p:cNvPr>
          <p:cNvSpPr>
            <a:spLocks noGrp="1"/>
          </p:cNvSpPr>
          <p:nvPr>
            <p:ph type="title"/>
          </p:nvPr>
        </p:nvSpPr>
        <p:spPr/>
        <p:txBody>
          <a:bodyPr/>
          <a:lstStyle/>
          <a:p>
            <a:r>
              <a:rPr lang="en-US" dirty="0"/>
              <a:t>Acknowledgments</a:t>
            </a:r>
          </a:p>
        </p:txBody>
      </p:sp>
      <p:sp>
        <p:nvSpPr>
          <p:cNvPr id="5" name="Content Placeholder 4">
            <a:extLst>
              <a:ext uri="{FF2B5EF4-FFF2-40B4-BE49-F238E27FC236}">
                <a16:creationId xmlns:a16="http://schemas.microsoft.com/office/drawing/2014/main" id="{440899BA-ABB6-C949-803A-8A3743AEE206}"/>
              </a:ext>
            </a:extLst>
          </p:cNvPr>
          <p:cNvSpPr>
            <a:spLocks noGrp="1"/>
          </p:cNvSpPr>
          <p:nvPr>
            <p:ph sz="half" idx="1"/>
          </p:nvPr>
        </p:nvSpPr>
        <p:spPr/>
        <p:txBody>
          <a:bodyPr/>
          <a:lstStyle/>
          <a:p>
            <a:r>
              <a:rPr lang="en-US" u="sng" dirty="0">
                <a:solidFill>
                  <a:srgbClr val="00337F"/>
                </a:solidFill>
              </a:rPr>
              <a:t>Mr. Kenneth </a:t>
            </a:r>
            <a:r>
              <a:rPr lang="en-US" u="sng" dirty="0" err="1">
                <a:solidFill>
                  <a:srgbClr val="00337F"/>
                </a:solidFill>
              </a:rPr>
              <a:t>Shallop</a:t>
            </a:r>
            <a:r>
              <a:rPr lang="en-US" dirty="0"/>
              <a:t>, and </a:t>
            </a:r>
            <a:r>
              <a:rPr lang="en-US" u="sng" dirty="0">
                <a:solidFill>
                  <a:srgbClr val="00337F"/>
                </a:solidFill>
              </a:rPr>
              <a:t>Dr. Steve Schroeder</a:t>
            </a:r>
            <a:r>
              <a:rPr lang="en-US" dirty="0"/>
              <a:t> of AGIL assisted with DNA extraction, sequencing, and alignment of resulting reads.</a:t>
            </a:r>
          </a:p>
          <a:p>
            <a:r>
              <a:rPr lang="en-US" dirty="0"/>
              <a:t>The Council on Dairy Cattle Breeding (Bowie, MD) provided access to the National Dairy Database for testing fertility effects and identifying candidate HH2 regions.</a:t>
            </a:r>
          </a:p>
          <a:p>
            <a:r>
              <a:rPr lang="en-US" dirty="0"/>
              <a:t>Access to SNP genotypes and DNA for sequencing was provided by the </a:t>
            </a:r>
            <a:r>
              <a:rPr lang="en-US" u="sng" dirty="0">
                <a:solidFill>
                  <a:srgbClr val="00337F"/>
                </a:solidFill>
              </a:rPr>
              <a:t>Collaborative Dairy DNA Repository</a:t>
            </a:r>
            <a:r>
              <a:rPr lang="en-US" dirty="0"/>
              <a:t> (Verona, WI).</a:t>
            </a:r>
          </a:p>
          <a:p>
            <a:r>
              <a:rPr lang="en-US" dirty="0"/>
              <a:t>Data from Run 7 of the the </a:t>
            </a:r>
            <a:r>
              <a:rPr lang="en-US" u="sng" dirty="0">
                <a:solidFill>
                  <a:srgbClr val="00337F"/>
                </a:solidFill>
              </a:rPr>
              <a:t>1000 Bull Genomes Project </a:t>
            </a:r>
            <a:r>
              <a:rPr lang="en-US" dirty="0"/>
              <a:t>were used for independent validation of HH2.</a:t>
            </a:r>
          </a:p>
        </p:txBody>
      </p:sp>
    </p:spTree>
    <p:extLst>
      <p:ext uri="{BB962C8B-B14F-4D97-AF65-F5344CB8AC3E}">
        <p14:creationId xmlns:p14="http://schemas.microsoft.com/office/powerpoint/2010/main" val="73321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sz="half" idx="1"/>
          </p:nvPr>
        </p:nvSpPr>
        <p:spPr/>
        <p:txBody>
          <a:bodyPr/>
          <a:lstStyle/>
          <a:p>
            <a:r>
              <a:rPr lang="en-US" dirty="0" err="1"/>
              <a:t>Bickhart</a:t>
            </a:r>
            <a:r>
              <a:rPr lang="en-US" dirty="0"/>
              <a:t>: ARS project 5090-31000-026-00-D</a:t>
            </a:r>
          </a:p>
          <a:p>
            <a:r>
              <a:rPr lang="en-US" dirty="0" err="1"/>
              <a:t>Bickhart</a:t>
            </a:r>
            <a:r>
              <a:rPr lang="en-US" dirty="0"/>
              <a:t> and Cole: AFRI Grant 2016-67015-24886</a:t>
            </a:r>
          </a:p>
          <a:p>
            <a:r>
              <a:rPr lang="en-US" dirty="0"/>
              <a:t>Cole, Hutchison, and Null: ARS project 8042-31000-002-00-D</a:t>
            </a:r>
          </a:p>
          <a:p>
            <a:r>
              <a:rPr lang="en-US" dirty="0"/>
              <a:t>Cole and Ortega: NIH and USDA-NIFA Dual-Purpose R01 Grant 4097656</a:t>
            </a:r>
          </a:p>
          <a:p>
            <a:r>
              <a:rPr lang="en-US" dirty="0"/>
              <a:t>USDA is an equal opportunity provider and employer. Mention of trade names or commercial products in this presentation is solely for the purpose of providing specific information and does not imply recommendation or endorsement by the US Department of Agriculture.</a:t>
            </a:r>
          </a:p>
          <a:p>
            <a:endParaRPr lang="en-US" dirty="0"/>
          </a:p>
        </p:txBody>
      </p:sp>
    </p:spTree>
    <p:extLst>
      <p:ext uri="{BB962C8B-B14F-4D97-AF65-F5344CB8AC3E}">
        <p14:creationId xmlns:p14="http://schemas.microsoft.com/office/powerpoint/2010/main" val="1822953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6" descr="crossbre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628460"/>
            <a:ext cx="9144000" cy="4109201"/>
          </a:xfrm>
          <a:prstGeom prst="rect">
            <a:avLst/>
          </a:prstGeom>
          <a:effectLst/>
        </p:spPr>
      </p:pic>
      <p:sp>
        <p:nvSpPr>
          <p:cNvPr id="8" name="TextBox 7"/>
          <p:cNvSpPr txBox="1"/>
          <p:nvPr/>
        </p:nvSpPr>
        <p:spPr>
          <a:xfrm>
            <a:off x="0" y="3820736"/>
            <a:ext cx="9144000" cy="769441"/>
          </a:xfrm>
          <a:prstGeom prst="rect">
            <a:avLst/>
          </a:prstGeom>
          <a:solidFill>
            <a:srgbClr val="CCFFCC">
              <a:alpha val="35294"/>
            </a:srgbClr>
          </a:solidFill>
          <a:effectLst>
            <a:softEdge rad="127000"/>
          </a:effectLst>
        </p:spPr>
        <p:txBody>
          <a:bodyPr wrap="square" lIns="182880" tIns="137160" rIns="137160" bIns="91440" rtlCol="0">
            <a:spAutoFit/>
          </a:bodyPr>
          <a:lstStyle/>
          <a:p>
            <a:pPr marL="803275">
              <a:lnSpc>
                <a:spcPts val="2200"/>
              </a:lnSpc>
            </a:pPr>
            <a:r>
              <a:rPr lang="en-US" sz="2000" b="1" dirty="0">
                <a:solidFill>
                  <a:srgbClr val="244270"/>
                </a:solidFill>
                <a:cs typeface="Calibri" pitchFamily="34" charset="0"/>
              </a:rPr>
              <a:t>Holstein and Jersey crossbreds graze on American Farm Land Trust’s</a:t>
            </a:r>
          </a:p>
          <a:p>
            <a:pPr marL="803275">
              <a:lnSpc>
                <a:spcPts val="2000"/>
              </a:lnSpc>
              <a:spcAft>
                <a:spcPts val="600"/>
              </a:spcAft>
            </a:pPr>
            <a:r>
              <a:rPr lang="en-US" sz="2000" b="1" dirty="0">
                <a:solidFill>
                  <a:srgbClr val="244270"/>
                </a:solidFill>
                <a:cs typeface="Calibri" pitchFamily="34" charset="0"/>
              </a:rPr>
              <a:t>Cove Mountain Farm in south-central Pennsylvania</a:t>
            </a:r>
          </a:p>
        </p:txBody>
      </p:sp>
      <p:sp>
        <p:nvSpPr>
          <p:cNvPr id="9" name="TextBox 8"/>
          <p:cNvSpPr txBox="1"/>
          <p:nvPr/>
        </p:nvSpPr>
        <p:spPr>
          <a:xfrm>
            <a:off x="3746501" y="2232115"/>
            <a:ext cx="5105400" cy="1405513"/>
          </a:xfrm>
          <a:prstGeom prst="rect">
            <a:avLst/>
          </a:prstGeom>
          <a:solidFill>
            <a:srgbClr val="8AAE72">
              <a:alpha val="40000"/>
            </a:srgbClr>
          </a:solidFill>
          <a:effectLst>
            <a:softEdge rad="317500"/>
          </a:effectLst>
        </p:spPr>
        <p:txBody>
          <a:bodyPr wrap="square" lIns="182880" tIns="137160" rIns="182880" bIns="137160" rtlCol="0">
            <a:spAutoFit/>
          </a:bodyPr>
          <a:lstStyle/>
          <a:p>
            <a:pPr algn="ctr">
              <a:lnSpc>
                <a:spcPts val="42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 web site:</a:t>
            </a:r>
          </a:p>
          <a:p>
            <a:pPr algn="ctr">
              <a:lnSpc>
                <a:spcPts val="44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http</a:t>
            </a:r>
            <a:r>
              <a:rPr lang="en-US" sz="3500" b="1" spc="10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spc="-15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err="1">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aipl.arsusda.gov</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p>
        </p:txBody>
      </p:sp>
      <p:sp>
        <p:nvSpPr>
          <p:cNvPr id="10" name="Rectangle 9"/>
          <p:cNvSpPr/>
          <p:nvPr/>
        </p:nvSpPr>
        <p:spPr>
          <a:xfrm>
            <a:off x="9074" y="4734843"/>
            <a:ext cx="7658099" cy="276999"/>
          </a:xfrm>
          <a:prstGeom prst="rect">
            <a:avLst/>
          </a:prstGeom>
        </p:spPr>
        <p:txBody>
          <a:bodyPr wrap="square">
            <a:spAutoFit/>
          </a:bodyPr>
          <a:lstStyle/>
          <a:p>
            <a:pPr marL="45720"/>
            <a:r>
              <a:rPr lang="en-US" sz="1200" b="1" i="1" dirty="0">
                <a:solidFill>
                  <a:srgbClr val="00523C"/>
                </a:solidFill>
                <a:effectLst/>
                <a:cs typeface="Calibri" pitchFamily="34" charset="0"/>
              </a:rPr>
              <a:t>Source: </a:t>
            </a:r>
            <a:r>
              <a:rPr lang="en-US" sz="1200" b="1" dirty="0">
                <a:effectLst/>
                <a:cs typeface="Calibri" pitchFamily="34" charset="0"/>
              </a:rPr>
              <a:t>ARS Image Gallery, image #K8587-14; photo by Bob Nichols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are haplotypes affecting fertility detected?</a:t>
            </a:r>
          </a:p>
        </p:txBody>
      </p:sp>
      <p:sp>
        <p:nvSpPr>
          <p:cNvPr id="5" name="Content Placeholder 4"/>
          <p:cNvSpPr>
            <a:spLocks noGrp="1"/>
          </p:cNvSpPr>
          <p:nvPr>
            <p:ph sz="half" idx="1"/>
          </p:nvPr>
        </p:nvSpPr>
        <p:spPr/>
        <p:txBody>
          <a:bodyPr/>
          <a:lstStyle/>
          <a:p>
            <a:pPr>
              <a:lnSpc>
                <a:spcPts val="2175"/>
              </a:lnSpc>
              <a:spcAft>
                <a:spcPts val="1350"/>
              </a:spcAft>
            </a:pPr>
            <a:r>
              <a:rPr lang="en-US" dirty="0"/>
              <a:t>Lethal haplotypes found by searching for blocks that never appear as homozygotes even though a substantial number are expected</a:t>
            </a:r>
          </a:p>
          <a:p>
            <a:pPr>
              <a:lnSpc>
                <a:spcPts val="2175"/>
              </a:lnSpc>
              <a:spcAft>
                <a:spcPts val="450"/>
              </a:spcAft>
            </a:pPr>
            <a:r>
              <a:rPr lang="en-US" dirty="0"/>
              <a:t>Fertility data used to determine if carrier</a:t>
            </a:r>
            <a:r>
              <a:rPr lang="en-US" sz="975" dirty="0"/>
              <a:t> </a:t>
            </a:r>
            <a:r>
              <a:rPr lang="en-US" dirty="0">
                <a:sym typeface="Symbol"/>
              </a:rPr>
              <a:t></a:t>
            </a:r>
            <a:r>
              <a:rPr lang="en-US" sz="975" dirty="0">
                <a:sym typeface="Symbol"/>
              </a:rPr>
              <a:t> </a:t>
            </a:r>
            <a:r>
              <a:rPr lang="en-US" dirty="0"/>
              <a:t>carrier matings have reduced fertility</a:t>
            </a:r>
          </a:p>
          <a:p>
            <a:pPr lvl="1">
              <a:lnSpc>
                <a:spcPts val="2175"/>
              </a:lnSpc>
              <a:spcAft>
                <a:spcPts val="1350"/>
              </a:spcAft>
            </a:pPr>
            <a:r>
              <a:rPr lang="en-US" dirty="0">
                <a:solidFill>
                  <a:srgbClr val="244270"/>
                </a:solidFill>
              </a:rPr>
              <a:t>Identifies recessives with effects early in gestation</a:t>
            </a:r>
          </a:p>
          <a:p>
            <a:pPr>
              <a:lnSpc>
                <a:spcPts val="2175"/>
              </a:lnSpc>
              <a:spcAft>
                <a:spcPts val="450"/>
              </a:spcAft>
            </a:pPr>
            <a:r>
              <a:rPr lang="en-US" dirty="0"/>
              <a:t>Dystocia data can be used to check for effects on stillbirth rates</a:t>
            </a:r>
          </a:p>
          <a:p>
            <a:pPr lvl="1">
              <a:lnSpc>
                <a:spcPts val="2175"/>
              </a:lnSpc>
              <a:spcAft>
                <a:spcPts val="1350"/>
              </a:spcAft>
            </a:pPr>
            <a:r>
              <a:rPr lang="en-US" dirty="0">
                <a:solidFill>
                  <a:srgbClr val="244270"/>
                </a:solidFill>
              </a:rPr>
              <a:t>Identifies recessives with effects late in gestations</a:t>
            </a:r>
          </a:p>
          <a:p>
            <a:pPr>
              <a:lnSpc>
                <a:spcPts val="2175"/>
              </a:lnSpc>
            </a:pPr>
            <a:r>
              <a:rPr lang="en-US" dirty="0"/>
              <a:t>Methodology described in VanRaden et al. </a:t>
            </a:r>
            <a:r>
              <a:rPr lang="en-US" dirty="0">
                <a:solidFill>
                  <a:srgbClr val="00523C"/>
                </a:solidFill>
              </a:rPr>
              <a:t>(2011; PMID:  22118103)</a:t>
            </a:r>
          </a:p>
          <a:p>
            <a:pPr>
              <a:lnSpc>
                <a:spcPts val="2175"/>
              </a:lnSpc>
            </a:pPr>
            <a:endParaRPr lang="en-US" dirty="0"/>
          </a:p>
        </p:txBody>
      </p:sp>
    </p:spTree>
    <p:extLst>
      <p:ext uri="{BB962C8B-B14F-4D97-AF65-F5344CB8AC3E}">
        <p14:creationId xmlns:p14="http://schemas.microsoft.com/office/powerpoint/2010/main" val="377704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confirmed using fertility data</a:t>
            </a:r>
          </a:p>
        </p:txBody>
      </p:sp>
      <p:sp>
        <p:nvSpPr>
          <p:cNvPr id="3" name="Content Placeholder 2"/>
          <p:cNvSpPr>
            <a:spLocks noGrp="1"/>
          </p:cNvSpPr>
          <p:nvPr>
            <p:ph sz="half" idx="1"/>
          </p:nvPr>
        </p:nvSpPr>
        <p:spPr>
          <a:xfrm>
            <a:off x="365760" y="996509"/>
            <a:ext cx="8412480" cy="3657600"/>
          </a:xfrm>
        </p:spPr>
        <p:txBody>
          <a:bodyPr/>
          <a:lstStyle/>
          <a:p>
            <a:pPr>
              <a:spcAft>
                <a:spcPts val="2250"/>
              </a:spcAft>
            </a:pPr>
            <a:r>
              <a:rPr lang="en-US" dirty="0"/>
              <a:t>Carrier-to-</a:t>
            </a:r>
            <a:r>
              <a:rPr lang="en-US" sz="975" dirty="0"/>
              <a:t> </a:t>
            </a:r>
            <a:r>
              <a:rPr lang="en-US" dirty="0"/>
              <a:t>carrier </a:t>
            </a:r>
            <a:r>
              <a:rPr lang="en-US" dirty="0" err="1"/>
              <a:t>matings</a:t>
            </a:r>
            <a:r>
              <a:rPr lang="en-US" dirty="0"/>
              <a:t> are tested for effects on conception rate and stillbirth</a:t>
            </a:r>
          </a:p>
          <a:p>
            <a:pPr lvl="1">
              <a:spcAft>
                <a:spcPts val="2250"/>
              </a:spcAft>
            </a:pPr>
            <a:r>
              <a:rPr lang="en-US" dirty="0"/>
              <a:t>Early embryonic losses show conception rate effects (e.g., </a:t>
            </a:r>
            <a:r>
              <a:rPr lang="en-US" dirty="0">
                <a:solidFill>
                  <a:srgbClr val="00337F"/>
                </a:solidFill>
              </a:rPr>
              <a:t>HH2</a:t>
            </a:r>
            <a:r>
              <a:rPr lang="en-US" dirty="0"/>
              <a:t> and </a:t>
            </a:r>
            <a:r>
              <a:rPr lang="en-US" dirty="0">
                <a:solidFill>
                  <a:srgbClr val="00337F"/>
                </a:solidFill>
              </a:rPr>
              <a:t>JH1</a:t>
            </a:r>
            <a:r>
              <a:rPr lang="en-US" dirty="0"/>
              <a:t>)</a:t>
            </a:r>
          </a:p>
          <a:p>
            <a:pPr lvl="1">
              <a:spcAft>
                <a:spcPts val="2250"/>
              </a:spcAft>
            </a:pPr>
            <a:r>
              <a:rPr lang="en-US" dirty="0"/>
              <a:t>Some variants show stillbirth effects (e.g., </a:t>
            </a:r>
            <a:r>
              <a:rPr lang="en-US" dirty="0">
                <a:solidFill>
                  <a:srgbClr val="00337F"/>
                </a:solidFill>
              </a:rPr>
              <a:t>BH2</a:t>
            </a:r>
            <a:r>
              <a:rPr lang="en-US" dirty="0"/>
              <a:t> and </a:t>
            </a:r>
            <a:r>
              <a:rPr lang="en-US" dirty="0">
                <a:solidFill>
                  <a:srgbClr val="00337F"/>
                </a:solidFill>
              </a:rPr>
              <a:t>HCD</a:t>
            </a:r>
            <a:r>
              <a:rPr lang="en-US" dirty="0"/>
              <a:t>)</a:t>
            </a:r>
          </a:p>
          <a:p>
            <a:pPr>
              <a:spcAft>
                <a:spcPts val="2250"/>
              </a:spcAft>
            </a:pPr>
            <a:r>
              <a:rPr lang="en-US" dirty="0"/>
              <a:t>For example, </a:t>
            </a:r>
            <a:r>
              <a:rPr lang="en-US" dirty="0" err="1"/>
              <a:t>matings</a:t>
            </a:r>
            <a:r>
              <a:rPr lang="en-US" dirty="0"/>
              <a:t> of AH1 carrier sires to cows with AH1 carrier maternal grandsires had 6.1% lower sire conception rate</a:t>
            </a:r>
          </a:p>
          <a:p>
            <a:pPr>
              <a:spcAft>
                <a:spcPts val="2250"/>
              </a:spcAft>
            </a:pPr>
            <a:r>
              <a:rPr lang="en-US" dirty="0">
                <a:solidFill>
                  <a:srgbClr val="00523C"/>
                </a:solidFill>
              </a:rPr>
              <a:t>Bioinformatics used to identify putative causal variants</a:t>
            </a:r>
          </a:p>
        </p:txBody>
      </p:sp>
    </p:spTree>
    <p:extLst>
      <p:ext uri="{BB962C8B-B14F-4D97-AF65-F5344CB8AC3E}">
        <p14:creationId xmlns:p14="http://schemas.microsoft.com/office/powerpoint/2010/main" val="75545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Known Mendelian traits in U.S. Holsteins (Feb. 2020)</a:t>
            </a:r>
          </a:p>
        </p:txBody>
      </p:sp>
      <p:sp>
        <p:nvSpPr>
          <p:cNvPr id="5" name="TextBox 4"/>
          <p:cNvSpPr txBox="1"/>
          <p:nvPr/>
        </p:nvSpPr>
        <p:spPr>
          <a:xfrm>
            <a:off x="370111" y="4500978"/>
            <a:ext cx="8327575" cy="720582"/>
          </a:xfrm>
          <a:prstGeom prst="rect">
            <a:avLst/>
          </a:prstGeom>
          <a:noFill/>
        </p:spPr>
        <p:txBody>
          <a:bodyPr wrap="square" lIns="0" tIns="0" rIns="0" bIns="0" rtlCol="0">
            <a:spAutoFit/>
          </a:bodyPr>
          <a:lstStyle/>
          <a:p>
            <a:pPr marL="53975" indent="-64008">
              <a:lnSpc>
                <a:spcPts val="1400"/>
              </a:lnSpc>
            </a:pPr>
            <a:r>
              <a:rPr lang="en-US" sz="1400" b="1" baseline="30000" dirty="0">
                <a:solidFill>
                  <a:srgbClr val="000000"/>
                </a:solidFill>
              </a:rPr>
              <a:t>1</a:t>
            </a:r>
            <a:r>
              <a:rPr lang="en-US" sz="1400" b="1" dirty="0">
                <a:solidFill>
                  <a:srgbClr val="000000"/>
                </a:solidFill>
              </a:rPr>
              <a:t>Timing of embryonic loss/calf death for homozygous animals: B = calf death at/shortly after birth,</a:t>
            </a:r>
          </a:p>
          <a:p>
            <a:pPr marL="64008" indent="-73152">
              <a:lnSpc>
                <a:spcPts val="1400"/>
              </a:lnSpc>
            </a:pPr>
            <a:r>
              <a:rPr lang="en-US" sz="1400" b="1" dirty="0">
                <a:solidFill>
                  <a:srgbClr val="000000"/>
                </a:solidFill>
              </a:rPr>
              <a:t>	E = embryonic loss/abortion, W = calf death weeks/months after birth </a:t>
            </a:r>
            <a:r>
              <a:rPr lang="en-US" sz="1400" b="1" dirty="0">
                <a:solidFill>
                  <a:schemeClr val="tx2"/>
                </a:solidFill>
              </a:rPr>
              <a:t>(Cole et al., 2018; https://</a:t>
            </a:r>
            <a:r>
              <a:rPr lang="en-US" sz="1400" b="1" dirty="0" err="1">
                <a:solidFill>
                  <a:schemeClr val="tx2"/>
                </a:solidFill>
              </a:rPr>
              <a:t>bit.ly</a:t>
            </a:r>
            <a:r>
              <a:rPr lang="en-US" sz="1400" b="1" dirty="0">
                <a:solidFill>
                  <a:schemeClr val="tx2"/>
                </a:solidFill>
              </a:rPr>
              <a:t>/2utjPbT)</a:t>
            </a:r>
            <a:r>
              <a:rPr lang="en-US" sz="1400" b="1" dirty="0">
                <a:solidFill>
                  <a:srgbClr val="000000"/>
                </a:solidFill>
              </a:rPr>
              <a:t>.</a:t>
            </a:r>
          </a:p>
          <a:p>
            <a:pPr marL="64008" indent="-73152">
              <a:lnSpc>
                <a:spcPts val="1400"/>
              </a:lnSpc>
            </a:pPr>
            <a:endParaRPr lang="en-US" sz="1400" b="1" dirty="0">
              <a:solidFill>
                <a:srgbClr val="000000"/>
              </a:solidFill>
            </a:endParaRPr>
          </a:p>
          <a:p>
            <a:pPr marL="64008" indent="-73152">
              <a:lnSpc>
                <a:spcPts val="1400"/>
              </a:lnSpc>
            </a:pPr>
            <a:endParaRPr lang="en-US" sz="1400" b="1" dirty="0">
              <a:solidFill>
                <a:srgbClr val="000000"/>
              </a:solidFill>
            </a:endParaRPr>
          </a:p>
        </p:txBody>
      </p:sp>
      <p:graphicFrame>
        <p:nvGraphicFramePr>
          <p:cNvPr id="6" name="Group 76"/>
          <p:cNvGraphicFramePr>
            <a:graphicFrameLocks/>
          </p:cNvGraphicFramePr>
          <p:nvPr>
            <p:extLst/>
          </p:nvPr>
        </p:nvGraphicFramePr>
        <p:xfrm>
          <a:off x="375142" y="762180"/>
          <a:ext cx="8432797" cy="3640074"/>
        </p:xfrm>
        <a:graphic>
          <a:graphicData uri="http://schemas.openxmlformats.org/drawingml/2006/table">
            <a:tbl>
              <a:tblPr/>
              <a:tblGrid>
                <a:gridCol w="592157">
                  <a:extLst>
                    <a:ext uri="{9D8B030D-6E8A-4147-A177-3AD203B41FA5}">
                      <a16:colId xmlns:a16="http://schemas.microsoft.com/office/drawing/2014/main" val="20000"/>
                    </a:ext>
                  </a:extLst>
                </a:gridCol>
                <a:gridCol w="3267244">
                  <a:extLst>
                    <a:ext uri="{9D8B030D-6E8A-4147-A177-3AD203B41FA5}">
                      <a16:colId xmlns:a16="http://schemas.microsoft.com/office/drawing/2014/main" val="20001"/>
                    </a:ext>
                  </a:extLst>
                </a:gridCol>
                <a:gridCol w="1153886">
                  <a:extLst>
                    <a:ext uri="{9D8B030D-6E8A-4147-A177-3AD203B41FA5}">
                      <a16:colId xmlns:a16="http://schemas.microsoft.com/office/drawing/2014/main" val="20002"/>
                    </a:ext>
                  </a:extLst>
                </a:gridCol>
                <a:gridCol w="1208314">
                  <a:extLst>
                    <a:ext uri="{9D8B030D-6E8A-4147-A177-3AD203B41FA5}">
                      <a16:colId xmlns:a16="http://schemas.microsoft.com/office/drawing/2014/main" val="20003"/>
                    </a:ext>
                  </a:extLst>
                </a:gridCol>
                <a:gridCol w="1545771">
                  <a:extLst>
                    <a:ext uri="{9D8B030D-6E8A-4147-A177-3AD203B41FA5}">
                      <a16:colId xmlns:a16="http://schemas.microsoft.com/office/drawing/2014/main" val="20004"/>
                    </a:ext>
                  </a:extLst>
                </a:gridCol>
                <a:gridCol w="665425">
                  <a:extLst>
                    <a:ext uri="{9D8B030D-6E8A-4147-A177-3AD203B41FA5}">
                      <a16:colId xmlns:a16="http://schemas.microsoft.com/office/drawing/2014/main" val="20005"/>
                    </a:ext>
                  </a:extLst>
                </a:gridCol>
              </a:tblGrid>
              <a:tr h="0">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err="1">
                          <a:ln>
                            <a:noFill/>
                          </a:ln>
                          <a:solidFill>
                            <a:srgbClr val="244270"/>
                          </a:solidFill>
                          <a:effectLst/>
                          <a:latin typeface="+mn-lt"/>
                          <a:ea typeface="Arial Unicode MS" pitchFamily="34" charset="-128"/>
                        </a:rPr>
                        <a:t>Haplo</a:t>
                      </a:r>
                      <a:r>
                        <a:rPr kumimoji="0" lang="en-US" sz="1500" b="1" i="0" u="none" strike="noStrike" cap="none" normalizeH="0" baseline="0" dirty="0">
                          <a:ln>
                            <a:noFill/>
                          </a:ln>
                          <a:solidFill>
                            <a:srgbClr val="244270"/>
                          </a:solidFill>
                          <a:effectLst/>
                          <a:latin typeface="+mn-lt"/>
                          <a:ea typeface="Arial Unicode MS" pitchFamily="34" charset="-128"/>
                        </a:rPr>
                        <a:t>-</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type</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Functional/</a:t>
                      </a:r>
                      <a:r>
                        <a:rPr kumimoji="0" lang="en-US" sz="1500" b="1" i="1" u="none" strike="noStrike" cap="none" normalizeH="0" baseline="0" dirty="0">
                          <a:ln>
                            <a:noFill/>
                          </a:ln>
                          <a:solidFill>
                            <a:srgbClr val="244270"/>
                          </a:solidFill>
                          <a:effectLst/>
                          <a:latin typeface="+mn-lt"/>
                          <a:ea typeface="Arial Unicode MS" pitchFamily="34" charset="-128"/>
                          <a:cs typeface="Times New Roman" charset="0"/>
                        </a:rPr>
                        <a:t>Gene</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 name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22860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BTA</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chromosome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Location</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r>
                        <a:rPr kumimoji="0" lang="en-US" sz="1500" b="1" i="0" u="none" strike="noStrike" cap="none" normalizeH="0" baseline="0" dirty="0" err="1">
                          <a:ln>
                            <a:noFill/>
                          </a:ln>
                          <a:solidFill>
                            <a:srgbClr val="244270"/>
                          </a:solidFill>
                          <a:effectLst/>
                          <a:latin typeface="+mn-lt"/>
                          <a:ea typeface="Arial Unicode MS" pitchFamily="34" charset="-128"/>
                          <a:cs typeface="Times New Roman" charset="0"/>
                        </a:rPr>
                        <a:t>Mbp</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Haplotype</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frequency (%)</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Timing</a:t>
                      </a:r>
                      <a:r>
                        <a:rPr kumimoji="0" lang="en-US" sz="1500" b="1" i="0" u="none" strike="noStrike" cap="none" normalizeH="0" baseline="30000" dirty="0">
                          <a:ln>
                            <a:noFill/>
                          </a:ln>
                          <a:solidFill>
                            <a:srgbClr val="244270"/>
                          </a:solidFill>
                          <a:effectLst/>
                          <a:latin typeface="+mn-lt"/>
                          <a:ea typeface="Arial Unicode MS" pitchFamily="34" charset="-128"/>
                        </a:rPr>
                        <a:t>1</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HBR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3175"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Black/red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14.8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0.75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HCD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Cholesterol deficiency/</a:t>
                      </a:r>
                      <a:r>
                        <a:rPr kumimoji="0" lang="en-US" sz="1500" b="1" i="1" u="none" strike="noStrike" cap="none" normalizeH="0" baseline="0" dirty="0">
                          <a:ln>
                            <a:noFill/>
                          </a:ln>
                          <a:solidFill>
                            <a:srgbClr val="000000"/>
                          </a:solidFill>
                          <a:effectLst/>
                          <a:latin typeface="+mn-lt"/>
                          <a:ea typeface="Arial Unicode MS" pitchFamily="34" charset="-128"/>
                        </a:rPr>
                        <a:t>APOB</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78.0</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HDR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Dominant red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9.5</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Brachyspina</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FANCI</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21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21.2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1.65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APAF1</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5</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63.2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HH2</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94.9</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96.6</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SMC2</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95.4</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2.64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GART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1.3</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0.23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TFB1M</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9</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93.2</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93.4</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2.39</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HH6</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SDE2</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16</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29.0</a:t>
                      </a:r>
                      <a:r>
                        <a:rPr lang="en-US" sz="1500" b="1" dirty="0">
                          <a:solidFill>
                            <a:srgbClr val="000000"/>
                          </a:solidFill>
                        </a:rPr>
                        <a:t>–</a:t>
                      </a:r>
                      <a:r>
                        <a:rPr kumimoji="0" lang="en-US" sz="1500" b="1" i="0" u="none" strike="noStrike" cap="none" normalizeH="0" baseline="0" dirty="0">
                          <a:ln>
                            <a:noFill/>
                          </a:ln>
                          <a:solidFill>
                            <a:srgbClr val="000000"/>
                          </a:solidFill>
                          <a:effectLst/>
                          <a:latin typeface="+mn-lt"/>
                          <a:ea typeface="Arial Unicode MS" pitchFamily="34" charset="-128"/>
                        </a:rPr>
                        <a:t>29.1</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0.44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8005759"/>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BLAD/</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ITGB2</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145.1</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HHC</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CVM/</a:t>
                      </a:r>
                      <a:r>
                        <a:rPr kumimoji="0" lang="en-US" sz="1500" b="1" i="1" u="none" strike="noStrike" cap="none" normalizeH="0" baseline="0" dirty="0">
                          <a:ln>
                            <a:noFill/>
                          </a:ln>
                          <a:solidFill>
                            <a:srgbClr val="000000"/>
                          </a:solidFill>
                          <a:effectLst/>
                          <a:latin typeface="+mn-lt"/>
                          <a:ea typeface="Arial Unicode MS" pitchFamily="34" charset="-128"/>
                        </a:rPr>
                        <a:t>SLC35A3</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l">
                        <a:lnSpc>
                          <a:spcPts val="1550"/>
                        </a:lnSpc>
                        <a:spcBef>
                          <a:spcPts val="0"/>
                        </a:spcBef>
                        <a:spcAft>
                          <a:spcPts val="0"/>
                        </a:spcAft>
                        <a:tabLst>
                          <a:tab pos="631825" algn="dec"/>
                        </a:tabLst>
                      </a:pPr>
                      <a:r>
                        <a:rPr lang="en-US" sz="1500" b="1" dirty="0">
                          <a:solidFill>
                            <a:srgbClr val="000000"/>
                          </a:solidFill>
                        </a:rPr>
                        <a:t>	43.4</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1.10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DUMPS/</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UMPS</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69.8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HHM</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Mule foot/</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LRP4</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15</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77.7</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0.05</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B</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HHP</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Polledness</a:t>
                      </a:r>
                      <a:r>
                        <a:rPr kumimoji="0" lang="en-US" sz="1500" b="1" i="0" u="none" strike="noStrike" cap="none" normalizeH="0" baseline="0" dirty="0">
                          <a:ln>
                            <a:noFill/>
                          </a:ln>
                          <a:solidFill>
                            <a:srgbClr val="00503E"/>
                          </a:solidFill>
                          <a:effectLst/>
                          <a:latin typeface="+mn-lt"/>
                          <a:ea typeface="Arial Unicode MS" pitchFamily="34" charset="-128"/>
                        </a:rPr>
                        <a:t> (dominant)</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POLLED</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lang="en-US" sz="1500" b="1" dirty="0">
                          <a:solidFill>
                            <a:srgbClr val="000000"/>
                          </a:solidFill>
                        </a:rPr>
                        <a:t>1.7</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2.0</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0.88</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tab pos="687388" algn="dec"/>
                        </a:tabLst>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lang="en-US" sz="1500" b="1" dirty="0">
                          <a:solidFill>
                            <a:srgbClr val="000000"/>
                          </a:solidFill>
                        </a:rPr>
                        <a:t>	14.8</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3.29</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7244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Estimated cost of genetic load</a:t>
            </a:r>
            <a:endParaRPr lang="en-US" dirty="0"/>
          </a:p>
        </p:txBody>
      </p:sp>
      <p:sp>
        <p:nvSpPr>
          <p:cNvPr id="3" name="Content Placeholder 2"/>
          <p:cNvSpPr>
            <a:spLocks noGrp="1"/>
          </p:cNvSpPr>
          <p:nvPr>
            <p:ph sz="half" idx="1"/>
          </p:nvPr>
        </p:nvSpPr>
        <p:spPr>
          <a:xfrm>
            <a:off x="365760" y="997957"/>
            <a:ext cx="8412480" cy="3657600"/>
          </a:xfrm>
        </p:spPr>
        <p:txBody>
          <a:bodyPr/>
          <a:lstStyle/>
          <a:p>
            <a:pPr>
              <a:buClr>
                <a:schemeClr val="tx1"/>
              </a:buClr>
            </a:pPr>
            <a:r>
              <a:rPr lang="en-US" dirty="0">
                <a:solidFill>
                  <a:srgbClr val="00523C"/>
                </a:solidFill>
              </a:rPr>
              <a:t>Cole et al. (2016; PMID: 27394947)</a:t>
            </a:r>
            <a:r>
              <a:rPr lang="en-US" dirty="0">
                <a:solidFill>
                  <a:srgbClr val="00337F"/>
                </a:solidFill>
              </a:rPr>
              <a:t> </a:t>
            </a:r>
            <a:r>
              <a:rPr lang="en-US" dirty="0"/>
              <a:t>estimated annual losses of at least </a:t>
            </a:r>
            <a:r>
              <a:rPr lang="en-US" dirty="0">
                <a:solidFill>
                  <a:srgbClr val="B00000"/>
                </a:solidFill>
              </a:rPr>
              <a:t>$10.7</a:t>
            </a:r>
            <a:r>
              <a:rPr lang="en-US" dirty="0"/>
              <a:t> million due to known recessives.</a:t>
            </a:r>
          </a:p>
          <a:p>
            <a:r>
              <a:rPr lang="en-US" dirty="0"/>
              <a:t>Average losses were </a:t>
            </a:r>
            <a:r>
              <a:rPr lang="en-US" dirty="0">
                <a:solidFill>
                  <a:srgbClr val="B00000"/>
                </a:solidFill>
              </a:rPr>
              <a:t>$5.77</a:t>
            </a:r>
            <a:r>
              <a:rPr lang="en-US" dirty="0"/>
              <a:t>, </a:t>
            </a:r>
            <a:r>
              <a:rPr lang="en-US" dirty="0">
                <a:solidFill>
                  <a:srgbClr val="B00000"/>
                </a:solidFill>
              </a:rPr>
              <a:t>$3.65</a:t>
            </a:r>
            <a:r>
              <a:rPr lang="en-US" dirty="0"/>
              <a:t>, </a:t>
            </a:r>
            <a:r>
              <a:rPr lang="en-US" dirty="0">
                <a:solidFill>
                  <a:srgbClr val="B00000"/>
                </a:solidFill>
              </a:rPr>
              <a:t>$0.94</a:t>
            </a:r>
            <a:r>
              <a:rPr lang="en-US" dirty="0"/>
              <a:t>, and </a:t>
            </a:r>
            <a:r>
              <a:rPr lang="en-US" dirty="0">
                <a:solidFill>
                  <a:srgbClr val="B00000"/>
                </a:solidFill>
              </a:rPr>
              <a:t>$2.96</a:t>
            </a:r>
            <a:r>
              <a:rPr lang="en-US" dirty="0"/>
              <a:t> in Ayrshire, Brown Swiss, Holstein, and Jersey, respectively.</a:t>
            </a:r>
          </a:p>
          <a:p>
            <a:r>
              <a:rPr lang="en-US" dirty="0"/>
              <a:t>This is the economic impact of genetic load as it affects fertility and perinatal mortality.</a:t>
            </a:r>
          </a:p>
          <a:p>
            <a:r>
              <a:rPr lang="en-US" dirty="0"/>
              <a:t>Actual losses are likely to be higher.</a:t>
            </a:r>
          </a:p>
        </p:txBody>
      </p:sp>
    </p:spTree>
    <p:extLst>
      <p:ext uri="{BB962C8B-B14F-4D97-AF65-F5344CB8AC3E}">
        <p14:creationId xmlns:p14="http://schemas.microsoft.com/office/powerpoint/2010/main" val="52732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4C8E0D-A508-B847-A563-1A03261A46A0}"/>
              </a:ext>
            </a:extLst>
          </p:cNvPr>
          <p:cNvSpPr>
            <a:spLocks noGrp="1"/>
          </p:cNvSpPr>
          <p:nvPr>
            <p:ph type="title"/>
          </p:nvPr>
        </p:nvSpPr>
        <p:spPr/>
        <p:txBody>
          <a:bodyPr/>
          <a:lstStyle/>
          <a:p>
            <a:r>
              <a:rPr lang="en-US" dirty="0"/>
              <a:t>Validation of candidate variants</a:t>
            </a:r>
          </a:p>
        </p:txBody>
      </p:sp>
      <p:sp>
        <p:nvSpPr>
          <p:cNvPr id="5" name="Content Placeholder 4">
            <a:extLst>
              <a:ext uri="{FF2B5EF4-FFF2-40B4-BE49-F238E27FC236}">
                <a16:creationId xmlns:a16="http://schemas.microsoft.com/office/drawing/2014/main" id="{739B69BF-967C-E046-AE42-166CCF20311B}"/>
              </a:ext>
            </a:extLst>
          </p:cNvPr>
          <p:cNvSpPr>
            <a:spLocks noGrp="1"/>
          </p:cNvSpPr>
          <p:nvPr>
            <p:ph sz="half" idx="1"/>
          </p:nvPr>
        </p:nvSpPr>
        <p:spPr/>
        <p:txBody>
          <a:bodyPr/>
          <a:lstStyle/>
          <a:p>
            <a:r>
              <a:rPr lang="en-US" dirty="0"/>
              <a:t>Candidate genes for early embryonic losses not always validated in the laboratory</a:t>
            </a:r>
          </a:p>
          <a:p>
            <a:r>
              <a:rPr lang="en-US" dirty="0"/>
              <a:t>Targeted knockouts can be used to validate candidates for early embryonic losses</a:t>
            </a:r>
          </a:p>
          <a:p>
            <a:r>
              <a:rPr lang="en-US" dirty="0"/>
              <a:t>Relatively fast and cost-effective</a:t>
            </a:r>
          </a:p>
        </p:txBody>
      </p:sp>
      <p:pic>
        <p:nvPicPr>
          <p:cNvPr id="12" name="Content Placeholder 11">
            <a:extLst>
              <a:ext uri="{FF2B5EF4-FFF2-40B4-BE49-F238E27FC236}">
                <a16:creationId xmlns:a16="http://schemas.microsoft.com/office/drawing/2014/main" id="{55115328-0A0A-A141-8878-0FD91573AF74}"/>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524703" y="902883"/>
            <a:ext cx="4398580" cy="3294689"/>
          </a:xfrm>
        </p:spPr>
      </p:pic>
      <p:sp>
        <p:nvSpPr>
          <p:cNvPr id="13" name="TextBox 12">
            <a:extLst>
              <a:ext uri="{FF2B5EF4-FFF2-40B4-BE49-F238E27FC236}">
                <a16:creationId xmlns:a16="http://schemas.microsoft.com/office/drawing/2014/main" id="{300F566E-7689-934A-9A89-88589703C6D5}"/>
              </a:ext>
            </a:extLst>
          </p:cNvPr>
          <p:cNvSpPr txBox="1"/>
          <p:nvPr/>
        </p:nvSpPr>
        <p:spPr>
          <a:xfrm>
            <a:off x="5850939" y="4122511"/>
            <a:ext cx="3180294" cy="338554"/>
          </a:xfrm>
          <a:prstGeom prst="rect">
            <a:avLst/>
          </a:prstGeom>
          <a:noFill/>
        </p:spPr>
        <p:txBody>
          <a:bodyPr wrap="none" rtlCol="0">
            <a:spAutoFit/>
          </a:bodyPr>
          <a:lstStyle/>
          <a:p>
            <a:r>
              <a:rPr lang="en-US" sz="1600" b="1" dirty="0"/>
              <a:t>Source:</a:t>
            </a:r>
            <a:r>
              <a:rPr lang="en-US" sz="1600" dirty="0"/>
              <a:t> University of Florida (2013).</a:t>
            </a:r>
          </a:p>
        </p:txBody>
      </p:sp>
    </p:spTree>
    <p:extLst>
      <p:ext uri="{BB962C8B-B14F-4D97-AF65-F5344CB8AC3E}">
        <p14:creationId xmlns:p14="http://schemas.microsoft.com/office/powerpoint/2010/main" val="3074531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7717E5-7523-9542-A0E9-411A15DC14FE}"/>
              </a:ext>
            </a:extLst>
          </p:cNvPr>
          <p:cNvSpPr>
            <a:spLocks noGrp="1"/>
          </p:cNvSpPr>
          <p:nvPr>
            <p:ph type="title"/>
          </p:nvPr>
        </p:nvSpPr>
        <p:spPr/>
        <p:txBody>
          <a:bodyPr/>
          <a:lstStyle/>
          <a:p>
            <a:r>
              <a:rPr lang="en-US" dirty="0"/>
              <a:t>Why is functional validation desirable?</a:t>
            </a:r>
          </a:p>
        </p:txBody>
      </p:sp>
      <p:sp>
        <p:nvSpPr>
          <p:cNvPr id="5" name="Content Placeholder 4">
            <a:extLst>
              <a:ext uri="{FF2B5EF4-FFF2-40B4-BE49-F238E27FC236}">
                <a16:creationId xmlns:a16="http://schemas.microsoft.com/office/drawing/2014/main" id="{FDE11CAF-30EA-544E-855C-83031387AD03}"/>
              </a:ext>
            </a:extLst>
          </p:cNvPr>
          <p:cNvSpPr>
            <a:spLocks noGrp="1"/>
          </p:cNvSpPr>
          <p:nvPr>
            <p:ph sz="half" idx="1"/>
          </p:nvPr>
        </p:nvSpPr>
        <p:spPr/>
        <p:txBody>
          <a:bodyPr/>
          <a:lstStyle/>
          <a:p>
            <a:r>
              <a:rPr lang="en-US" dirty="0"/>
              <a:t>Not all mutations produce phenotypic change</a:t>
            </a:r>
          </a:p>
          <a:p>
            <a:pPr lvl="1"/>
            <a:r>
              <a:rPr lang="en-US" dirty="0"/>
              <a:t>Compensatory networks can buffer against deleterious mutations (</a:t>
            </a:r>
            <a:r>
              <a:rPr lang="en-US" dirty="0">
                <a:solidFill>
                  <a:srgbClr val="00337F"/>
                </a:solidFill>
              </a:rPr>
              <a:t>Rossi et al., 2015; PMID: 26168398</a:t>
            </a:r>
            <a:r>
              <a:rPr lang="en-US" dirty="0"/>
              <a:t>)</a:t>
            </a:r>
          </a:p>
          <a:p>
            <a:pPr lvl="1"/>
            <a:r>
              <a:rPr lang="en-US" dirty="0"/>
              <a:t>Many homozygous loss-of-function alleles produce no deleterious phenotypes, including some expected to result in genetic disease (</a:t>
            </a:r>
            <a:r>
              <a:rPr lang="en-US" dirty="0">
                <a:solidFill>
                  <a:srgbClr val="00337F"/>
                </a:solidFill>
              </a:rPr>
              <a:t>Narasimhan et al., 2016; PMID: 26940866</a:t>
            </a:r>
            <a:r>
              <a:rPr lang="en-US" dirty="0"/>
              <a:t>)</a:t>
            </a:r>
          </a:p>
        </p:txBody>
      </p:sp>
      <p:pic>
        <p:nvPicPr>
          <p:cNvPr id="7" name="Picture 6">
            <a:extLst>
              <a:ext uri="{FF2B5EF4-FFF2-40B4-BE49-F238E27FC236}">
                <a16:creationId xmlns:a16="http://schemas.microsoft.com/office/drawing/2014/main" id="{75607B7D-95F3-634C-AB81-FDE98576B2C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366414" y="3319464"/>
            <a:ext cx="4411826" cy="1459769"/>
          </a:xfrm>
          <a:prstGeom prst="rect">
            <a:avLst/>
          </a:prstGeom>
          <a:ln w="12700">
            <a:solidFill>
              <a:schemeClr val="bg1">
                <a:lumMod val="50000"/>
              </a:schemeClr>
            </a:solidFill>
          </a:ln>
        </p:spPr>
      </p:pic>
      <p:pic>
        <p:nvPicPr>
          <p:cNvPr id="11" name="Picture 10">
            <a:extLst>
              <a:ext uri="{FF2B5EF4-FFF2-40B4-BE49-F238E27FC236}">
                <a16:creationId xmlns:a16="http://schemas.microsoft.com/office/drawing/2014/main" id="{F58646A7-32A8-7243-833D-0AA7243CC20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5760" y="3329023"/>
            <a:ext cx="2490042" cy="1519348"/>
          </a:xfrm>
          <a:prstGeom prst="rect">
            <a:avLst/>
          </a:prstGeom>
          <a:ln w="12700">
            <a:solidFill>
              <a:schemeClr val="bg1">
                <a:lumMod val="50000"/>
              </a:schemeClr>
            </a:solidFill>
          </a:ln>
        </p:spPr>
      </p:pic>
    </p:spTree>
    <p:extLst>
      <p:ext uri="{BB962C8B-B14F-4D97-AF65-F5344CB8AC3E}">
        <p14:creationId xmlns:p14="http://schemas.microsoft.com/office/powerpoint/2010/main" val="1289270899"/>
      </p:ext>
    </p:extLst>
  </p:cSld>
  <p:clrMapOvr>
    <a:masterClrMapping/>
  </p:clrMapOvr>
</p:sld>
</file>

<file path=ppt/theme/theme1.xml><?xml version="1.0" encoding="utf-8"?>
<a:theme xmlns:a="http://schemas.openxmlformats.org/drawingml/2006/main" name="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28540</TotalTime>
  <Words>1831</Words>
  <Application>Microsoft Macintosh PowerPoint</Application>
  <PresentationFormat>On-screen Show (16:9)</PresentationFormat>
  <Paragraphs>275</Paragraphs>
  <Slides>32</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 Unicode MS</vt:lpstr>
      <vt:lpstr>Arial</vt:lpstr>
      <vt:lpstr>Arial Black</vt:lpstr>
      <vt:lpstr>Calibri</vt:lpstr>
      <vt:lpstr>Symbol</vt:lpstr>
      <vt:lpstr>Times New Roman</vt:lpstr>
      <vt:lpstr>AIP-2017 Slide Master</vt:lpstr>
      <vt:lpstr>1_AIP-2017 Slide Master</vt:lpstr>
      <vt:lpstr>Truncation of IFT80 causes early embryonic loss in cattle</vt:lpstr>
      <vt:lpstr>Genetic diseases are common</vt:lpstr>
      <vt:lpstr>This not a dairy-specific problem!</vt:lpstr>
      <vt:lpstr>How are haplotypes affecting fertility detected?</vt:lpstr>
      <vt:lpstr>Effects confirmed using fertility data</vt:lpstr>
      <vt:lpstr>Known Mendelian traits in U.S. Holsteins (Feb. 2020)</vt:lpstr>
      <vt:lpstr>Estimated cost of genetic load</vt:lpstr>
      <vt:lpstr>Validation of candidate variants</vt:lpstr>
      <vt:lpstr>Why is functional validation desirable?</vt:lpstr>
      <vt:lpstr>Identification of candidate HH2 variant</vt:lpstr>
      <vt:lpstr>What does IFT80 do in the cell?</vt:lpstr>
      <vt:lpstr>Refinement of HH2 haplotype</vt:lpstr>
      <vt:lpstr>“The same families that had haplotype 21.337 also had nearby segment 23.51 with the same inheritance pattern, number of expected homozygotes, and effects on conception rate and stillbirth as found for 21.337. Thus, the map location of 21.337 is indicated in Table 1, but a longer region of 15 Mbp might contain the defect because a large chromosomal segment remained intact.” – VanRaden et al. (2011; PMID:  22118103)</vt:lpstr>
      <vt:lpstr>Sources of data used for bioinformatics analysis</vt:lpstr>
      <vt:lpstr>Validation of candidate HH2 variant</vt:lpstr>
      <vt:lpstr>Experiment 1: Exon 2</vt:lpstr>
      <vt:lpstr>Is IFT80 expressed in the bovine embryo?</vt:lpstr>
      <vt:lpstr>Survival of injected embryos to the 16-cell stage </vt:lpstr>
      <vt:lpstr>Gene expression of IFT80-null embryos</vt:lpstr>
      <vt:lpstr>Roll that beautiful blastocyst footage!</vt:lpstr>
      <vt:lpstr>Editing efficiency for IFT80 exon 2</vt:lpstr>
      <vt:lpstr>Protein structure for IFT80 exon 2 edit</vt:lpstr>
      <vt:lpstr>What have we learned from this?</vt:lpstr>
      <vt:lpstr>Experiment 2: Exon 11</vt:lpstr>
      <vt:lpstr>Survival of Exon 11 embryos to the 16-cell stage </vt:lpstr>
      <vt:lpstr>Protein structure for IFT80 exon 11 edit</vt:lpstr>
      <vt:lpstr>What do these results add to our knowledge?</vt:lpstr>
      <vt:lpstr>What else could be done?</vt:lpstr>
      <vt:lpstr>Conclusions</vt:lpstr>
      <vt:lpstr>Acknowledgments</vt:lpstr>
      <vt:lpstr>Support</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Cole, John</cp:lastModifiedBy>
  <cp:revision>554</cp:revision>
  <dcterms:created xsi:type="dcterms:W3CDTF">2017-04-14T13:19:57Z</dcterms:created>
  <dcterms:modified xsi:type="dcterms:W3CDTF">2020-11-23T14:21:38Z</dcterms:modified>
</cp:coreProperties>
</file>