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0"/>
  </p:notesMasterIdLst>
  <p:sldIdLst>
    <p:sldId id="256" r:id="rId3"/>
    <p:sldId id="298" r:id="rId4"/>
    <p:sldId id="300" r:id="rId5"/>
    <p:sldId id="301" r:id="rId6"/>
    <p:sldId id="317" r:id="rId7"/>
    <p:sldId id="324" r:id="rId8"/>
    <p:sldId id="260" r:id="rId9"/>
    <p:sldId id="258" r:id="rId10"/>
    <p:sldId id="259" r:id="rId11"/>
    <p:sldId id="347" r:id="rId12"/>
    <p:sldId id="370" r:id="rId13"/>
    <p:sldId id="371" r:id="rId14"/>
    <p:sldId id="844" r:id="rId15"/>
    <p:sldId id="846" r:id="rId16"/>
    <p:sldId id="847" r:id="rId17"/>
    <p:sldId id="368" r:id="rId18"/>
    <p:sldId id="264"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7F"/>
    <a:srgbClr val="00523C"/>
    <a:srgbClr val="B00000"/>
    <a:srgbClr val="000000"/>
    <a:srgbClr val="00563F"/>
    <a:srgbClr val="244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46" autoAdjust="0"/>
    <p:restoredTop sz="94124" autoAdjust="0"/>
  </p:normalViewPr>
  <p:slideViewPr>
    <p:cSldViewPr snapToGrid="0">
      <p:cViewPr varScale="1">
        <p:scale>
          <a:sx n="82" d="100"/>
          <a:sy n="82" d="100"/>
        </p:scale>
        <p:origin x="160" y="432"/>
      </p:cViewPr>
      <p:guideLst>
        <p:guide orient="horz" pos="1620"/>
        <p:guide pos="2880"/>
      </p:guideLst>
    </p:cSldViewPr>
  </p:slideViewPr>
  <p:outlineViewPr>
    <p:cViewPr>
      <p:scale>
        <a:sx n="33" d="100"/>
        <a:sy n="33" d="100"/>
      </p:scale>
      <p:origin x="0" y="-18672"/>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3C757-BDB4-4525-A393-160674D9AC4F}" type="datetimeFigureOut">
              <a:rPr lang="en-US" smtClean="0"/>
              <a:pPr/>
              <a:t>1/21/20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3BBEE1-9E7D-436C-9E26-870F384624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Jersey correlations and trends are not as high, perhaps due to fewer genotypic records (311,576 records for Jersey population as compared to 2,505,753 for Holsteins).</a:t>
            </a:r>
          </a:p>
          <a:p>
            <a:endParaRPr lang="en-US" dirty="0"/>
          </a:p>
        </p:txBody>
      </p:sp>
      <p:sp>
        <p:nvSpPr>
          <p:cNvPr id="4" name="Slide Number Placeholder 3"/>
          <p:cNvSpPr>
            <a:spLocks noGrp="1"/>
          </p:cNvSpPr>
          <p:nvPr>
            <p:ph type="sldNum" sz="quarter" idx="5"/>
          </p:nvPr>
        </p:nvSpPr>
        <p:spPr/>
        <p:txBody>
          <a:bodyPr/>
          <a:lstStyle/>
          <a:p>
            <a:fld id="{43D649FF-B0C2-F545-8565-E89343EF0C47}" type="slidenum">
              <a:rPr lang="en-US" smtClean="0"/>
              <a:t>9</a:t>
            </a:fld>
            <a:endParaRPr lang="en-US"/>
          </a:p>
        </p:txBody>
      </p:sp>
    </p:spTree>
    <p:extLst>
      <p:ext uri="{BB962C8B-B14F-4D97-AF65-F5344CB8AC3E}">
        <p14:creationId xmlns:p14="http://schemas.microsoft.com/office/powerpoint/2010/main" val="2862713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1005840"/>
            <a:ext cx="8412480" cy="365760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IP-2017 Title and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AF454D47-2C65-6148-9ED4-591702E47487}"/>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16925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IP-2017 Title Slide">
    <p:spTree>
      <p:nvGrpSpPr>
        <p:cNvPr id="1" name=""/>
        <p:cNvGrpSpPr/>
        <p:nvPr/>
      </p:nvGrpSpPr>
      <p:grpSpPr>
        <a:xfrm>
          <a:off x="0" y="0"/>
          <a:ext cx="0" cy="0"/>
          <a:chOff x="0" y="0"/>
          <a:chExt cx="0" cy="0"/>
        </a:xfrm>
      </p:grpSpPr>
      <p:sp>
        <p:nvSpPr>
          <p:cNvPr id="7" name="Rectangle 6"/>
          <p:cNvSpPr/>
          <p:nvPr userDrawn="1"/>
        </p:nvSpPr>
        <p:spPr>
          <a:xfrm>
            <a:off x="0" y="0"/>
            <a:ext cx="9144000" cy="205740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685800" y="2312670"/>
            <a:ext cx="7772400" cy="2468880"/>
          </a:xfrm>
        </p:spPr>
        <p:txBody>
          <a:bodyPr/>
          <a:lstStyle>
            <a:lvl1pPr>
              <a:spcAft>
                <a:spcPts val="0"/>
              </a:spcAft>
              <a:buNone/>
              <a:defRPr/>
            </a:lvl1pPr>
          </a:lstStyle>
          <a:p>
            <a:pPr lvl="0"/>
            <a:r>
              <a:rPr lang="en-US" dirty="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IP-2017 Title and Content2">
    <p:spTree>
      <p:nvGrpSpPr>
        <p:cNvPr id="1" name=""/>
        <p:cNvGrpSpPr/>
        <p:nvPr/>
      </p:nvGrpSpPr>
      <p:grpSpPr>
        <a:xfrm>
          <a:off x="0" y="0"/>
          <a:ext cx="0" cy="0"/>
          <a:chOff x="0" y="0"/>
          <a:chExt cx="0" cy="0"/>
        </a:xfrm>
      </p:grpSpPr>
      <p:sp>
        <p:nvSpPr>
          <p:cNvPr id="2" name="Title 1"/>
          <p:cNvSpPr>
            <a:spLocks noGrp="1"/>
          </p:cNvSpPr>
          <p:nvPr>
            <p:ph type="title"/>
          </p:nvPr>
        </p:nvSpPr>
        <p:spPr>
          <a:xfrm>
            <a:off x="365760" y="91440"/>
            <a:ext cx="8412480" cy="479822"/>
          </a:xfrm>
        </p:spPr>
        <p:txBody>
          <a:bodyPr/>
          <a:lstStyle/>
          <a:p>
            <a:r>
              <a:rPr lang="en-US" dirty="0"/>
              <a:t>Click to edit Master title style</a:t>
            </a:r>
          </a:p>
        </p:txBody>
      </p:sp>
      <p:sp>
        <p:nvSpPr>
          <p:cNvPr id="3" name="Content Placeholder 2"/>
          <p:cNvSpPr>
            <a:spLocks noGrp="1"/>
          </p:cNvSpPr>
          <p:nvPr>
            <p:ph sz="half" idx="1"/>
          </p:nvPr>
        </p:nvSpPr>
        <p:spPr>
          <a:xfrm>
            <a:off x="36576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754880" y="914400"/>
            <a:ext cx="4023360" cy="3840480"/>
          </a:xfrm>
        </p:spPr>
        <p:txBody>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AIP-2017 Title and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97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66383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4" y="136923"/>
            <a:ext cx="8226425" cy="411956"/>
          </a:xfrm>
        </p:spPr>
        <p:txBody>
          <a:bodyPr/>
          <a:lstStyle/>
          <a:p>
            <a:r>
              <a:rPr lang="en-US"/>
              <a:t>Click to edit Master title style</a:t>
            </a:r>
          </a:p>
        </p:txBody>
      </p:sp>
      <p:sp>
        <p:nvSpPr>
          <p:cNvPr id="3" name="Table Placeholder 2"/>
          <p:cNvSpPr>
            <a:spLocks noGrp="1"/>
          </p:cNvSpPr>
          <p:nvPr>
            <p:ph type="tbl" idx="1"/>
          </p:nvPr>
        </p:nvSpPr>
        <p:spPr>
          <a:xfrm>
            <a:off x="455614" y="925116"/>
            <a:ext cx="8226425" cy="1443038"/>
          </a:xfrm>
        </p:spPr>
        <p:txBody>
          <a:bodyPr/>
          <a:lstStyle/>
          <a:p>
            <a:pPr lvl="0"/>
            <a:endParaRPr lang="en-US" noProof="0"/>
          </a:p>
        </p:txBody>
      </p:sp>
    </p:spTree>
    <p:extLst>
      <p:ext uri="{BB962C8B-B14F-4D97-AF65-F5344CB8AC3E}">
        <p14:creationId xmlns:p14="http://schemas.microsoft.com/office/powerpoint/2010/main" val="1648699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able">
    <p:bg>
      <p:bgRef idx="1001">
        <a:schemeClr val="bg1"/>
      </p:bgRef>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63B3EA-742B-114F-8E34-4F5A0EA222E7}"/>
              </a:ext>
            </a:extLst>
          </p:cNvPr>
          <p:cNvSpPr>
            <a:spLocks noGrp="1"/>
          </p:cNvSpPr>
          <p:nvPr>
            <p:ph type="title"/>
          </p:nvPr>
        </p:nvSpPr>
        <p:spPr>
          <a:xfrm>
            <a:off x="685800" y="666750"/>
            <a:ext cx="7772400" cy="479822"/>
          </a:xfrm>
        </p:spPr>
        <p:txBody>
          <a:bodyPr/>
          <a:lstStyle>
            <a:lvl1pPr algn="l">
              <a:lnSpc>
                <a:spcPts val="4600"/>
              </a:lnSpc>
              <a:defRPr sz="4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3366043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5" name="Title 4"/>
          <p:cNvSpPr>
            <a:spLocks noGrp="1"/>
          </p:cNvSpPr>
          <p:nvPr>
            <p:ph type="title"/>
          </p:nvPr>
        </p:nvSpPr>
        <p:spPr>
          <a:xfrm>
            <a:off x="456902" y="257176"/>
            <a:ext cx="8230196" cy="461665"/>
          </a:xfrm>
        </p:spPr>
        <p:txBody>
          <a:bodyPr/>
          <a:lstStyle>
            <a:lvl1pPr>
              <a:defRPr sz="2998"/>
            </a:lvl1pPr>
          </a:lstStyle>
          <a:p>
            <a:r>
              <a:rPr lang="en-US" dirty="0"/>
              <a:t>Click to edit Master title style</a:t>
            </a:r>
          </a:p>
        </p:txBody>
      </p:sp>
      <p:sp>
        <p:nvSpPr>
          <p:cNvPr id="8" name="Content Placeholder 2">
            <a:extLst>
              <a:ext uri="{FF2B5EF4-FFF2-40B4-BE49-F238E27FC236}">
                <a16:creationId xmlns:a16="http://schemas.microsoft.com/office/drawing/2014/main" id="{3CDE6FFD-46E8-4040-81C2-F528D776D77C}"/>
              </a:ext>
            </a:extLst>
          </p:cNvPr>
          <p:cNvSpPr>
            <a:spLocks noGrp="1"/>
          </p:cNvSpPr>
          <p:nvPr>
            <p:ph idx="1"/>
          </p:nvPr>
        </p:nvSpPr>
        <p:spPr>
          <a:xfrm>
            <a:off x="452138" y="1045845"/>
            <a:ext cx="8234961" cy="1952458"/>
          </a:xfrm>
          <a:prstGeom prst="rect">
            <a:avLst/>
          </a:prstGeom>
        </p:spPr>
        <p:txBody>
          <a:bodyPr/>
          <a:lstStyle>
            <a:lvl1pPr marL="257005" indent="-205604">
              <a:lnSpc>
                <a:spcPts val="2625"/>
              </a:lnSpc>
              <a:spcAft>
                <a:spcPts val="899"/>
              </a:spcAft>
              <a:defRPr sz="2399"/>
            </a:lvl1pPr>
            <a:lvl2pPr marL="548277" indent="-205604">
              <a:lnSpc>
                <a:spcPts val="2475"/>
              </a:lnSpc>
              <a:spcAft>
                <a:spcPts val="900"/>
              </a:spcAft>
              <a:defRPr sz="2249"/>
            </a:lvl2pPr>
            <a:lvl3pPr marL="890949" indent="-205604">
              <a:lnSpc>
                <a:spcPts val="2325"/>
              </a:lnSpc>
              <a:spcAft>
                <a:spcPts val="900"/>
              </a:spcAft>
              <a:defRPr sz="2099"/>
            </a:lvl3pPr>
            <a:lvl4pPr marL="1233622" indent="-205604">
              <a:lnSpc>
                <a:spcPts val="2175"/>
              </a:lnSpc>
              <a:spcAft>
                <a:spcPts val="900"/>
              </a:spcAft>
              <a:defRPr sz="1949"/>
            </a:lvl4pPr>
            <a:lvl5pPr marL="1576295" indent="-205604">
              <a:lnSpc>
                <a:spcPts val="2025"/>
              </a:lnSpc>
              <a:spcAft>
                <a:spcPts val="9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49256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11"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7" name="Rectangle 6"/>
          <p:cNvSpPr/>
          <p:nvPr userDrawn="1"/>
        </p:nvSpPr>
        <p:spPr>
          <a:xfrm>
            <a:off x="0" y="0"/>
            <a:ext cx="9144000" cy="640080"/>
          </a:xfrm>
          <a:prstGeom prst="rect">
            <a:avLst/>
          </a:prstGeom>
          <a:solidFill>
            <a:srgbClr val="244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65760" y="91440"/>
            <a:ext cx="8412480" cy="479822"/>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365760" y="1005840"/>
            <a:ext cx="8412480" cy="36576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p:txBody>
      </p:sp>
      <p:sp>
        <p:nvSpPr>
          <p:cNvPr id="14" name="TextBox 13"/>
          <p:cNvSpPr txBox="1"/>
          <p:nvPr userDrawn="1"/>
        </p:nvSpPr>
        <p:spPr>
          <a:xfrm>
            <a:off x="137160" y="4979670"/>
            <a:ext cx="5943600" cy="182880"/>
          </a:xfrm>
          <a:prstGeom prst="rect">
            <a:avLst/>
          </a:prstGeom>
          <a:noFill/>
        </p:spPr>
        <p:txBody>
          <a:bodyPr wrap="square" lIns="0" tIns="0" rIns="0" bIns="0" rtlCol="0" anchor="ctr" anchorCtr="0">
            <a:noAutofit/>
          </a:bodyPr>
          <a:lstStyle/>
          <a:p>
            <a:r>
              <a:rPr lang="en-US" sz="800" b="1" dirty="0">
                <a:solidFill>
                  <a:schemeClr val="bg1"/>
                </a:solidFill>
              </a:rPr>
              <a:t>Holstein Association USA, Genetic Advancement Committee Meeting, Hartford, CT, 22 January 2020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a:t>
            </a:r>
          </a:p>
        </p:txBody>
      </p:sp>
    </p:spTree>
  </p:cSld>
  <p:clrMap bg1="lt1" tx1="dk1" bg2="lt2" tx2="dk2" accent1="accent1" accent2="accent2" accent3="accent3" accent4="accent4" accent5="accent5" accent6="accent6" hlink="hlink" folHlink="folHlink"/>
  <p:sldLayoutIdLst>
    <p:sldLayoutId id="2147483655" r:id="rId1"/>
    <p:sldLayoutId id="2147483650" r:id="rId2"/>
    <p:sldLayoutId id="2147483652" r:id="rId3"/>
    <p:sldLayoutId id="2147483654" r:id="rId4"/>
    <p:sldLayoutId id="2147483657" r:id="rId5"/>
    <p:sldLayoutId id="2147483658" r:id="rId6"/>
    <p:sldLayoutId id="2147483659" r:id="rId7"/>
    <p:sldLayoutId id="2147483660" r:id="rId8"/>
    <p:sldLayoutId id="2147483663" r:id="rId9"/>
  </p:sldLayoutIdLst>
  <p:txStyles>
    <p:titleStyle>
      <a:lvl1pPr algn="l" defTabSz="914400" rtl="0" eaLnBrk="1" latinLnBrk="0" hangingPunct="1">
        <a:spcBef>
          <a:spcPct val="0"/>
        </a:spcBef>
        <a:buNone/>
        <a:defRPr sz="3000" b="1" kern="1200">
          <a:solidFill>
            <a:schemeClr val="bg1"/>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USDA symbol 2color Hi Res.jp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8631936" y="4807330"/>
            <a:ext cx="512064" cy="355220"/>
          </a:xfrm>
          <a:prstGeom prst="rect">
            <a:avLst/>
          </a:prstGeom>
        </p:spPr>
      </p:pic>
      <p:sp>
        <p:nvSpPr>
          <p:cNvPr id="8" name="Rectangle 7"/>
          <p:cNvSpPr/>
          <p:nvPr userDrawn="1"/>
        </p:nvSpPr>
        <p:spPr>
          <a:xfrm>
            <a:off x="0" y="4979670"/>
            <a:ext cx="8659368" cy="182880"/>
          </a:xfrm>
          <a:prstGeom prst="rect">
            <a:avLst/>
          </a:prstGeom>
          <a:solidFill>
            <a:srgbClr val="00523C"/>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dirty="0"/>
          </a:p>
        </p:txBody>
      </p:sp>
      <p:sp>
        <p:nvSpPr>
          <p:cNvPr id="14" name="TextBox 13"/>
          <p:cNvSpPr txBox="1"/>
          <p:nvPr userDrawn="1"/>
        </p:nvSpPr>
        <p:spPr>
          <a:xfrm>
            <a:off x="137160" y="4979670"/>
            <a:ext cx="5943600" cy="182880"/>
          </a:xfrm>
          <a:prstGeom prst="rect">
            <a:avLst/>
          </a:prstGeom>
          <a:noFill/>
        </p:spPr>
        <p:txBody>
          <a:bodyPr wrap="square" lIns="0" tIns="0" rIns="0" bIns="0" rtlCol="0" anchor="ctr" anchorCtr="0">
            <a:noAutofit/>
          </a:bodyPr>
          <a:lstStyle/>
          <a:p>
            <a:r>
              <a:rPr lang="en-US" sz="800" b="1" dirty="0">
                <a:solidFill>
                  <a:schemeClr val="bg1"/>
                </a:solidFill>
              </a:rPr>
              <a:t>Department of Animal and Avian Sciences, University of Maryland, College Park, 30 October 2018 (</a:t>
            </a:r>
            <a:fld id="{15B3028D-9398-4C32-B664-7BB0AE0371BF}" type="slidenum">
              <a:rPr lang="en-US" sz="800" b="1" smtClean="0">
                <a:solidFill>
                  <a:schemeClr val="bg1"/>
                </a:solidFill>
              </a:rPr>
              <a:pPr/>
              <a:t>‹#›</a:t>
            </a:fld>
            <a:r>
              <a:rPr lang="en-US" sz="800" b="1" dirty="0">
                <a:solidFill>
                  <a:schemeClr val="bg1"/>
                </a:solidFill>
              </a:rPr>
              <a:t>)</a:t>
            </a:r>
          </a:p>
        </p:txBody>
      </p:sp>
      <p:sp>
        <p:nvSpPr>
          <p:cNvPr id="15" name="Rectangle 14"/>
          <p:cNvSpPr/>
          <p:nvPr userDrawn="1"/>
        </p:nvSpPr>
        <p:spPr>
          <a:xfrm>
            <a:off x="6583680" y="5004982"/>
            <a:ext cx="2011680" cy="123111"/>
          </a:xfrm>
          <a:prstGeom prst="rect">
            <a:avLst/>
          </a:prstGeom>
        </p:spPr>
        <p:txBody>
          <a:bodyPr lIns="0" tIns="0" rIns="0" bIns="0" anchor="ctr" anchorCtr="0">
            <a:spAutoFit/>
          </a:bodyPr>
          <a:lstStyle/>
          <a:p>
            <a:pPr algn="r"/>
            <a:r>
              <a:rPr lang="en-US" sz="800" b="1" dirty="0">
                <a:solidFill>
                  <a:schemeClr val="bg1"/>
                </a:solidFill>
              </a:rPr>
              <a:t>Cole</a:t>
            </a:r>
          </a:p>
        </p:txBody>
      </p:sp>
      <p:sp>
        <p:nvSpPr>
          <p:cNvPr id="9" name="Title Placeholder 1">
            <a:extLst>
              <a:ext uri="{FF2B5EF4-FFF2-40B4-BE49-F238E27FC236}">
                <a16:creationId xmlns:a16="http://schemas.microsoft.com/office/drawing/2014/main" id="{3ABF99E2-35B8-1746-83E4-B4CBA40CE6DC}"/>
              </a:ext>
            </a:extLst>
          </p:cNvPr>
          <p:cNvSpPr>
            <a:spLocks noGrp="1"/>
          </p:cNvSpPr>
          <p:nvPr>
            <p:ph type="title"/>
          </p:nvPr>
        </p:nvSpPr>
        <p:spPr>
          <a:xfrm>
            <a:off x="365760" y="2075688"/>
            <a:ext cx="8412480" cy="479822"/>
          </a:xfrm>
          <a:prstGeom prst="rect">
            <a:avLst/>
          </a:prstGeom>
        </p:spPr>
        <p:txBody>
          <a:bodyPr vert="horz" lIns="0" tIns="0" rIns="0" bIns="0" rtlCol="0" anchor="ctr" anchorCtr="0">
            <a:noAutofit/>
          </a:bodyPr>
          <a:lstStyle/>
          <a:p>
            <a:r>
              <a:rPr lang="en-US" dirty="0"/>
              <a:t>Click to edit Master title style</a:t>
            </a:r>
          </a:p>
        </p:txBody>
      </p:sp>
    </p:spTree>
    <p:extLst>
      <p:ext uri="{BB962C8B-B14F-4D97-AF65-F5344CB8AC3E}">
        <p14:creationId xmlns:p14="http://schemas.microsoft.com/office/powerpoint/2010/main" val="3085334951"/>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3000" b="1" kern="1200">
          <a:solidFill>
            <a:srgbClr val="00337F"/>
          </a:solidFill>
          <a:latin typeface="+mj-lt"/>
          <a:ea typeface="+mj-ea"/>
          <a:cs typeface="+mj-cs"/>
        </a:defRPr>
      </a:lvl1pPr>
    </p:titleStyle>
    <p:bodyStyle>
      <a:lvl1pPr marL="284163" indent="-284163" algn="l" defTabSz="914400" rtl="0" eaLnBrk="1" latinLnBrk="0" hangingPunct="1">
        <a:lnSpc>
          <a:spcPts val="2500"/>
        </a:lnSpc>
        <a:spcBef>
          <a:spcPts val="0"/>
        </a:spcBef>
        <a:spcAft>
          <a:spcPts val="1200"/>
        </a:spcAft>
        <a:buFont typeface="Symbol" pitchFamily="18" charset="2"/>
        <a:buChar char=""/>
        <a:defRPr sz="2400" b="1" kern="1200">
          <a:solidFill>
            <a:schemeClr val="tx1"/>
          </a:solidFill>
          <a:latin typeface="+mn-lt"/>
          <a:ea typeface="+mn-ea"/>
          <a:cs typeface="+mn-cs"/>
        </a:defRPr>
      </a:lvl1pPr>
      <a:lvl2pPr marL="630238" indent="-285750" algn="l" defTabSz="914400" rtl="0" eaLnBrk="1" latinLnBrk="0" hangingPunct="1">
        <a:lnSpc>
          <a:spcPts val="2500"/>
        </a:lnSpc>
        <a:spcBef>
          <a:spcPts val="0"/>
        </a:spcBef>
        <a:spcAft>
          <a:spcPts val="1200"/>
        </a:spcAft>
        <a:buFont typeface="Arial" pitchFamily="34" charset="0"/>
        <a:buChar char="–"/>
        <a:tabLst/>
        <a:defRPr sz="2400" b="1" kern="1200">
          <a:solidFill>
            <a:schemeClr val="tx1"/>
          </a:solidFill>
          <a:latin typeface="+mn-lt"/>
          <a:ea typeface="+mn-ea"/>
          <a:cs typeface="+mn-cs"/>
        </a:defRPr>
      </a:lvl2pPr>
      <a:lvl3pPr marL="854075" indent="-223838" algn="l" defTabSz="914400" rtl="0" eaLnBrk="1" latinLnBrk="0" hangingPunct="1">
        <a:lnSpc>
          <a:spcPts val="2500"/>
        </a:lnSpc>
        <a:spcBef>
          <a:spcPts val="0"/>
        </a:spcBef>
        <a:spcAft>
          <a:spcPts val="1200"/>
        </a:spcAft>
        <a:buFont typeface="Calibri" pitchFamily="34" charset="0"/>
        <a:buChar char="•"/>
        <a:defRPr sz="2400" b="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ohn.cole@ars.usda.gov"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7609" y="756313"/>
            <a:ext cx="8391540" cy="539378"/>
          </a:xfrm>
        </p:spPr>
        <p:txBody>
          <a:bodyPr wrap="square">
            <a:spAutoFit/>
          </a:bodyPr>
          <a:lstStyle/>
          <a:p>
            <a:pPr>
              <a:lnSpc>
                <a:spcPts val="4200"/>
              </a:lnSpc>
            </a:pPr>
            <a:r>
              <a:rPr lang="en-US" sz="4000" dirty="0"/>
              <a:t>Current Research at AGIL, January 2020</a:t>
            </a:r>
            <a:endParaRPr lang="en-US" sz="4000" dirty="0">
              <a:solidFill>
                <a:srgbClr val="FFFF00"/>
              </a:solidFill>
            </a:endParaRPr>
          </a:p>
        </p:txBody>
      </p:sp>
      <p:sp>
        <p:nvSpPr>
          <p:cNvPr id="6" name="Rectangle 5">
            <a:hlinkClick r:id="rId2"/>
          </p:cNvPr>
          <p:cNvSpPr/>
          <p:nvPr/>
        </p:nvSpPr>
        <p:spPr>
          <a:xfrm>
            <a:off x="685800" y="4224528"/>
            <a:ext cx="3048000" cy="76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4">
            <a:extLst>
              <a:ext uri="{FF2B5EF4-FFF2-40B4-BE49-F238E27FC236}">
                <a16:creationId xmlns:a16="http://schemas.microsoft.com/office/drawing/2014/main" id="{D8C8EC0B-E6EB-B84C-B341-3D7FD777CEB8}"/>
              </a:ext>
            </a:extLst>
          </p:cNvPr>
          <p:cNvSpPr>
            <a:spLocks noGrp="1"/>
          </p:cNvSpPr>
          <p:nvPr>
            <p:ph idx="1"/>
          </p:nvPr>
        </p:nvSpPr>
        <p:spPr>
          <a:xfrm>
            <a:off x="685800" y="2230820"/>
            <a:ext cx="8077200" cy="2695904"/>
          </a:xfrm>
        </p:spPr>
        <p:txBody>
          <a:bodyPr/>
          <a:lstStyle/>
          <a:p>
            <a:pPr>
              <a:lnSpc>
                <a:spcPts val="3200"/>
              </a:lnSpc>
            </a:pPr>
            <a:r>
              <a:rPr lang="en-US" sz="3200" dirty="0">
                <a:solidFill>
                  <a:srgbClr val="00523C"/>
                </a:solidFill>
              </a:rPr>
              <a:t>John B. Cole</a:t>
            </a:r>
          </a:p>
          <a:p>
            <a:pPr>
              <a:spcAft>
                <a:spcPts val="0"/>
              </a:spcAft>
            </a:pPr>
            <a:endParaRPr lang="en-US" dirty="0"/>
          </a:p>
          <a:p>
            <a:pPr>
              <a:spcAft>
                <a:spcPts val="0"/>
              </a:spcAft>
            </a:pPr>
            <a:r>
              <a:rPr lang="en-US" dirty="0"/>
              <a:t>USDA, Agricultural Research Service</a:t>
            </a:r>
          </a:p>
          <a:p>
            <a:pPr>
              <a:spcAft>
                <a:spcPts val="0"/>
              </a:spcAft>
            </a:pPr>
            <a:r>
              <a:rPr lang="en-US" dirty="0"/>
              <a:t>Henry A. Wallace Beltsville Agricultural Research Center</a:t>
            </a:r>
          </a:p>
          <a:p>
            <a:pPr>
              <a:spcAft>
                <a:spcPts val="0"/>
              </a:spcAft>
            </a:pPr>
            <a:r>
              <a:rPr lang="en-US" dirty="0"/>
              <a:t>Animal Genomics and Improvement Laboratory</a:t>
            </a:r>
          </a:p>
          <a:p>
            <a:r>
              <a:rPr lang="en-US" dirty="0"/>
              <a:t>Beltsville, MD 20705-2350</a:t>
            </a:r>
          </a:p>
          <a:p>
            <a:endParaRPr lang="en-US" dirty="0"/>
          </a:p>
          <a:p>
            <a:pPr>
              <a:spcAft>
                <a:spcPts val="0"/>
              </a:spcAft>
            </a:pPr>
            <a:r>
              <a:rPr lang="en-US" dirty="0" err="1">
                <a:solidFill>
                  <a:srgbClr val="244270"/>
                </a:solidFill>
              </a:rPr>
              <a:t>john.cole@usda.gov</a:t>
            </a:r>
            <a:endParaRPr lang="en-US" dirty="0">
              <a:solidFill>
                <a:srgbClr val="24427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August 2020 NM$ revision options</a:t>
            </a:r>
          </a:p>
        </p:txBody>
      </p:sp>
      <p:sp>
        <p:nvSpPr>
          <p:cNvPr id="3" name="Content Placeholder 2"/>
          <p:cNvSpPr>
            <a:spLocks noGrp="1"/>
          </p:cNvSpPr>
          <p:nvPr>
            <p:ph sz="half" idx="1"/>
          </p:nvPr>
        </p:nvSpPr>
        <p:spPr/>
        <p:txBody>
          <a:bodyPr/>
          <a:lstStyle/>
          <a:p>
            <a:pPr marL="228600" indent="-228600">
              <a:lnSpc>
                <a:spcPts val="2400"/>
              </a:lnSpc>
              <a:spcAft>
                <a:spcPts val="2700"/>
              </a:spcAft>
            </a:pPr>
            <a:r>
              <a:rPr lang="en-US" sz="2200" dirty="0"/>
              <a:t>RFI could get 16% of total emphasis but Var(PTA) and REL are low</a:t>
            </a:r>
          </a:p>
          <a:p>
            <a:pPr marL="228600" indent="-228600">
              <a:lnSpc>
                <a:spcPts val="2400"/>
              </a:lnSpc>
              <a:spcAft>
                <a:spcPts val="2700"/>
              </a:spcAft>
            </a:pPr>
            <a:r>
              <a:rPr lang="en-US" sz="2200" dirty="0"/>
              <a:t>BWC should double negative emphasis from ‒5% to ‒10% because maintenance cost used since 2000 was too low</a:t>
            </a:r>
          </a:p>
          <a:p>
            <a:pPr marL="228600" indent="-228600">
              <a:lnSpc>
                <a:spcPts val="2400"/>
              </a:lnSpc>
              <a:spcAft>
                <a:spcPts val="2700"/>
              </a:spcAft>
            </a:pPr>
            <a:r>
              <a:rPr lang="en-US" sz="2200" dirty="0"/>
              <a:t>EFC could get 3% of emphasis with reduced emphasis on HCR</a:t>
            </a:r>
          </a:p>
          <a:p>
            <a:pPr marL="228600" indent="-228600">
              <a:lnSpc>
                <a:spcPts val="2400"/>
              </a:lnSpc>
              <a:spcAft>
                <a:spcPts val="2700"/>
              </a:spcAft>
            </a:pPr>
            <a:r>
              <a:rPr lang="en-US" sz="2200" dirty="0"/>
              <a:t>HLIV could get 1% of emphasis depending on calf value</a:t>
            </a:r>
          </a:p>
          <a:p>
            <a:pPr marL="228600" indent="-228600">
              <a:lnSpc>
                <a:spcPts val="2400"/>
              </a:lnSpc>
              <a:spcAft>
                <a:spcPts val="2700"/>
              </a:spcAft>
            </a:pPr>
            <a:r>
              <a:rPr lang="en-US" sz="2200" dirty="0"/>
              <a:t>PL should get less value because faster progress makes younger cows more profitable than older </a:t>
            </a:r>
            <a:r>
              <a:rPr lang="en-US" sz="2200" dirty="0">
                <a:solidFill>
                  <a:srgbClr val="00523C"/>
                </a:solidFill>
              </a:rPr>
              <a:t>(Schmitt et al., 2019, JDS)</a:t>
            </a:r>
          </a:p>
        </p:txBody>
      </p:sp>
    </p:spTree>
    <p:extLst>
      <p:ext uri="{BB962C8B-B14F-4D97-AF65-F5344CB8AC3E}">
        <p14:creationId xmlns:p14="http://schemas.microsoft.com/office/powerpoint/2010/main" val="1774484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6A1B-52CC-EB4D-A45C-3105837BDD66}"/>
              </a:ext>
            </a:extLst>
          </p:cNvPr>
          <p:cNvSpPr>
            <a:spLocks noGrp="1"/>
          </p:cNvSpPr>
          <p:nvPr>
            <p:ph type="title"/>
          </p:nvPr>
        </p:nvSpPr>
        <p:spPr/>
        <p:txBody>
          <a:bodyPr/>
          <a:lstStyle/>
          <a:p>
            <a:r>
              <a:rPr lang="en-US" dirty="0"/>
              <a:t>Ancestor discovery (Nani et al., 2020, JDS)</a:t>
            </a:r>
          </a:p>
        </p:txBody>
      </p:sp>
      <p:sp>
        <p:nvSpPr>
          <p:cNvPr id="3" name="Content Placeholder 2">
            <a:extLst>
              <a:ext uri="{FF2B5EF4-FFF2-40B4-BE49-F238E27FC236}">
                <a16:creationId xmlns:a16="http://schemas.microsoft.com/office/drawing/2014/main" id="{92614769-9A66-E44F-9A91-6798C2CF179A}"/>
              </a:ext>
            </a:extLst>
          </p:cNvPr>
          <p:cNvSpPr>
            <a:spLocks noGrp="1"/>
          </p:cNvSpPr>
          <p:nvPr>
            <p:ph sz="half" idx="1"/>
          </p:nvPr>
        </p:nvSpPr>
        <p:spPr/>
        <p:txBody>
          <a:bodyPr/>
          <a:lstStyle/>
          <a:p>
            <a:r>
              <a:rPr lang="en-US" dirty="0"/>
              <a:t>In June 2019, more than 11% of genotyped animals in the CDCB database had no dam pedigree information</a:t>
            </a:r>
          </a:p>
          <a:p>
            <a:r>
              <a:rPr lang="en-US" dirty="0"/>
              <a:t>An automated procedure to discover and fill missing maternal ID numbers based on discovered MGS and MGGS was developed</a:t>
            </a:r>
          </a:p>
          <a:p>
            <a:r>
              <a:rPr lang="en-US" dirty="0"/>
              <a:t>Pedigree EBV for milk, fat, and protein yields increased by 116 kg for milk, 4.5 kg for fat, and 3.6 kg for protein</a:t>
            </a:r>
          </a:p>
          <a:p>
            <a:r>
              <a:rPr lang="en-US" dirty="0"/>
              <a:t>Reliabilities for pedigree EBV increased by 6 percentage points for milk yield, 7 percentage points for fat yield, and 6 percentage points for protein yield</a:t>
            </a:r>
          </a:p>
        </p:txBody>
      </p:sp>
    </p:spTree>
    <p:extLst>
      <p:ext uri="{BB962C8B-B14F-4D97-AF65-F5344CB8AC3E}">
        <p14:creationId xmlns:p14="http://schemas.microsoft.com/office/powerpoint/2010/main" val="3047296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CD03D-BF2F-224B-9373-C9E8CAA7F389}"/>
              </a:ext>
            </a:extLst>
          </p:cNvPr>
          <p:cNvSpPr>
            <a:spLocks noGrp="1"/>
          </p:cNvSpPr>
          <p:nvPr>
            <p:ph type="title"/>
          </p:nvPr>
        </p:nvSpPr>
        <p:spPr>
          <a:xfrm>
            <a:off x="232475" y="91440"/>
            <a:ext cx="8911525" cy="479822"/>
          </a:xfrm>
        </p:spPr>
        <p:txBody>
          <a:bodyPr/>
          <a:lstStyle/>
          <a:p>
            <a:r>
              <a:rPr lang="en-US" dirty="0"/>
              <a:t>GWAS for health (</a:t>
            </a:r>
            <a:r>
              <a:rPr lang="en-US" dirty="0" err="1"/>
              <a:t>Freebern</a:t>
            </a:r>
            <a:r>
              <a:rPr lang="en-US" dirty="0"/>
              <a:t> et al., 2020, BMC Genomics)</a:t>
            </a:r>
          </a:p>
        </p:txBody>
      </p:sp>
      <p:pic>
        <p:nvPicPr>
          <p:cNvPr id="5" name="Content Placeholder 4">
            <a:extLst>
              <a:ext uri="{FF2B5EF4-FFF2-40B4-BE49-F238E27FC236}">
                <a16:creationId xmlns:a16="http://schemas.microsoft.com/office/drawing/2014/main" id="{0DE5FC28-A85B-3645-BDDD-A97CD8CE3CBC}"/>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292" t="35632" r="37210" b="27476"/>
          <a:stretch/>
        </p:blipFill>
        <p:spPr>
          <a:xfrm>
            <a:off x="365760" y="686576"/>
            <a:ext cx="5058647" cy="4241886"/>
          </a:xfrm>
        </p:spPr>
      </p:pic>
      <p:pic>
        <p:nvPicPr>
          <p:cNvPr id="7" name="Picture 6">
            <a:extLst>
              <a:ext uri="{FF2B5EF4-FFF2-40B4-BE49-F238E27FC236}">
                <a16:creationId xmlns:a16="http://schemas.microsoft.com/office/drawing/2014/main" id="{D5E3FFBC-1CF9-9B41-A97E-78DD59B07A71}"/>
              </a:ext>
            </a:extLst>
          </p:cNvPr>
          <p:cNvPicPr>
            <a:picLocks noChangeAspect="1"/>
          </p:cNvPicPr>
          <p:nvPr/>
        </p:nvPicPr>
        <p:blipFill rotWithShape="1">
          <a:blip r:embed="rId2">
            <a:extLst>
              <a:ext uri="{28A0092B-C50C-407E-A947-70E740481C1C}">
                <a14:useLocalDpi xmlns:a14="http://schemas.microsoft.com/office/drawing/2010/main" val="0"/>
              </a:ext>
            </a:extLst>
          </a:blip>
          <a:srcRect l="40932" t="72317" r="43102" b="15028"/>
          <a:stretch/>
        </p:blipFill>
        <p:spPr>
          <a:xfrm>
            <a:off x="5300418" y="686576"/>
            <a:ext cx="3688597" cy="1827379"/>
          </a:xfrm>
          <a:prstGeom prst="rect">
            <a:avLst/>
          </a:prstGeom>
        </p:spPr>
      </p:pic>
    </p:spTree>
    <p:extLst>
      <p:ext uri="{BB962C8B-B14F-4D97-AF65-F5344CB8AC3E}">
        <p14:creationId xmlns:p14="http://schemas.microsoft.com/office/powerpoint/2010/main" val="1133257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D724-13D9-2149-A7AB-588DA79F0C3B}"/>
              </a:ext>
            </a:extLst>
          </p:cNvPr>
          <p:cNvSpPr>
            <a:spLocks noGrp="1"/>
          </p:cNvSpPr>
          <p:nvPr>
            <p:ph type="title"/>
          </p:nvPr>
        </p:nvSpPr>
        <p:spPr>
          <a:xfrm>
            <a:off x="365760" y="106938"/>
            <a:ext cx="8412480" cy="479822"/>
          </a:xfrm>
        </p:spPr>
        <p:txBody>
          <a:bodyPr/>
          <a:lstStyle/>
          <a:p>
            <a:r>
              <a:rPr lang="en-US" dirty="0">
                <a:solidFill>
                  <a:srgbClr val="FFFF00"/>
                </a:solidFill>
              </a:rPr>
              <a:t>HH2:</a:t>
            </a:r>
            <a:r>
              <a:rPr lang="en-US" dirty="0"/>
              <a:t> Identification of candidate variant</a:t>
            </a:r>
          </a:p>
        </p:txBody>
      </p:sp>
      <p:sp>
        <p:nvSpPr>
          <p:cNvPr id="3" name="Content Placeholder 2">
            <a:extLst>
              <a:ext uri="{FF2B5EF4-FFF2-40B4-BE49-F238E27FC236}">
                <a16:creationId xmlns:a16="http://schemas.microsoft.com/office/drawing/2014/main" id="{2A8984DA-D09D-C24A-9AAE-42D37E884056}"/>
              </a:ext>
            </a:extLst>
          </p:cNvPr>
          <p:cNvSpPr>
            <a:spLocks noGrp="1"/>
          </p:cNvSpPr>
          <p:nvPr>
            <p:ph sz="half" idx="1"/>
          </p:nvPr>
        </p:nvSpPr>
        <p:spPr/>
        <p:txBody>
          <a:bodyPr/>
          <a:lstStyle/>
          <a:p>
            <a:r>
              <a:rPr lang="en-US" dirty="0"/>
              <a:t>HH2 identified from a deficiency-of-homozygotes approach and undesirable effects on conception rate and stillbirths confirmed</a:t>
            </a:r>
          </a:p>
          <a:p>
            <a:r>
              <a:rPr lang="en-US" dirty="0"/>
              <a:t>5 carriers were present in a group of 183 sequenced Holstein bulls selected to maximize the coverage of unique haplotypes</a:t>
            </a:r>
          </a:p>
          <a:p>
            <a:r>
              <a:rPr lang="en-US" dirty="0"/>
              <a:t>3 variants concordant with the haplotype calls were found in the HH2 region</a:t>
            </a:r>
          </a:p>
          <a:p>
            <a:r>
              <a:rPr lang="en-US" dirty="0"/>
              <a:t>A high-impact frameshift in </a:t>
            </a:r>
            <a:r>
              <a:rPr lang="en-US" dirty="0" err="1"/>
              <a:t>intraflagellar</a:t>
            </a:r>
            <a:r>
              <a:rPr lang="en-US" dirty="0"/>
              <a:t> protein 80 (</a:t>
            </a:r>
            <a:r>
              <a:rPr lang="en-US" i="1" dirty="0"/>
              <a:t>IFT80</a:t>
            </a:r>
            <a:r>
              <a:rPr lang="en-US" dirty="0"/>
              <a:t>) was confirmed in Holsteins from the 1000 Bull Genomes Project that shared no animals with the discovery set</a:t>
            </a:r>
          </a:p>
        </p:txBody>
      </p:sp>
    </p:spTree>
    <p:extLst>
      <p:ext uri="{BB962C8B-B14F-4D97-AF65-F5344CB8AC3E}">
        <p14:creationId xmlns:p14="http://schemas.microsoft.com/office/powerpoint/2010/main" val="12064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31E7C7-079C-1040-BED2-0C2C84003462}"/>
              </a:ext>
            </a:extLst>
          </p:cNvPr>
          <p:cNvSpPr>
            <a:spLocks noGrp="1"/>
          </p:cNvSpPr>
          <p:nvPr>
            <p:ph type="title"/>
          </p:nvPr>
        </p:nvSpPr>
        <p:spPr/>
        <p:txBody>
          <a:bodyPr/>
          <a:lstStyle/>
          <a:p>
            <a:r>
              <a:rPr lang="en-US" dirty="0">
                <a:solidFill>
                  <a:srgbClr val="FFFF00"/>
                </a:solidFill>
              </a:rPr>
              <a:t>HH2: </a:t>
            </a:r>
            <a:r>
              <a:rPr lang="en-US" dirty="0"/>
              <a:t>Validation of candidate variant</a:t>
            </a:r>
          </a:p>
        </p:txBody>
      </p:sp>
      <p:sp>
        <p:nvSpPr>
          <p:cNvPr id="7" name="Content Placeholder 6">
            <a:extLst>
              <a:ext uri="{FF2B5EF4-FFF2-40B4-BE49-F238E27FC236}">
                <a16:creationId xmlns:a16="http://schemas.microsoft.com/office/drawing/2014/main" id="{BDEBFCE7-E5F3-3545-AA03-F44ABCCF8342}"/>
              </a:ext>
            </a:extLst>
          </p:cNvPr>
          <p:cNvSpPr>
            <a:spLocks noGrp="1"/>
          </p:cNvSpPr>
          <p:nvPr>
            <p:ph sz="half" idx="1"/>
          </p:nvPr>
        </p:nvSpPr>
        <p:spPr/>
        <p:txBody>
          <a:bodyPr/>
          <a:lstStyle/>
          <a:p>
            <a:r>
              <a:rPr lang="en-US" i="1" dirty="0"/>
              <a:t>IFT80</a:t>
            </a:r>
            <a:r>
              <a:rPr lang="en-US" dirty="0"/>
              <a:t>-null embryos generated by truncation at exon 2 with guide-RNAs annealed to Cas9 mRNA</a:t>
            </a:r>
          </a:p>
          <a:p>
            <a:r>
              <a:rPr lang="en-US" dirty="0"/>
              <a:t>Abattoir-derived oocytes fertilized </a:t>
            </a:r>
            <a:r>
              <a:rPr lang="en-US" i="1" dirty="0"/>
              <a:t>in vitro</a:t>
            </a:r>
            <a:r>
              <a:rPr lang="en-US" dirty="0"/>
              <a:t> with high-fertility semen</a:t>
            </a:r>
          </a:p>
          <a:p>
            <a:r>
              <a:rPr lang="en-US" dirty="0"/>
              <a:t>Embryos injected at the one-cell stage with CRISPR-Cas9 complex (treatment) or Cas9 mRNA (control) before return to culture</a:t>
            </a:r>
          </a:p>
          <a:p>
            <a:r>
              <a:rPr lang="en-US" i="1" dirty="0"/>
              <a:t>IFT80</a:t>
            </a:r>
            <a:r>
              <a:rPr lang="en-US" dirty="0"/>
              <a:t>-null embryos arrested at the 8-cell stage of development, consistent with data from mouse hypomorphs and HH2 carrier-to-carrier </a:t>
            </a:r>
            <a:r>
              <a:rPr lang="en-US" dirty="0" err="1"/>
              <a:t>matings</a:t>
            </a:r>
            <a:endParaRPr lang="en-US" dirty="0"/>
          </a:p>
        </p:txBody>
      </p:sp>
    </p:spTree>
    <p:extLst>
      <p:ext uri="{BB962C8B-B14F-4D97-AF65-F5344CB8AC3E}">
        <p14:creationId xmlns:p14="http://schemas.microsoft.com/office/powerpoint/2010/main" val="2767965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902664-21B8-E040-82C6-0375DD45BB7F}"/>
              </a:ext>
            </a:extLst>
          </p:cNvPr>
          <p:cNvSpPr>
            <a:spLocks noGrp="1"/>
          </p:cNvSpPr>
          <p:nvPr>
            <p:ph type="title"/>
          </p:nvPr>
        </p:nvSpPr>
        <p:spPr/>
        <p:txBody>
          <a:bodyPr/>
          <a:lstStyle/>
          <a:p>
            <a:r>
              <a:rPr lang="en-US" dirty="0">
                <a:solidFill>
                  <a:srgbClr val="FFFF00"/>
                </a:solidFill>
              </a:rPr>
              <a:t>HH2: </a:t>
            </a:r>
            <a:r>
              <a:rPr lang="en-US" dirty="0"/>
              <a:t>Candidate confirmed with functional validation</a:t>
            </a:r>
          </a:p>
        </p:txBody>
      </p:sp>
      <p:sp>
        <p:nvSpPr>
          <p:cNvPr id="5" name="Content Placeholder 4">
            <a:extLst>
              <a:ext uri="{FF2B5EF4-FFF2-40B4-BE49-F238E27FC236}">
                <a16:creationId xmlns:a16="http://schemas.microsoft.com/office/drawing/2014/main" id="{4DE93B04-AB83-4F47-93C9-E1F8429FA0FB}"/>
              </a:ext>
            </a:extLst>
          </p:cNvPr>
          <p:cNvSpPr>
            <a:spLocks noGrp="1"/>
          </p:cNvSpPr>
          <p:nvPr>
            <p:ph sz="half" idx="1"/>
          </p:nvPr>
        </p:nvSpPr>
        <p:spPr/>
        <p:txBody>
          <a:bodyPr/>
          <a:lstStyle/>
          <a:p>
            <a:r>
              <a:rPr lang="en-US" dirty="0"/>
              <a:t>A frameshift in </a:t>
            </a:r>
            <a:r>
              <a:rPr lang="en-US" i="1" dirty="0"/>
              <a:t>IFT80</a:t>
            </a:r>
            <a:r>
              <a:rPr lang="en-US" dirty="0"/>
              <a:t> at 107,172,615 </a:t>
            </a:r>
            <a:r>
              <a:rPr lang="en-US" dirty="0" err="1"/>
              <a:t>bp</a:t>
            </a:r>
            <a:r>
              <a:rPr lang="en-US" dirty="0"/>
              <a:t> (p.Leu381fs) disrupts </a:t>
            </a:r>
            <a:r>
              <a:rPr lang="en-US" i="1" dirty="0" err="1"/>
              <a:t>wnt</a:t>
            </a:r>
            <a:r>
              <a:rPr lang="en-US" dirty="0"/>
              <a:t> and </a:t>
            </a:r>
            <a:r>
              <a:rPr lang="en-US" i="1" dirty="0"/>
              <a:t>hedgehog</a:t>
            </a:r>
            <a:r>
              <a:rPr lang="en-US" dirty="0"/>
              <a:t> signaling, and is responsible for the death of homozygous embryos</a:t>
            </a:r>
          </a:p>
          <a:p>
            <a:r>
              <a:rPr lang="en-US" dirty="0"/>
              <a:t>A tag SNP will be used to track the causal mutation</a:t>
            </a:r>
          </a:p>
          <a:p>
            <a:r>
              <a:rPr lang="en-US" dirty="0"/>
              <a:t>Proven sires could be genotyped to confirm concordance</a:t>
            </a:r>
          </a:p>
        </p:txBody>
      </p:sp>
      <p:sp>
        <p:nvSpPr>
          <p:cNvPr id="9" name="Rectangle 8">
            <a:extLst>
              <a:ext uri="{FF2B5EF4-FFF2-40B4-BE49-F238E27FC236}">
                <a16:creationId xmlns:a16="http://schemas.microsoft.com/office/drawing/2014/main" id="{4BCF2184-45D0-8F4A-A7C3-0FFF249FC5B8}"/>
              </a:ext>
            </a:extLst>
          </p:cNvPr>
          <p:cNvSpPr/>
          <p:nvPr/>
        </p:nvSpPr>
        <p:spPr>
          <a:xfrm>
            <a:off x="6848669" y="914400"/>
            <a:ext cx="2064743" cy="923330"/>
          </a:xfrm>
          <a:prstGeom prst="rect">
            <a:avLst/>
          </a:prstGeom>
        </p:spPr>
        <p:txBody>
          <a:bodyPr wrap="square">
            <a:spAutoFit/>
          </a:bodyPr>
          <a:lstStyle/>
          <a:p>
            <a:r>
              <a:rPr lang="en-US"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Control</a:t>
            </a:r>
            <a:r>
              <a:rPr lang="en-US" b="1" dirty="0">
                <a:latin typeface="Calibri" panose="020F0502020204030204" pitchFamily="34" charset="0"/>
                <a:ea typeface="Calibri" panose="020F0502020204030204" pitchFamily="34" charset="0"/>
                <a:cs typeface="Times New Roman" panose="02020603050405020304" pitchFamily="18" charset="0"/>
              </a:rPr>
              <a:t> embryos injected with only Cas-9 (left)</a:t>
            </a:r>
            <a:endParaRPr lang="en-US" b="1" dirty="0"/>
          </a:p>
        </p:txBody>
      </p:sp>
      <p:sp>
        <p:nvSpPr>
          <p:cNvPr id="10" name="Rectangle 9">
            <a:extLst>
              <a:ext uri="{FF2B5EF4-FFF2-40B4-BE49-F238E27FC236}">
                <a16:creationId xmlns:a16="http://schemas.microsoft.com/office/drawing/2014/main" id="{9B639056-3D16-C24B-9288-8C9776AB74BB}"/>
              </a:ext>
            </a:extLst>
          </p:cNvPr>
          <p:cNvSpPr/>
          <p:nvPr/>
        </p:nvSpPr>
        <p:spPr>
          <a:xfrm>
            <a:off x="4205427" y="3624064"/>
            <a:ext cx="2064743" cy="1200329"/>
          </a:xfrm>
          <a:prstGeom prst="rect">
            <a:avLst/>
          </a:prstGeom>
        </p:spPr>
        <p:txBody>
          <a:bodyPr wrap="square">
            <a:spAutoFit/>
          </a:bodyPr>
          <a:lstStyle/>
          <a:p>
            <a:pPr algn="r"/>
            <a:r>
              <a:rPr lang="en-US" b="1" u="sng" dirty="0">
                <a:solidFill>
                  <a:schemeClr val="tx2"/>
                </a:solidFill>
                <a:latin typeface="Calibri" panose="020F0502020204030204" pitchFamily="34" charset="0"/>
                <a:ea typeface="Calibri" panose="020F0502020204030204" pitchFamily="34" charset="0"/>
                <a:cs typeface="Times New Roman" panose="02020603050405020304" pitchFamily="18" charset="0"/>
              </a:rPr>
              <a:t>Treatment</a:t>
            </a:r>
            <a:r>
              <a:rPr lang="en-US" b="1" dirty="0">
                <a:latin typeface="Calibri" panose="020F0502020204030204" pitchFamily="34" charset="0"/>
                <a:ea typeface="Calibri" panose="020F0502020204030204" pitchFamily="34" charset="0"/>
                <a:cs typeface="Times New Roman" panose="02020603050405020304" pitchFamily="18" charset="0"/>
              </a:rPr>
              <a:t> embryos injected with Cas-9 and IFT80 exon 2 guide RNA (right)</a:t>
            </a:r>
            <a:endParaRPr lang="en-US" b="1" dirty="0"/>
          </a:p>
        </p:txBody>
      </p:sp>
      <p:pic>
        <p:nvPicPr>
          <p:cNvPr id="12" name="Picture 11">
            <a:extLst>
              <a:ext uri="{FF2B5EF4-FFF2-40B4-BE49-F238E27FC236}">
                <a16:creationId xmlns:a16="http://schemas.microsoft.com/office/drawing/2014/main" id="{504C0902-E2B3-6B46-9A50-DBF6E5C21363}"/>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6000"/>
                    </a14:imgEffect>
                    <a14:imgEffect>
                      <a14:brightnessContrast bright="3000" contrast="-27000"/>
                    </a14:imgEffect>
                  </a14:imgLayer>
                </a14:imgProps>
              </a:ext>
              <a:ext uri="{28A0092B-C50C-407E-A947-70E740481C1C}">
                <a14:useLocalDpi xmlns:a14="http://schemas.microsoft.com/office/drawing/2010/main" val="0"/>
              </a:ext>
            </a:extLst>
          </a:blip>
          <a:srcRect t="14857" r="25111" b="7556"/>
          <a:stretch/>
        </p:blipFill>
        <p:spPr>
          <a:xfrm>
            <a:off x="6582358" y="2789853"/>
            <a:ext cx="2331053" cy="1932038"/>
          </a:xfrm>
          <a:prstGeom prst="rect">
            <a:avLst/>
          </a:prstGeom>
        </p:spPr>
      </p:pic>
      <p:pic>
        <p:nvPicPr>
          <p:cNvPr id="13" name="Picture 12">
            <a:extLst>
              <a:ext uri="{FF2B5EF4-FFF2-40B4-BE49-F238E27FC236}">
                <a16:creationId xmlns:a16="http://schemas.microsoft.com/office/drawing/2014/main" id="{AB13DC5F-1ED8-6247-AB4E-37C057EE4EC4}"/>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58677" y="739796"/>
            <a:ext cx="2562572" cy="2050057"/>
          </a:xfrm>
          <a:prstGeom prst="rect">
            <a:avLst/>
          </a:prstGeom>
        </p:spPr>
      </p:pic>
    </p:spTree>
    <p:extLst>
      <p:ext uri="{BB962C8B-B14F-4D97-AF65-F5344CB8AC3E}">
        <p14:creationId xmlns:p14="http://schemas.microsoft.com/office/powerpoint/2010/main" val="770729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sz="half" idx="1"/>
          </p:nvPr>
        </p:nvSpPr>
        <p:spPr/>
        <p:txBody>
          <a:bodyPr/>
          <a:lstStyle/>
          <a:p>
            <a:r>
              <a:rPr lang="en-US" dirty="0"/>
              <a:t>The author was supported by USDA-ARS project 8042-31000-002-00-D, “Improving Dairy Animals by Increasing Accuracy of Genomic Prediction, Evaluating New Traits, and Redefining Selection Goals”.</a:t>
            </a:r>
          </a:p>
          <a:p>
            <a:r>
              <a:rPr lang="en-US" dirty="0"/>
              <a:t>USDA is an equal opportunity provider and employer.</a:t>
            </a:r>
          </a:p>
          <a:p>
            <a:r>
              <a:rPr lang="en-US" dirty="0"/>
              <a:t>Mention of trade names or commercial products in this presentation is solely for the purpose of providing specific information and does not imply recommendation or endorsement by the US Department of Agriculture.</a:t>
            </a:r>
          </a:p>
          <a:p>
            <a:endParaRPr lang="en-US" dirty="0"/>
          </a:p>
        </p:txBody>
      </p:sp>
    </p:spTree>
    <p:extLst>
      <p:ext uri="{BB962C8B-B14F-4D97-AF65-F5344CB8AC3E}">
        <p14:creationId xmlns:p14="http://schemas.microsoft.com/office/powerpoint/2010/main" val="1822953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7" name="Picture 6" descr="crossbred.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a:xfrm>
            <a:off x="0" y="628460"/>
            <a:ext cx="9144000" cy="4109201"/>
          </a:xfrm>
          <a:prstGeom prst="rect">
            <a:avLst/>
          </a:prstGeom>
          <a:effectLst/>
        </p:spPr>
      </p:pic>
      <p:sp>
        <p:nvSpPr>
          <p:cNvPr id="8" name="TextBox 7"/>
          <p:cNvSpPr txBox="1"/>
          <p:nvPr/>
        </p:nvSpPr>
        <p:spPr>
          <a:xfrm>
            <a:off x="0" y="3820736"/>
            <a:ext cx="9144000" cy="769441"/>
          </a:xfrm>
          <a:prstGeom prst="rect">
            <a:avLst/>
          </a:prstGeom>
          <a:solidFill>
            <a:srgbClr val="CCFFCC">
              <a:alpha val="35294"/>
            </a:srgbClr>
          </a:solidFill>
          <a:effectLst>
            <a:softEdge rad="127000"/>
          </a:effectLst>
        </p:spPr>
        <p:txBody>
          <a:bodyPr wrap="square" lIns="182880" tIns="137160" rIns="137160" bIns="91440" rtlCol="0">
            <a:spAutoFit/>
          </a:bodyPr>
          <a:lstStyle/>
          <a:p>
            <a:pPr marL="803275">
              <a:lnSpc>
                <a:spcPts val="2200"/>
              </a:lnSpc>
            </a:pPr>
            <a:r>
              <a:rPr lang="en-US" sz="2000" b="1" dirty="0">
                <a:solidFill>
                  <a:srgbClr val="244270"/>
                </a:solidFill>
                <a:cs typeface="Calibri" pitchFamily="34" charset="0"/>
              </a:rPr>
              <a:t>Holstein and Jersey crossbreds graze on American Farm Land Trust’s</a:t>
            </a:r>
          </a:p>
          <a:p>
            <a:pPr marL="803275">
              <a:lnSpc>
                <a:spcPts val="2000"/>
              </a:lnSpc>
              <a:spcAft>
                <a:spcPts val="600"/>
              </a:spcAft>
            </a:pPr>
            <a:r>
              <a:rPr lang="en-US" sz="2000" b="1" dirty="0">
                <a:solidFill>
                  <a:srgbClr val="244270"/>
                </a:solidFill>
                <a:cs typeface="Calibri" pitchFamily="34" charset="0"/>
              </a:rPr>
              <a:t>Cove Mountain Farm in south-central Pennsylvania</a:t>
            </a:r>
          </a:p>
        </p:txBody>
      </p:sp>
      <p:sp>
        <p:nvSpPr>
          <p:cNvPr id="9" name="TextBox 8"/>
          <p:cNvSpPr txBox="1"/>
          <p:nvPr/>
        </p:nvSpPr>
        <p:spPr>
          <a:xfrm>
            <a:off x="3746501" y="2232115"/>
            <a:ext cx="5105400" cy="1405513"/>
          </a:xfrm>
          <a:prstGeom prst="rect">
            <a:avLst/>
          </a:prstGeom>
          <a:solidFill>
            <a:srgbClr val="8AAE72">
              <a:alpha val="40000"/>
            </a:srgbClr>
          </a:solidFill>
          <a:effectLst>
            <a:softEdge rad="317500"/>
          </a:effectLst>
        </p:spPr>
        <p:txBody>
          <a:bodyPr wrap="square" lIns="182880" tIns="137160" rIns="182880" bIns="137160" rtlCol="0">
            <a:spAutoFit/>
          </a:bodyPr>
          <a:lstStyle/>
          <a:p>
            <a:pPr algn="ctr">
              <a:lnSpc>
                <a:spcPts val="42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 web site:</a:t>
            </a:r>
          </a:p>
          <a:p>
            <a:pPr algn="ctr">
              <a:lnSpc>
                <a:spcPts val="4400"/>
              </a:lnSpc>
            </a:pP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http</a:t>
            </a:r>
            <a:r>
              <a:rPr lang="en-US" sz="3500" b="1" spc="10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spc="-150"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r>
              <a:rPr lang="en-US" sz="3500" b="1" dirty="0" err="1">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aipl.arsusda.gov</a:t>
            </a:r>
            <a:r>
              <a:rPr lang="en-US" sz="3500" b="1" dirty="0">
                <a:ln w="12700">
                  <a:noFill/>
                  <a:prstDash val="solid"/>
                </a:ln>
                <a:solidFill>
                  <a:srgbClr val="55FDFF"/>
                </a:solidFill>
                <a:effectLst>
                  <a:glow rad="139700">
                    <a:srgbClr val="003200"/>
                  </a:glow>
                  <a:outerShdw blurRad="41275" dist="20320" dir="1800000" algn="tl" rotWithShape="0">
                    <a:srgbClr val="000000">
                      <a:alpha val="40000"/>
                    </a:srgbClr>
                  </a:outerShdw>
                </a:effectLst>
                <a:cs typeface="Calibri" pitchFamily="34" charset="0"/>
              </a:rPr>
              <a:t>/</a:t>
            </a:r>
          </a:p>
        </p:txBody>
      </p:sp>
      <p:sp>
        <p:nvSpPr>
          <p:cNvPr id="10" name="Rectangle 9"/>
          <p:cNvSpPr/>
          <p:nvPr/>
        </p:nvSpPr>
        <p:spPr>
          <a:xfrm>
            <a:off x="9074" y="4734843"/>
            <a:ext cx="7658099" cy="276999"/>
          </a:xfrm>
          <a:prstGeom prst="rect">
            <a:avLst/>
          </a:prstGeom>
        </p:spPr>
        <p:txBody>
          <a:bodyPr wrap="square">
            <a:spAutoFit/>
          </a:bodyPr>
          <a:lstStyle/>
          <a:p>
            <a:pPr marL="45720"/>
            <a:r>
              <a:rPr lang="en-US" sz="1200" b="1" i="1" dirty="0">
                <a:solidFill>
                  <a:srgbClr val="00523C"/>
                </a:solidFill>
                <a:effectLst/>
                <a:cs typeface="Calibri" pitchFamily="34" charset="0"/>
              </a:rPr>
              <a:t>Source: </a:t>
            </a:r>
            <a:r>
              <a:rPr lang="en-US" sz="1200" b="1" dirty="0">
                <a:effectLst/>
                <a:cs typeface="Calibri" pitchFamily="34" charset="0"/>
              </a:rPr>
              <a:t>ARS Image Gallery, image #K8587-14; photo by Bob Nichols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03038-9B46-4342-8B6A-15C83829F35F}"/>
              </a:ext>
            </a:extLst>
          </p:cNvPr>
          <p:cNvSpPr>
            <a:spLocks noGrp="1"/>
          </p:cNvSpPr>
          <p:nvPr>
            <p:ph type="title"/>
          </p:nvPr>
        </p:nvSpPr>
        <p:spPr/>
        <p:txBody>
          <a:bodyPr/>
          <a:lstStyle/>
          <a:p>
            <a:r>
              <a:rPr lang="en-US" dirty="0">
                <a:solidFill>
                  <a:srgbClr val="FFFF00"/>
                </a:solidFill>
              </a:rPr>
              <a:t>80K SNP: </a:t>
            </a:r>
            <a:r>
              <a:rPr lang="en-US" dirty="0"/>
              <a:t>Choosing which SNP to include</a:t>
            </a:r>
          </a:p>
        </p:txBody>
      </p:sp>
      <p:sp>
        <p:nvSpPr>
          <p:cNvPr id="3" name="Content Placeholder 2">
            <a:extLst>
              <a:ext uri="{FF2B5EF4-FFF2-40B4-BE49-F238E27FC236}">
                <a16:creationId xmlns:a16="http://schemas.microsoft.com/office/drawing/2014/main" id="{1991EDA4-B977-4E7C-BE7C-89CA57D485A2}"/>
              </a:ext>
            </a:extLst>
          </p:cNvPr>
          <p:cNvSpPr>
            <a:spLocks noGrp="1"/>
          </p:cNvSpPr>
          <p:nvPr>
            <p:ph sz="half" idx="1"/>
          </p:nvPr>
        </p:nvSpPr>
        <p:spPr/>
        <p:txBody>
          <a:bodyPr/>
          <a:lstStyle/>
          <a:p>
            <a:pPr marL="222885" indent="-171450">
              <a:lnSpc>
                <a:spcPts val="2325"/>
              </a:lnSpc>
              <a:spcAft>
                <a:spcPts val="450"/>
              </a:spcAft>
            </a:pPr>
            <a:r>
              <a:rPr lang="en-US" sz="2100" dirty="0"/>
              <a:t>Large effect HD and sequence SNP from 2 previous studies</a:t>
            </a:r>
          </a:p>
          <a:p>
            <a:pPr marL="428625" lvl="1" indent="-154305">
              <a:lnSpc>
                <a:spcPts val="2175"/>
              </a:lnSpc>
              <a:spcAft>
                <a:spcPts val="450"/>
              </a:spcAft>
            </a:pPr>
            <a:r>
              <a:rPr lang="en-US" sz="1950" dirty="0" err="1"/>
              <a:t>Wiggans</a:t>
            </a:r>
            <a:r>
              <a:rPr lang="en-US" sz="1950" dirty="0"/>
              <a:t> et al., 2016, J. Dairy Sci. 99:4504–4511 </a:t>
            </a:r>
            <a:r>
              <a:rPr lang="en-US" sz="1950" dirty="0">
                <a:solidFill>
                  <a:srgbClr val="00337F"/>
                </a:solidFill>
              </a:rPr>
              <a:t>(HD SNP) </a:t>
            </a:r>
          </a:p>
          <a:p>
            <a:pPr marL="428625" lvl="1" indent="-154305">
              <a:lnSpc>
                <a:spcPts val="2175"/>
              </a:lnSpc>
              <a:spcAft>
                <a:spcPts val="1350"/>
              </a:spcAft>
            </a:pPr>
            <a:r>
              <a:rPr lang="en-US" sz="1950" dirty="0"/>
              <a:t>VanRaden et al., 2017, Genet. Sel. </a:t>
            </a:r>
            <a:r>
              <a:rPr lang="en-US" sz="1950" dirty="0" err="1"/>
              <a:t>Evol</a:t>
            </a:r>
            <a:r>
              <a:rPr lang="en-US" sz="1950" dirty="0"/>
              <a:t>. 49:32 </a:t>
            </a:r>
            <a:r>
              <a:rPr lang="en-US" sz="1950" dirty="0">
                <a:solidFill>
                  <a:srgbClr val="00337F"/>
                </a:solidFill>
              </a:rPr>
              <a:t>(sequence) </a:t>
            </a:r>
          </a:p>
          <a:p>
            <a:pPr marL="222885" indent="-171450">
              <a:lnSpc>
                <a:spcPts val="2325"/>
              </a:lnSpc>
              <a:spcAft>
                <a:spcPts val="1350"/>
              </a:spcAft>
            </a:pPr>
            <a:r>
              <a:rPr lang="en-US" sz="2100" dirty="0"/>
              <a:t>Gene tests added to recent chips</a:t>
            </a:r>
          </a:p>
          <a:p>
            <a:pPr marL="222885" indent="-171450">
              <a:lnSpc>
                <a:spcPts val="2325"/>
              </a:lnSpc>
              <a:spcAft>
                <a:spcPts val="1350"/>
              </a:spcAft>
            </a:pPr>
            <a:r>
              <a:rPr lang="en-US" sz="2100" dirty="0"/>
              <a:t>Causal alleles within lethal haplotypes</a:t>
            </a:r>
          </a:p>
          <a:p>
            <a:pPr marL="222885" indent="-171450">
              <a:lnSpc>
                <a:spcPts val="2325"/>
              </a:lnSpc>
              <a:spcAft>
                <a:spcPts val="1350"/>
              </a:spcAft>
            </a:pPr>
            <a:r>
              <a:rPr lang="en-US" sz="2100" dirty="0"/>
              <a:t>Remove previous SNP with high parent-progeny conflict rates, missing genotypes, Hardy-Weinberg within breeds, etc.</a:t>
            </a:r>
          </a:p>
          <a:p>
            <a:pPr marL="222885" indent="-171450">
              <a:lnSpc>
                <a:spcPts val="2325"/>
              </a:lnSpc>
              <a:spcAft>
                <a:spcPts val="1125"/>
              </a:spcAft>
            </a:pPr>
            <a:r>
              <a:rPr lang="en-US" sz="2100" dirty="0"/>
              <a:t>Set SNP to missing on individual chips with poor properties</a:t>
            </a:r>
          </a:p>
        </p:txBody>
      </p:sp>
    </p:spTree>
    <p:extLst>
      <p:ext uri="{BB962C8B-B14F-4D97-AF65-F5344CB8AC3E}">
        <p14:creationId xmlns:p14="http://schemas.microsoft.com/office/powerpoint/2010/main" val="91347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0F4B1-7C0F-4DD6-A9F7-A3F909B9DE82}"/>
              </a:ext>
            </a:extLst>
          </p:cNvPr>
          <p:cNvSpPr>
            <a:spLocks noGrp="1"/>
          </p:cNvSpPr>
          <p:nvPr>
            <p:ph type="title"/>
          </p:nvPr>
        </p:nvSpPr>
        <p:spPr>
          <a:xfrm>
            <a:off x="339633" y="91440"/>
            <a:ext cx="8608423" cy="479822"/>
          </a:xfrm>
        </p:spPr>
        <p:txBody>
          <a:bodyPr/>
          <a:lstStyle/>
          <a:p>
            <a:r>
              <a:rPr lang="en-US" dirty="0">
                <a:solidFill>
                  <a:srgbClr val="FFFF00"/>
                </a:solidFill>
              </a:rPr>
              <a:t>80K SNP: </a:t>
            </a:r>
            <a:r>
              <a:rPr lang="en-US" dirty="0"/>
              <a:t>Gene tests &amp; sequence SNP w/large effects</a:t>
            </a:r>
          </a:p>
        </p:txBody>
      </p:sp>
      <p:sp>
        <p:nvSpPr>
          <p:cNvPr id="3" name="Content Placeholder 2">
            <a:extLst>
              <a:ext uri="{FF2B5EF4-FFF2-40B4-BE49-F238E27FC236}">
                <a16:creationId xmlns:a16="http://schemas.microsoft.com/office/drawing/2014/main" id="{CC84E8AE-0270-4F44-8A16-6897BA66D610}"/>
              </a:ext>
            </a:extLst>
          </p:cNvPr>
          <p:cNvSpPr>
            <a:spLocks noGrp="1"/>
          </p:cNvSpPr>
          <p:nvPr>
            <p:ph sz="half" idx="1"/>
          </p:nvPr>
        </p:nvSpPr>
        <p:spPr/>
        <p:txBody>
          <a:bodyPr/>
          <a:lstStyle/>
          <a:p>
            <a:pPr marL="222885" indent="-171450">
              <a:lnSpc>
                <a:spcPts val="2325"/>
              </a:lnSpc>
              <a:spcAft>
                <a:spcPts val="1800"/>
              </a:spcAft>
            </a:pPr>
            <a:r>
              <a:rPr lang="en-US" sz="2100" dirty="0"/>
              <a:t>Gene tests for </a:t>
            </a:r>
            <a:r>
              <a:rPr lang="en-US" sz="2100" i="1" dirty="0"/>
              <a:t>DGAT1</a:t>
            </a:r>
            <a:r>
              <a:rPr lang="en-US" sz="2100" dirty="0"/>
              <a:t>, </a:t>
            </a:r>
            <a:r>
              <a:rPr lang="en-US" sz="2100" i="1" dirty="0"/>
              <a:t>ABCG2</a:t>
            </a:r>
            <a:r>
              <a:rPr lang="en-US" sz="2100" dirty="0"/>
              <a:t>, β-casein, and β-lactoglobulin had large effects on yield traits and net merit</a:t>
            </a:r>
          </a:p>
          <a:p>
            <a:pPr marL="222885" indent="-171450">
              <a:lnSpc>
                <a:spcPts val="2325"/>
              </a:lnSpc>
              <a:spcAft>
                <a:spcPts val="1800"/>
              </a:spcAft>
            </a:pPr>
            <a:r>
              <a:rPr lang="en-US" sz="2100" dirty="0"/>
              <a:t>Gene tests for Holstein cholesterol deficiency, complex vertebral malformation, </a:t>
            </a:r>
            <a:r>
              <a:rPr lang="en-US" sz="2100" dirty="0" err="1"/>
              <a:t>brachyspina</a:t>
            </a:r>
            <a:r>
              <a:rPr lang="en-US" sz="2100" dirty="0"/>
              <a:t>, and calpain had large effects on somatic cell score, udder cleft, protein yield, and gestation length, respectively </a:t>
            </a:r>
          </a:p>
          <a:p>
            <a:pPr marL="222885" indent="-171450">
              <a:lnSpc>
                <a:spcPts val="2325"/>
              </a:lnSpc>
              <a:spcAft>
                <a:spcPts val="1800"/>
              </a:spcAft>
            </a:pPr>
            <a:r>
              <a:rPr lang="en-US" sz="2100" dirty="0"/>
              <a:t>New sequence marker on chromosome 3 had largest effect on Holstein final score, foot angle, feet-and-legs score, and rear legs (rear view) </a:t>
            </a:r>
          </a:p>
          <a:p>
            <a:pPr marL="222885" indent="-171450">
              <a:lnSpc>
                <a:spcPts val="2325"/>
              </a:lnSpc>
              <a:spcAft>
                <a:spcPts val="1800"/>
              </a:spcAft>
            </a:pPr>
            <a:r>
              <a:rPr lang="en-US" sz="2100" dirty="0"/>
              <a:t>For Jerseys, </a:t>
            </a:r>
            <a:r>
              <a:rPr lang="en-US" sz="2100" i="1" dirty="0" err="1"/>
              <a:t>bGHR</a:t>
            </a:r>
            <a:r>
              <a:rPr lang="en-US" sz="2100" dirty="0"/>
              <a:t> had large effect on productive life </a:t>
            </a:r>
          </a:p>
        </p:txBody>
      </p:sp>
    </p:spTree>
    <p:extLst>
      <p:ext uri="{BB962C8B-B14F-4D97-AF65-F5344CB8AC3E}">
        <p14:creationId xmlns:p14="http://schemas.microsoft.com/office/powerpoint/2010/main" val="1495407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A63E-BF53-43B1-A369-91C1A49B004B}"/>
              </a:ext>
            </a:extLst>
          </p:cNvPr>
          <p:cNvSpPr>
            <a:spLocks noGrp="1"/>
          </p:cNvSpPr>
          <p:nvPr>
            <p:ph type="title"/>
          </p:nvPr>
        </p:nvSpPr>
        <p:spPr/>
        <p:txBody>
          <a:bodyPr/>
          <a:lstStyle/>
          <a:p>
            <a:r>
              <a:rPr lang="en-US" dirty="0">
                <a:solidFill>
                  <a:srgbClr val="FFFF00"/>
                </a:solidFill>
              </a:rPr>
              <a:t>80K SNP: </a:t>
            </a:r>
            <a:r>
              <a:rPr lang="en-US" dirty="0"/>
              <a:t>Comparison of 80K &amp; 60K predictions</a:t>
            </a:r>
          </a:p>
        </p:txBody>
      </p:sp>
      <p:sp>
        <p:nvSpPr>
          <p:cNvPr id="3" name="Content Placeholder 2">
            <a:extLst>
              <a:ext uri="{FF2B5EF4-FFF2-40B4-BE49-F238E27FC236}">
                <a16:creationId xmlns:a16="http://schemas.microsoft.com/office/drawing/2014/main" id="{54FCDD0E-8D64-4D78-841B-F44564E92886}"/>
              </a:ext>
            </a:extLst>
          </p:cNvPr>
          <p:cNvSpPr>
            <a:spLocks noGrp="1"/>
          </p:cNvSpPr>
          <p:nvPr>
            <p:ph sz="half" idx="1"/>
          </p:nvPr>
        </p:nvSpPr>
        <p:spPr/>
        <p:txBody>
          <a:bodyPr/>
          <a:lstStyle/>
          <a:p>
            <a:pPr marL="222885" indent="-171450">
              <a:lnSpc>
                <a:spcPts val="2325"/>
              </a:lnSpc>
              <a:spcAft>
                <a:spcPts val="1575"/>
              </a:spcAft>
            </a:pPr>
            <a:r>
              <a:rPr lang="en-US" sz="2100" dirty="0"/>
              <a:t>Genomic predictions improved more for breeds with larger reference populations </a:t>
            </a:r>
            <a:r>
              <a:rPr lang="en-US" sz="2100" dirty="0">
                <a:solidFill>
                  <a:srgbClr val="00337F"/>
                </a:solidFill>
              </a:rPr>
              <a:t>(Holsteins and Jerseys) </a:t>
            </a:r>
          </a:p>
          <a:p>
            <a:pPr marL="222885" indent="-171450">
              <a:lnSpc>
                <a:spcPts val="2325"/>
              </a:lnSpc>
              <a:spcAft>
                <a:spcPts val="1575"/>
              </a:spcAft>
            </a:pPr>
            <a:r>
              <a:rPr lang="en-US" sz="2100" dirty="0"/>
              <a:t>Individual predictions changed most for animals less related to US population, with less complete pedigrees, or genotyped with lowest density chips </a:t>
            </a:r>
            <a:r>
              <a:rPr lang="en-US" sz="2100" dirty="0">
                <a:solidFill>
                  <a:srgbClr val="00337F"/>
                </a:solidFill>
              </a:rPr>
              <a:t>(such as 3K) </a:t>
            </a:r>
          </a:p>
          <a:p>
            <a:pPr marL="222885" indent="-171450">
              <a:lnSpc>
                <a:spcPts val="2325"/>
              </a:lnSpc>
              <a:spcAft>
                <a:spcPts val="450"/>
              </a:spcAft>
            </a:pPr>
            <a:r>
              <a:rPr lang="en-US" sz="2100" dirty="0"/>
              <a:t>Correlations of 80K with 60K predictions for young animals</a:t>
            </a:r>
          </a:p>
          <a:p>
            <a:pPr marL="428625" lvl="1" indent="-154305">
              <a:lnSpc>
                <a:spcPts val="2175"/>
              </a:lnSpc>
              <a:spcAft>
                <a:spcPts val="450"/>
              </a:spcAft>
            </a:pPr>
            <a:r>
              <a:rPr lang="en-US" sz="1950" dirty="0"/>
              <a:t>About 0.99 for Jersey, Holstein, and Guernsey yield traits </a:t>
            </a:r>
          </a:p>
          <a:p>
            <a:pPr marL="428625" lvl="1" indent="-154305">
              <a:lnSpc>
                <a:spcPts val="2175"/>
              </a:lnSpc>
              <a:spcAft>
                <a:spcPts val="450"/>
              </a:spcAft>
            </a:pPr>
            <a:r>
              <a:rPr lang="en-US" sz="1950" dirty="0"/>
              <a:t>Higher for Ayrshire and Brown Swiss yield traits </a:t>
            </a:r>
          </a:p>
          <a:p>
            <a:pPr marL="428625" lvl="1" indent="-154305">
              <a:lnSpc>
                <a:spcPts val="2175"/>
              </a:lnSpc>
            </a:pPr>
            <a:r>
              <a:rPr lang="en-US" sz="1950" dirty="0"/>
              <a:t>Lower for many other traits </a:t>
            </a:r>
            <a:r>
              <a:rPr lang="en-US" sz="1950" dirty="0">
                <a:solidFill>
                  <a:srgbClr val="B00000"/>
                </a:solidFill>
              </a:rPr>
              <a:t>(</a:t>
            </a:r>
            <a:r>
              <a:rPr lang="en-US" sz="1950" dirty="0">
                <a:solidFill>
                  <a:srgbClr val="B00000"/>
                </a:solidFill>
                <a:latin typeface="Arial" panose="020B0604020202020204" pitchFamily="34" charset="0"/>
                <a:cs typeface="Arial" panose="020B0604020202020204" pitchFamily="34" charset="0"/>
              </a:rPr>
              <a:t>~</a:t>
            </a:r>
            <a:r>
              <a:rPr lang="en-US" sz="1950" dirty="0">
                <a:solidFill>
                  <a:srgbClr val="B00000"/>
                </a:solidFill>
              </a:rPr>
              <a:t>0.98)</a:t>
            </a:r>
          </a:p>
        </p:txBody>
      </p:sp>
    </p:spTree>
    <p:extLst>
      <p:ext uri="{BB962C8B-B14F-4D97-AF65-F5344CB8AC3E}">
        <p14:creationId xmlns:p14="http://schemas.microsoft.com/office/powerpoint/2010/main" val="815237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00"/>
                </a:solidFill>
              </a:rPr>
              <a:t>RFI evaluations: </a:t>
            </a:r>
            <a:r>
              <a:rPr lang="en-US" dirty="0"/>
              <a:t>Reliabilities (Li et al., 2020, JDS)</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752889388"/>
              </p:ext>
            </p:extLst>
          </p:nvPr>
        </p:nvGraphicFramePr>
        <p:xfrm>
          <a:off x="365761" y="1028700"/>
          <a:ext cx="8412479" cy="3474720"/>
        </p:xfrm>
        <a:graphic>
          <a:graphicData uri="http://schemas.openxmlformats.org/drawingml/2006/table">
            <a:tbl>
              <a:tblPr firstRow="1" bandRow="1">
                <a:tableStyleId>{2D5ABB26-0587-4C30-8999-92F81FD0307C}</a:tableStyleId>
              </a:tblPr>
              <a:tblGrid>
                <a:gridCol w="5227910">
                  <a:extLst>
                    <a:ext uri="{9D8B030D-6E8A-4147-A177-3AD203B41FA5}">
                      <a16:colId xmlns:a16="http://schemas.microsoft.com/office/drawing/2014/main" val="20000"/>
                    </a:ext>
                  </a:extLst>
                </a:gridCol>
                <a:gridCol w="1619458">
                  <a:extLst>
                    <a:ext uri="{9D8B030D-6E8A-4147-A177-3AD203B41FA5}">
                      <a16:colId xmlns:a16="http://schemas.microsoft.com/office/drawing/2014/main" val="20001"/>
                    </a:ext>
                  </a:extLst>
                </a:gridCol>
                <a:gridCol w="1565111">
                  <a:extLst>
                    <a:ext uri="{9D8B030D-6E8A-4147-A177-3AD203B41FA5}">
                      <a16:colId xmlns:a16="http://schemas.microsoft.com/office/drawing/2014/main" val="20002"/>
                    </a:ext>
                  </a:extLst>
                </a:gridCol>
              </a:tblGrid>
              <a:tr h="342900">
                <a:tc>
                  <a:txBody>
                    <a:bodyPr/>
                    <a:lstStyle/>
                    <a:p>
                      <a:r>
                        <a:rPr lang="en-US" sz="2400" b="1" dirty="0">
                          <a:solidFill>
                            <a:srgbClr val="0033CC"/>
                          </a:solidFill>
                        </a:rPr>
                        <a:t>Animal group from national data</a:t>
                      </a:r>
                    </a:p>
                  </a:txBody>
                  <a:tcPr marL="68580" marR="68580" marT="34290" marB="34290"/>
                </a:tc>
                <a:tc gridSpan="2">
                  <a:txBody>
                    <a:bodyPr/>
                    <a:lstStyle/>
                    <a:p>
                      <a:pPr algn="ctr"/>
                      <a:r>
                        <a:rPr lang="en-US" sz="2400" b="1" dirty="0"/>
                        <a:t>RFI Reliability (%)</a:t>
                      </a:r>
                    </a:p>
                  </a:txBody>
                  <a:tcPr marL="68580" marR="68580" marT="34290" marB="34290"/>
                </a:tc>
                <a:tc hMerge="1">
                  <a:txBody>
                    <a:bodyPr/>
                    <a:lstStyle/>
                    <a:p>
                      <a:endParaRPr lang="en-US" dirty="0"/>
                    </a:p>
                  </a:txBody>
                  <a:tcPr/>
                </a:tc>
                <a:extLst>
                  <a:ext uri="{0D108BD9-81ED-4DB2-BD59-A6C34878D82A}">
                    <a16:rowId xmlns:a16="http://schemas.microsoft.com/office/drawing/2014/main" val="10000"/>
                  </a:ext>
                </a:extLst>
              </a:tr>
              <a:tr h="342900">
                <a:tc>
                  <a:txBody>
                    <a:bodyPr/>
                    <a:lstStyle/>
                    <a:p>
                      <a:endParaRPr lang="en-US" sz="2400" b="1" dirty="0"/>
                    </a:p>
                  </a:txBody>
                  <a:tcPr marL="68580" marR="68580" marT="34290" marB="34290"/>
                </a:tc>
                <a:tc>
                  <a:txBody>
                    <a:bodyPr/>
                    <a:lstStyle/>
                    <a:p>
                      <a:pPr algn="ctr"/>
                      <a:r>
                        <a:rPr lang="en-US" sz="2400" b="1" dirty="0"/>
                        <a:t>Pedigree</a:t>
                      </a:r>
                    </a:p>
                  </a:txBody>
                  <a:tcPr marL="68580" marR="68580" marT="34290" marB="34290"/>
                </a:tc>
                <a:tc>
                  <a:txBody>
                    <a:bodyPr/>
                    <a:lstStyle/>
                    <a:p>
                      <a:pPr algn="ctr"/>
                      <a:r>
                        <a:rPr lang="en-US" sz="2400" b="1" dirty="0"/>
                        <a:t>Genomic</a:t>
                      </a:r>
                    </a:p>
                  </a:txBody>
                  <a:tcPr marL="68580" marR="68580" marT="34290" marB="34290"/>
                </a:tc>
                <a:extLst>
                  <a:ext uri="{0D108BD9-81ED-4DB2-BD59-A6C34878D82A}">
                    <a16:rowId xmlns:a16="http://schemas.microsoft.com/office/drawing/2014/main" val="10001"/>
                  </a:ext>
                </a:extLst>
              </a:tr>
              <a:tr h="342900">
                <a:tc>
                  <a:txBody>
                    <a:bodyPr/>
                    <a:lstStyle/>
                    <a:p>
                      <a:r>
                        <a:rPr lang="en-US" sz="2400" dirty="0"/>
                        <a:t>3,965 </a:t>
                      </a:r>
                      <a:r>
                        <a:rPr lang="en-US" sz="2400" b="1" dirty="0">
                          <a:solidFill>
                            <a:srgbClr val="0033CC"/>
                          </a:solidFill>
                        </a:rPr>
                        <a:t>cows</a:t>
                      </a:r>
                      <a:r>
                        <a:rPr lang="en-US" sz="2400" dirty="0"/>
                        <a:t> with RFI phenotypes</a:t>
                      </a:r>
                    </a:p>
                  </a:txBody>
                  <a:tcPr marL="68580" marR="68580" marT="34290" marB="34290"/>
                </a:tc>
                <a:tc>
                  <a:txBody>
                    <a:bodyPr/>
                    <a:lstStyle/>
                    <a:p>
                      <a:pPr algn="ctr"/>
                      <a:r>
                        <a:rPr lang="en-US" sz="2400" dirty="0"/>
                        <a:t>30</a:t>
                      </a:r>
                    </a:p>
                  </a:txBody>
                  <a:tcPr marL="68580" marR="68580" marT="34290" marB="34290"/>
                </a:tc>
                <a:tc>
                  <a:txBody>
                    <a:bodyPr/>
                    <a:lstStyle/>
                    <a:p>
                      <a:pPr algn="ctr"/>
                      <a:r>
                        <a:rPr lang="en-US" sz="2400" dirty="0"/>
                        <a:t>34</a:t>
                      </a:r>
                    </a:p>
                  </a:txBody>
                  <a:tcPr marL="68580" marR="68580" marT="34290" marB="34290"/>
                </a:tc>
                <a:extLst>
                  <a:ext uri="{0D108BD9-81ED-4DB2-BD59-A6C34878D82A}">
                    <a16:rowId xmlns:a16="http://schemas.microsoft.com/office/drawing/2014/main" val="10002"/>
                  </a:ext>
                </a:extLst>
              </a:tr>
              <a:tr h="342900">
                <a:tc>
                  <a:txBody>
                    <a:bodyPr/>
                    <a:lstStyle/>
                    <a:p>
                      <a:r>
                        <a:rPr lang="en-US" sz="2400" dirty="0"/>
                        <a:t>Top 10 </a:t>
                      </a:r>
                      <a:r>
                        <a:rPr lang="en-US" sz="2400" b="1" dirty="0">
                          <a:solidFill>
                            <a:srgbClr val="0033CC"/>
                          </a:solidFill>
                        </a:rPr>
                        <a:t>sires</a:t>
                      </a:r>
                      <a:r>
                        <a:rPr lang="en-US" sz="2400" dirty="0"/>
                        <a:t> with most RFI daughters</a:t>
                      </a:r>
                    </a:p>
                  </a:txBody>
                  <a:tcPr marL="68580" marR="68580" marT="34290" marB="34290"/>
                </a:tc>
                <a:tc>
                  <a:txBody>
                    <a:bodyPr/>
                    <a:lstStyle/>
                    <a:p>
                      <a:pPr algn="ctr"/>
                      <a:r>
                        <a:rPr lang="en-US" sz="2400" dirty="0"/>
                        <a:t>78</a:t>
                      </a:r>
                    </a:p>
                  </a:txBody>
                  <a:tcPr marL="68580" marR="68580" marT="34290" marB="34290"/>
                </a:tc>
                <a:tc>
                  <a:txBody>
                    <a:bodyPr/>
                    <a:lstStyle/>
                    <a:p>
                      <a:pPr algn="ctr"/>
                      <a:r>
                        <a:rPr lang="en-US" sz="2400" dirty="0"/>
                        <a:t>85</a:t>
                      </a:r>
                    </a:p>
                  </a:txBody>
                  <a:tcPr marL="68580" marR="68580" marT="34290" marB="34290"/>
                </a:tc>
                <a:extLst>
                  <a:ext uri="{0D108BD9-81ED-4DB2-BD59-A6C34878D82A}">
                    <a16:rowId xmlns:a16="http://schemas.microsoft.com/office/drawing/2014/main" val="10003"/>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Top 100 Net Merit </a:t>
                      </a:r>
                      <a:r>
                        <a:rPr lang="en-US" sz="2400" b="1" dirty="0">
                          <a:solidFill>
                            <a:srgbClr val="0033CC"/>
                          </a:solidFill>
                        </a:rPr>
                        <a:t>progeny tested </a:t>
                      </a:r>
                      <a:r>
                        <a:rPr lang="en-US" sz="2400" b="0" dirty="0">
                          <a:solidFill>
                            <a:schemeClr val="tx1"/>
                          </a:solidFill>
                        </a:rPr>
                        <a:t>sires</a:t>
                      </a:r>
                    </a:p>
                  </a:txBody>
                  <a:tcPr marL="68580" marR="68580" marT="34290" marB="34290"/>
                </a:tc>
                <a:tc>
                  <a:txBody>
                    <a:bodyPr/>
                    <a:lstStyle/>
                    <a:p>
                      <a:pPr algn="ctr"/>
                      <a:r>
                        <a:rPr lang="en-US" sz="2400" dirty="0"/>
                        <a:t>8</a:t>
                      </a:r>
                    </a:p>
                  </a:txBody>
                  <a:tcPr marL="68580" marR="68580" marT="34290" marB="34290"/>
                </a:tc>
                <a:tc>
                  <a:txBody>
                    <a:bodyPr/>
                    <a:lstStyle/>
                    <a:p>
                      <a:pPr algn="ctr"/>
                      <a:r>
                        <a:rPr lang="en-US" sz="2400" dirty="0"/>
                        <a:t>16</a:t>
                      </a:r>
                    </a:p>
                  </a:txBody>
                  <a:tcPr marL="68580" marR="68580" marT="34290" marB="34290"/>
                </a:tc>
                <a:extLst>
                  <a:ext uri="{0D108BD9-81ED-4DB2-BD59-A6C34878D82A}">
                    <a16:rowId xmlns:a16="http://schemas.microsoft.com/office/drawing/2014/main" val="10004"/>
                  </a:ext>
                </a:extLst>
              </a:tr>
              <a:tr h="3429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Top 100 Net Merit </a:t>
                      </a:r>
                      <a:r>
                        <a:rPr lang="en-US" sz="2400" b="1" dirty="0">
                          <a:solidFill>
                            <a:srgbClr val="0033CC"/>
                          </a:solidFill>
                        </a:rPr>
                        <a:t>young bulls</a:t>
                      </a:r>
                      <a:endParaRPr lang="en-US" sz="2400" b="0" dirty="0">
                        <a:solidFill>
                          <a:schemeClr val="tx1"/>
                        </a:solidFill>
                      </a:endParaRPr>
                    </a:p>
                  </a:txBody>
                  <a:tcPr marL="68580" marR="68580" marT="34290" marB="34290"/>
                </a:tc>
                <a:tc>
                  <a:txBody>
                    <a:bodyPr/>
                    <a:lstStyle/>
                    <a:p>
                      <a:pPr algn="ctr"/>
                      <a:r>
                        <a:rPr lang="en-US" sz="2400" dirty="0"/>
                        <a:t>3</a:t>
                      </a:r>
                    </a:p>
                  </a:txBody>
                  <a:tcPr marL="68580" marR="68580" marT="34290" marB="34290"/>
                </a:tc>
                <a:tc>
                  <a:txBody>
                    <a:bodyPr/>
                    <a:lstStyle/>
                    <a:p>
                      <a:pPr algn="ctr"/>
                      <a:r>
                        <a:rPr lang="en-US" sz="2400" dirty="0"/>
                        <a:t>12</a:t>
                      </a:r>
                    </a:p>
                  </a:txBody>
                  <a:tcPr marL="68580" marR="68580" marT="34290" marB="34290"/>
                </a:tc>
                <a:extLst>
                  <a:ext uri="{0D108BD9-81ED-4DB2-BD59-A6C34878D82A}">
                    <a16:rowId xmlns:a16="http://schemas.microsoft.com/office/drawing/2014/main" val="10005"/>
                  </a:ext>
                </a:extLst>
              </a:tr>
              <a:tr h="342900">
                <a:tc>
                  <a:txBody>
                    <a:bodyPr/>
                    <a:lstStyle/>
                    <a:p>
                      <a:r>
                        <a:rPr lang="en-US" sz="2400" dirty="0"/>
                        <a:t>1.5 million </a:t>
                      </a:r>
                      <a:r>
                        <a:rPr lang="en-US" sz="2400" b="1" dirty="0">
                          <a:solidFill>
                            <a:srgbClr val="0033CC"/>
                          </a:solidFill>
                        </a:rPr>
                        <a:t>genotyped</a:t>
                      </a:r>
                      <a:r>
                        <a:rPr lang="en-US" sz="2400" dirty="0"/>
                        <a:t> Holsteins</a:t>
                      </a:r>
                    </a:p>
                  </a:txBody>
                  <a:tcPr marL="68580" marR="68580" marT="34290" marB="34290"/>
                </a:tc>
                <a:tc>
                  <a:txBody>
                    <a:bodyPr/>
                    <a:lstStyle/>
                    <a:p>
                      <a:pPr algn="ctr"/>
                      <a:r>
                        <a:rPr lang="en-US" sz="2400" dirty="0"/>
                        <a:t>5</a:t>
                      </a:r>
                    </a:p>
                  </a:txBody>
                  <a:tcPr marL="68580" marR="68580" marT="34290" marB="34290"/>
                </a:tc>
                <a:tc>
                  <a:txBody>
                    <a:bodyPr/>
                    <a:lstStyle/>
                    <a:p>
                      <a:pPr algn="ctr"/>
                      <a:r>
                        <a:rPr lang="en-US" sz="2400" dirty="0"/>
                        <a:t>13</a:t>
                      </a:r>
                    </a:p>
                  </a:txBody>
                  <a:tcPr marL="68580" marR="68580" marT="34290" marB="34290"/>
                </a:tc>
                <a:extLst>
                  <a:ext uri="{0D108BD9-81ED-4DB2-BD59-A6C34878D82A}">
                    <a16:rowId xmlns:a16="http://schemas.microsoft.com/office/drawing/2014/main" val="10006"/>
                  </a:ext>
                </a:extLst>
              </a:tr>
              <a:tr h="342900">
                <a:tc>
                  <a:txBody>
                    <a:bodyPr/>
                    <a:lstStyle/>
                    <a:p>
                      <a:r>
                        <a:rPr lang="en-US" sz="2400" dirty="0"/>
                        <a:t>60 million </a:t>
                      </a:r>
                      <a:r>
                        <a:rPr lang="en-US" sz="2400" b="1" dirty="0">
                          <a:solidFill>
                            <a:srgbClr val="0033CC"/>
                          </a:solidFill>
                        </a:rPr>
                        <a:t>non-genotyped </a:t>
                      </a:r>
                      <a:r>
                        <a:rPr lang="en-US" sz="2400" dirty="0"/>
                        <a:t>Holsteins</a:t>
                      </a:r>
                    </a:p>
                  </a:txBody>
                  <a:tcPr marL="68580" marR="68580" marT="34290" marB="34290"/>
                </a:tc>
                <a:tc>
                  <a:txBody>
                    <a:bodyPr/>
                    <a:lstStyle/>
                    <a:p>
                      <a:pPr algn="ctr"/>
                      <a:r>
                        <a:rPr lang="en-US" sz="2400" dirty="0"/>
                        <a:t>3</a:t>
                      </a:r>
                    </a:p>
                  </a:txBody>
                  <a:tcPr marL="68580" marR="68580" marT="34290" marB="34290"/>
                </a:tc>
                <a:tc>
                  <a:txBody>
                    <a:bodyPr/>
                    <a:lstStyle/>
                    <a:p>
                      <a:pPr algn="ctr"/>
                      <a:r>
                        <a:rPr lang="en-US" sz="2400" dirty="0"/>
                        <a:t>3</a:t>
                      </a:r>
                    </a:p>
                  </a:txBody>
                  <a:tcPr marL="68580" marR="68580" marT="34290" marB="3429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47753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FF00"/>
                </a:solidFill>
              </a:rPr>
              <a:t>RFI evaluations: </a:t>
            </a:r>
            <a:r>
              <a:rPr lang="en-US" sz="2700" dirty="0"/>
              <a:t>Largest effects for RFI from HD genotypes</a:t>
            </a:r>
          </a:p>
        </p:txBody>
      </p:sp>
      <p:pic>
        <p:nvPicPr>
          <p:cNvPr id="8" name="Content Placeholder 7">
            <a:extLst>
              <a:ext uri="{FF2B5EF4-FFF2-40B4-BE49-F238E27FC236}">
                <a16:creationId xmlns:a16="http://schemas.microsoft.com/office/drawing/2014/main" id="{34B50758-D7A2-4021-B7F9-FC127D4B45E7}"/>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tretch/>
        </p:blipFill>
        <p:spPr>
          <a:xfrm>
            <a:off x="918713" y="765605"/>
            <a:ext cx="6930613" cy="3898470"/>
          </a:xfrm>
        </p:spPr>
      </p:pic>
      <p:sp>
        <p:nvSpPr>
          <p:cNvPr id="4" name="Rectangle 3">
            <a:extLst>
              <a:ext uri="{FF2B5EF4-FFF2-40B4-BE49-F238E27FC236}">
                <a16:creationId xmlns:a16="http://schemas.microsoft.com/office/drawing/2014/main" id="{35F59657-4DD7-4FF1-8D0E-7D2425C891CF}"/>
              </a:ext>
            </a:extLst>
          </p:cNvPr>
          <p:cNvSpPr/>
          <p:nvPr/>
        </p:nvSpPr>
        <p:spPr>
          <a:xfrm>
            <a:off x="1288670" y="725521"/>
            <a:ext cx="6525491" cy="415498"/>
          </a:xfrm>
          <a:prstGeom prst="rect">
            <a:avLst/>
          </a:prstGeom>
        </p:spPr>
        <p:txBody>
          <a:bodyPr wrap="square">
            <a:spAutoFit/>
          </a:bodyPr>
          <a:lstStyle/>
          <a:p>
            <a:pPr algn="ctr"/>
            <a:r>
              <a:rPr lang="en-US" sz="2100" b="1" dirty="0"/>
              <a:t>SNP variance explained by 5-SNP windows</a:t>
            </a:r>
            <a:endParaRPr lang="en-US" sz="2100" dirty="0"/>
          </a:p>
        </p:txBody>
      </p:sp>
      <p:sp>
        <p:nvSpPr>
          <p:cNvPr id="9" name="Rectangle 8">
            <a:extLst>
              <a:ext uri="{FF2B5EF4-FFF2-40B4-BE49-F238E27FC236}">
                <a16:creationId xmlns:a16="http://schemas.microsoft.com/office/drawing/2014/main" id="{AD96F469-8043-4F2C-AD3E-5AC82DC9EA91}"/>
              </a:ext>
            </a:extLst>
          </p:cNvPr>
          <p:cNvSpPr/>
          <p:nvPr/>
        </p:nvSpPr>
        <p:spPr>
          <a:xfrm>
            <a:off x="2991849" y="4405465"/>
            <a:ext cx="223138" cy="300082"/>
          </a:xfrm>
          <a:prstGeom prst="rect">
            <a:avLst/>
          </a:prstGeom>
        </p:spPr>
        <p:txBody>
          <a:bodyPr wrap="none">
            <a:spAutoFit/>
          </a:bodyPr>
          <a:lstStyle/>
          <a:p>
            <a:pPr algn="ctr"/>
            <a:r>
              <a:rPr lang="en-US" sz="1350" dirty="0"/>
              <a:t> </a:t>
            </a:r>
            <a:endParaRPr lang="en-GB" sz="1350" dirty="0"/>
          </a:p>
        </p:txBody>
      </p:sp>
      <p:sp>
        <p:nvSpPr>
          <p:cNvPr id="11" name="TextBox 10">
            <a:extLst>
              <a:ext uri="{FF2B5EF4-FFF2-40B4-BE49-F238E27FC236}">
                <a16:creationId xmlns:a16="http://schemas.microsoft.com/office/drawing/2014/main" id="{6CD1196C-F313-4499-BB0A-A684A8780BFE}"/>
              </a:ext>
            </a:extLst>
          </p:cNvPr>
          <p:cNvSpPr txBox="1"/>
          <p:nvPr/>
        </p:nvSpPr>
        <p:spPr>
          <a:xfrm>
            <a:off x="1323108" y="4599808"/>
            <a:ext cx="6137564" cy="369332"/>
          </a:xfrm>
          <a:prstGeom prst="rect">
            <a:avLst/>
          </a:prstGeom>
          <a:noFill/>
        </p:spPr>
        <p:txBody>
          <a:bodyPr wrap="square" rtlCol="0">
            <a:spAutoFit/>
          </a:bodyPr>
          <a:lstStyle/>
          <a:p>
            <a:r>
              <a:rPr lang="en-US" dirty="0"/>
              <a:t>Top 350 RFI SNPs provided to labs to design better future chips</a:t>
            </a:r>
          </a:p>
        </p:txBody>
      </p:sp>
    </p:spTree>
    <p:extLst>
      <p:ext uri="{BB962C8B-B14F-4D97-AF65-F5344CB8AC3E}">
        <p14:creationId xmlns:p14="http://schemas.microsoft.com/office/powerpoint/2010/main" val="1295962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EF2C-FBCB-9148-A5C5-DF850971A728}"/>
              </a:ext>
            </a:extLst>
          </p:cNvPr>
          <p:cNvSpPr>
            <a:spLocks noGrp="1"/>
          </p:cNvSpPr>
          <p:nvPr>
            <p:ph type="title"/>
          </p:nvPr>
        </p:nvSpPr>
        <p:spPr/>
        <p:txBody>
          <a:bodyPr/>
          <a:lstStyle/>
          <a:p>
            <a:r>
              <a:rPr lang="en-US" dirty="0">
                <a:solidFill>
                  <a:srgbClr val="FFFF00"/>
                </a:solidFill>
              </a:rPr>
              <a:t>Heifer livability: </a:t>
            </a:r>
            <a:r>
              <a:rPr lang="en-US" dirty="0"/>
              <a:t>Data</a:t>
            </a:r>
          </a:p>
        </p:txBody>
      </p:sp>
      <p:sp>
        <p:nvSpPr>
          <p:cNvPr id="3" name="Content Placeholder 2">
            <a:extLst>
              <a:ext uri="{FF2B5EF4-FFF2-40B4-BE49-F238E27FC236}">
                <a16:creationId xmlns:a16="http://schemas.microsoft.com/office/drawing/2014/main" id="{6F92AA02-0204-0E40-9CA6-96C1E91D118F}"/>
              </a:ext>
            </a:extLst>
          </p:cNvPr>
          <p:cNvSpPr>
            <a:spLocks noGrp="1"/>
          </p:cNvSpPr>
          <p:nvPr>
            <p:ph sz="half" idx="1"/>
          </p:nvPr>
        </p:nvSpPr>
        <p:spPr/>
        <p:txBody>
          <a:bodyPr/>
          <a:lstStyle/>
          <a:p>
            <a:pPr marL="228600" indent="-228600">
              <a:lnSpc>
                <a:spcPts val="2300"/>
              </a:lnSpc>
              <a:spcAft>
                <a:spcPts val="900"/>
              </a:spcAft>
            </a:pPr>
            <a:r>
              <a:rPr lang="en-US" sz="2200" dirty="0"/>
              <a:t>Extracted data from CDCB database </a:t>
            </a:r>
            <a:r>
              <a:rPr lang="en-US" sz="2200" dirty="0">
                <a:solidFill>
                  <a:srgbClr val="00523C"/>
                </a:solidFill>
              </a:rPr>
              <a:t>(birth years 2001–16)</a:t>
            </a:r>
          </a:p>
          <a:p>
            <a:pPr marL="574675" lvl="1">
              <a:lnSpc>
                <a:spcPts val="2300"/>
              </a:lnSpc>
              <a:spcAft>
                <a:spcPts val="900"/>
              </a:spcAft>
            </a:pPr>
            <a:r>
              <a:rPr lang="en-US" sz="2200" dirty="0"/>
              <a:t>4,428,896 dairy heifer data records</a:t>
            </a:r>
          </a:p>
          <a:p>
            <a:pPr marL="574675" lvl="1">
              <a:lnSpc>
                <a:spcPts val="2300"/>
              </a:lnSpc>
              <a:spcAft>
                <a:spcPts val="900"/>
              </a:spcAft>
            </a:pPr>
            <a:r>
              <a:rPr lang="en-US" sz="2200" dirty="0"/>
              <a:t>Herds with death loss of 2–25%</a:t>
            </a:r>
          </a:p>
          <a:p>
            <a:pPr marL="574675" lvl="1">
              <a:lnSpc>
                <a:spcPts val="2300"/>
              </a:lnSpc>
              <a:spcAft>
                <a:spcPts val="900"/>
              </a:spcAft>
            </a:pPr>
            <a:r>
              <a:rPr lang="en-US" sz="2200" dirty="0"/>
              <a:t>Heifers &lt;2 days old not evaluated </a:t>
            </a:r>
            <a:r>
              <a:rPr lang="en-US" sz="2200" dirty="0">
                <a:solidFill>
                  <a:srgbClr val="00523C"/>
                </a:solidFill>
              </a:rPr>
              <a:t>(used in stillbirth)</a:t>
            </a:r>
          </a:p>
          <a:p>
            <a:pPr marL="574675" lvl="1">
              <a:lnSpc>
                <a:spcPts val="2300"/>
              </a:lnSpc>
              <a:spcAft>
                <a:spcPts val="900"/>
              </a:spcAft>
            </a:pPr>
            <a:r>
              <a:rPr lang="en-US" sz="2200" dirty="0"/>
              <a:t>Heifers up to 18 months old used</a:t>
            </a:r>
          </a:p>
          <a:p>
            <a:pPr marL="574675" lvl="1">
              <a:lnSpc>
                <a:spcPts val="2300"/>
              </a:lnSpc>
              <a:spcAft>
                <a:spcPts val="2400"/>
              </a:spcAft>
            </a:pPr>
            <a:r>
              <a:rPr lang="en-US" sz="2200" dirty="0"/>
              <a:t>Total number of deaths = 142,6202 </a:t>
            </a:r>
            <a:r>
              <a:rPr lang="en-US" sz="2200" dirty="0">
                <a:solidFill>
                  <a:srgbClr val="AC1F2D"/>
                </a:solidFill>
              </a:rPr>
              <a:t>(3.2%)</a:t>
            </a:r>
          </a:p>
          <a:p>
            <a:pPr marL="228600" indent="-228600">
              <a:lnSpc>
                <a:spcPts val="2300"/>
              </a:lnSpc>
              <a:spcAft>
                <a:spcPts val="2400"/>
              </a:spcAft>
            </a:pPr>
            <a:r>
              <a:rPr lang="en-US" sz="2200" dirty="0"/>
              <a:t>Livability scored as 100 </a:t>
            </a:r>
            <a:r>
              <a:rPr lang="en-US" sz="2200" dirty="0">
                <a:solidFill>
                  <a:srgbClr val="00523C"/>
                </a:solidFill>
              </a:rPr>
              <a:t>(alive) </a:t>
            </a:r>
            <a:r>
              <a:rPr lang="en-US" sz="2200" dirty="0"/>
              <a:t>or 0 </a:t>
            </a:r>
            <a:r>
              <a:rPr lang="en-US" sz="2200" dirty="0">
                <a:solidFill>
                  <a:srgbClr val="00523C"/>
                </a:solidFill>
              </a:rPr>
              <a:t>(dead)</a:t>
            </a:r>
          </a:p>
          <a:p>
            <a:pPr marL="228600" indent="-228600">
              <a:lnSpc>
                <a:spcPts val="2300"/>
              </a:lnSpc>
            </a:pPr>
            <a:r>
              <a:rPr lang="en-US" sz="2200" dirty="0"/>
              <a:t>Heritability estimate of 0.4% by sire model REML</a:t>
            </a:r>
            <a:endParaRPr lang="en-US" sz="2200" baseline="30000" dirty="0"/>
          </a:p>
          <a:p>
            <a:pPr>
              <a:lnSpc>
                <a:spcPts val="2300"/>
              </a:lnSpc>
            </a:pPr>
            <a:endParaRPr lang="en-US" sz="2200" dirty="0"/>
          </a:p>
          <a:p>
            <a:pPr>
              <a:lnSpc>
                <a:spcPts val="2300"/>
              </a:lnSpc>
            </a:pPr>
            <a:endParaRPr lang="en-US" sz="2200" dirty="0"/>
          </a:p>
        </p:txBody>
      </p:sp>
      <p:pic>
        <p:nvPicPr>
          <p:cNvPr id="5" name="Picture 4">
            <a:extLst>
              <a:ext uri="{FF2B5EF4-FFF2-40B4-BE49-F238E27FC236}">
                <a16:creationId xmlns:a16="http://schemas.microsoft.com/office/drawing/2014/main" id="{1DA53761-9657-4B66-B1DE-49226A5C73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8579" y="0"/>
            <a:ext cx="855421" cy="640080"/>
          </a:xfrm>
          <a:prstGeom prst="rect">
            <a:avLst/>
          </a:prstGeom>
        </p:spPr>
      </p:pic>
    </p:spTree>
    <p:extLst>
      <p:ext uri="{BB962C8B-B14F-4D97-AF65-F5344CB8AC3E}">
        <p14:creationId xmlns:p14="http://schemas.microsoft.com/office/powerpoint/2010/main" val="31013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67032-8DDA-C442-8594-52E9278F078C}"/>
              </a:ext>
            </a:extLst>
          </p:cNvPr>
          <p:cNvSpPr>
            <a:spLocks noGrp="1"/>
          </p:cNvSpPr>
          <p:nvPr>
            <p:ph type="title"/>
          </p:nvPr>
        </p:nvSpPr>
        <p:spPr/>
        <p:txBody>
          <a:bodyPr/>
          <a:lstStyle/>
          <a:p>
            <a:r>
              <a:rPr lang="en-US" dirty="0">
                <a:solidFill>
                  <a:srgbClr val="FFFF00"/>
                </a:solidFill>
              </a:rPr>
              <a:t>Heifer livability: </a:t>
            </a:r>
            <a:r>
              <a:rPr lang="en-US" dirty="0"/>
              <a:t>Evaluation</a:t>
            </a:r>
          </a:p>
        </p:txBody>
      </p:sp>
      <p:sp>
        <p:nvSpPr>
          <p:cNvPr id="3" name="Content Placeholder 2">
            <a:extLst>
              <a:ext uri="{FF2B5EF4-FFF2-40B4-BE49-F238E27FC236}">
                <a16:creationId xmlns:a16="http://schemas.microsoft.com/office/drawing/2014/main" id="{798599A8-8EC8-7341-A15A-BC4CA9C8814B}"/>
              </a:ext>
            </a:extLst>
          </p:cNvPr>
          <p:cNvSpPr>
            <a:spLocks noGrp="1"/>
          </p:cNvSpPr>
          <p:nvPr>
            <p:ph sz="half" idx="1"/>
          </p:nvPr>
        </p:nvSpPr>
        <p:spPr/>
        <p:txBody>
          <a:bodyPr/>
          <a:lstStyle/>
          <a:p>
            <a:pPr marL="228600" indent="-228600">
              <a:lnSpc>
                <a:spcPts val="2300"/>
              </a:lnSpc>
            </a:pPr>
            <a:r>
              <a:rPr lang="en-US" sz="2200" dirty="0"/>
              <a:t>Genomic PTAs </a:t>
            </a:r>
            <a:r>
              <a:rPr lang="en-US" sz="2200" dirty="0">
                <a:solidFill>
                  <a:srgbClr val="00523C"/>
                </a:solidFill>
              </a:rPr>
              <a:t>(GPTAs) </a:t>
            </a:r>
            <a:r>
              <a:rPr lang="en-US" sz="2200" dirty="0"/>
              <a:t>for proven bulls</a:t>
            </a:r>
          </a:p>
          <a:p>
            <a:pPr marL="574675" lvl="1">
              <a:lnSpc>
                <a:spcPts val="2300"/>
              </a:lnSpc>
            </a:pPr>
            <a:r>
              <a:rPr lang="en-US" sz="2200" dirty="0"/>
              <a:t>Holstein:	</a:t>
            </a:r>
            <a:r>
              <a:rPr lang="en-US" sz="2200" dirty="0">
                <a:solidFill>
                  <a:srgbClr val="AC1F2D"/>
                </a:solidFill>
              </a:rPr>
              <a:t>‒1.5% </a:t>
            </a:r>
            <a:r>
              <a:rPr lang="en-US" sz="2200" dirty="0"/>
              <a:t>to </a:t>
            </a:r>
            <a:r>
              <a:rPr lang="en-US" sz="2200" dirty="0">
                <a:solidFill>
                  <a:srgbClr val="AC1F2D"/>
                </a:solidFill>
              </a:rPr>
              <a:t>+1.5% </a:t>
            </a:r>
            <a:r>
              <a:rPr lang="en-US" sz="2200" dirty="0">
                <a:solidFill>
                  <a:srgbClr val="244270"/>
                </a:solidFill>
              </a:rPr>
              <a:t>(SD of 0.5%) </a:t>
            </a:r>
          </a:p>
          <a:p>
            <a:pPr marL="574675" lvl="1">
              <a:lnSpc>
                <a:spcPts val="2300"/>
              </a:lnSpc>
              <a:spcAft>
                <a:spcPts val="3600"/>
              </a:spcAft>
            </a:pPr>
            <a:r>
              <a:rPr lang="en-US" sz="2200" dirty="0"/>
              <a:t>Jersey:	</a:t>
            </a:r>
            <a:r>
              <a:rPr lang="en-US" sz="2200" dirty="0">
                <a:solidFill>
                  <a:srgbClr val="AC1F2D"/>
                </a:solidFill>
              </a:rPr>
              <a:t> ‒0.8% </a:t>
            </a:r>
            <a:r>
              <a:rPr lang="en-US" sz="2200" dirty="0"/>
              <a:t>to </a:t>
            </a:r>
            <a:r>
              <a:rPr lang="en-US" sz="2200" dirty="0">
                <a:solidFill>
                  <a:srgbClr val="AC1F2D"/>
                </a:solidFill>
              </a:rPr>
              <a:t>+0.8% </a:t>
            </a:r>
            <a:r>
              <a:rPr lang="en-US" sz="2200" dirty="0">
                <a:solidFill>
                  <a:srgbClr val="244270"/>
                </a:solidFill>
              </a:rPr>
              <a:t>(SD of 0.2%)</a:t>
            </a:r>
          </a:p>
          <a:p>
            <a:pPr marL="228600" indent="-228600">
              <a:lnSpc>
                <a:spcPts val="2300"/>
              </a:lnSpc>
            </a:pPr>
            <a:r>
              <a:rPr lang="en-US" sz="2200" dirty="0"/>
              <a:t>RELs for young animals</a:t>
            </a:r>
          </a:p>
          <a:p>
            <a:pPr marL="574675" lvl="1">
              <a:lnSpc>
                <a:spcPts val="2300"/>
              </a:lnSpc>
              <a:spcAft>
                <a:spcPts val="0"/>
              </a:spcAft>
            </a:pPr>
            <a:r>
              <a:rPr lang="en-US" sz="2200" dirty="0"/>
              <a:t>Holstein:	49% REL for GPTA</a:t>
            </a:r>
          </a:p>
          <a:p>
            <a:pPr marL="288925" lvl="1" indent="0">
              <a:lnSpc>
                <a:spcPts val="2300"/>
              </a:lnSpc>
              <a:buNone/>
            </a:pPr>
            <a:r>
              <a:rPr lang="en-US" sz="2200" dirty="0"/>
              <a:t>		19% REL for traditional PA</a:t>
            </a:r>
          </a:p>
          <a:p>
            <a:pPr marL="574675" lvl="1">
              <a:lnSpc>
                <a:spcPts val="2300"/>
              </a:lnSpc>
              <a:spcAft>
                <a:spcPts val="0"/>
              </a:spcAft>
            </a:pPr>
            <a:r>
              <a:rPr lang="en-US" sz="2200" dirty="0"/>
              <a:t>Jersey:	31% REL for GPTA</a:t>
            </a:r>
          </a:p>
          <a:p>
            <a:pPr marL="288925" lvl="1" indent="0">
              <a:lnSpc>
                <a:spcPts val="2300"/>
              </a:lnSpc>
              <a:buNone/>
            </a:pPr>
            <a:r>
              <a:rPr lang="en-US" sz="2200" dirty="0"/>
              <a:t>		13% REL for traditional PA</a:t>
            </a:r>
          </a:p>
        </p:txBody>
      </p:sp>
    </p:spTree>
    <p:extLst>
      <p:ext uri="{BB962C8B-B14F-4D97-AF65-F5344CB8AC3E}">
        <p14:creationId xmlns:p14="http://schemas.microsoft.com/office/powerpoint/2010/main" val="70151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622C-1E2B-AE4D-B738-46FCD358DC56}"/>
              </a:ext>
            </a:extLst>
          </p:cNvPr>
          <p:cNvSpPr>
            <a:spLocks noGrp="1"/>
          </p:cNvSpPr>
          <p:nvPr>
            <p:ph type="title"/>
          </p:nvPr>
        </p:nvSpPr>
        <p:spPr/>
        <p:txBody>
          <a:bodyPr/>
          <a:lstStyle/>
          <a:p>
            <a:r>
              <a:rPr lang="en-US" dirty="0">
                <a:solidFill>
                  <a:srgbClr val="FFFF00"/>
                </a:solidFill>
              </a:rPr>
              <a:t>Heifer livability: </a:t>
            </a:r>
            <a:r>
              <a:rPr lang="en-US" dirty="0"/>
              <a:t>Correlation with other traits</a:t>
            </a:r>
            <a:endParaRPr lang="en-US" dirty="0">
              <a:solidFill>
                <a:srgbClr val="FFFF00"/>
              </a:solidFill>
            </a:endParaRPr>
          </a:p>
        </p:txBody>
      </p:sp>
      <p:sp>
        <p:nvSpPr>
          <p:cNvPr id="3" name="Content Placeholder 2">
            <a:extLst>
              <a:ext uri="{FF2B5EF4-FFF2-40B4-BE49-F238E27FC236}">
                <a16:creationId xmlns:a16="http://schemas.microsoft.com/office/drawing/2014/main" id="{CC40C9BE-D6E6-E24B-BFEF-811B258673B3}"/>
              </a:ext>
            </a:extLst>
          </p:cNvPr>
          <p:cNvSpPr>
            <a:spLocks noGrp="1"/>
          </p:cNvSpPr>
          <p:nvPr>
            <p:ph sz="half" idx="1"/>
          </p:nvPr>
        </p:nvSpPr>
        <p:spPr/>
        <p:txBody>
          <a:bodyPr/>
          <a:lstStyle/>
          <a:p>
            <a:pPr>
              <a:lnSpc>
                <a:spcPts val="2300"/>
              </a:lnSpc>
              <a:spcAft>
                <a:spcPts val="600"/>
              </a:spcAft>
            </a:pPr>
            <a:r>
              <a:rPr lang="en-US" sz="2200" dirty="0"/>
              <a:t>Correlations for HLIV GPTA of recent proven bulls</a:t>
            </a:r>
          </a:p>
          <a:p>
            <a:pPr lvl="1">
              <a:lnSpc>
                <a:spcPts val="2300"/>
              </a:lnSpc>
              <a:spcAft>
                <a:spcPts val="600"/>
              </a:spcAft>
            </a:pPr>
            <a:r>
              <a:rPr lang="en-US" sz="2200" dirty="0"/>
              <a:t>0.47 with PL and 0.20 with cow livability</a:t>
            </a:r>
          </a:p>
          <a:p>
            <a:pPr lvl="1">
              <a:lnSpc>
                <a:spcPts val="2300"/>
              </a:lnSpc>
              <a:spcAft>
                <a:spcPts val="600"/>
              </a:spcAft>
            </a:pPr>
            <a:r>
              <a:rPr lang="en-US" sz="2200" dirty="0"/>
              <a:t>0.36 with calving trait dollars </a:t>
            </a:r>
            <a:r>
              <a:rPr lang="en-US" sz="2200" dirty="0">
                <a:solidFill>
                  <a:srgbClr val="00523C"/>
                </a:solidFill>
              </a:rPr>
              <a:t>(calving ease, stillbirth)</a:t>
            </a:r>
          </a:p>
          <a:p>
            <a:pPr lvl="1">
              <a:lnSpc>
                <a:spcPts val="2300"/>
              </a:lnSpc>
              <a:spcAft>
                <a:spcPts val="600"/>
              </a:spcAft>
            </a:pPr>
            <a:r>
              <a:rPr lang="en-US" sz="2200" dirty="0"/>
              <a:t>0.32 with early first calving </a:t>
            </a:r>
            <a:r>
              <a:rPr lang="en-US" sz="2200" dirty="0">
                <a:solidFill>
                  <a:srgbClr val="00523C"/>
                </a:solidFill>
              </a:rPr>
              <a:t>(EFC)</a:t>
            </a:r>
          </a:p>
          <a:p>
            <a:pPr lvl="1">
              <a:lnSpc>
                <a:spcPts val="2300"/>
              </a:lnSpc>
              <a:spcAft>
                <a:spcPts val="2700"/>
              </a:spcAft>
            </a:pPr>
            <a:r>
              <a:rPr lang="en-US" sz="2200" dirty="0"/>
              <a:t>0.30 to 0.32 with yield traits</a:t>
            </a:r>
          </a:p>
          <a:p>
            <a:pPr>
              <a:lnSpc>
                <a:spcPts val="2300"/>
              </a:lnSpc>
              <a:spcAft>
                <a:spcPts val="2700"/>
              </a:spcAft>
            </a:pPr>
            <a:r>
              <a:rPr lang="en-US" sz="2200" dirty="0"/>
              <a:t>Correlation of HLIV GPTA with NM$ is very high </a:t>
            </a:r>
            <a:r>
              <a:rPr lang="en-US" sz="2200" dirty="0">
                <a:solidFill>
                  <a:srgbClr val="AC1F2D"/>
                </a:solidFill>
              </a:rPr>
              <a:t>(0.55) </a:t>
            </a:r>
          </a:p>
          <a:p>
            <a:pPr>
              <a:lnSpc>
                <a:spcPts val="2400"/>
              </a:lnSpc>
            </a:pPr>
            <a:r>
              <a:rPr lang="en-US" sz="2200" dirty="0"/>
              <a:t>Genetic trend for HLIV already favorable in recent years because of selection for correlated traits and NM$</a:t>
            </a:r>
          </a:p>
        </p:txBody>
      </p:sp>
    </p:spTree>
    <p:extLst>
      <p:ext uri="{BB962C8B-B14F-4D97-AF65-F5344CB8AC3E}">
        <p14:creationId xmlns:p14="http://schemas.microsoft.com/office/powerpoint/2010/main" val="3742480590"/>
      </p:ext>
    </p:extLst>
  </p:cSld>
  <p:clrMapOvr>
    <a:masterClrMapping/>
  </p:clrMapOvr>
</p:sld>
</file>

<file path=ppt/theme/theme1.xml><?xml version="1.0" encoding="utf-8"?>
<a:theme xmlns:a="http://schemas.openxmlformats.org/drawingml/2006/main" name="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IP-2017 Slide Master">
  <a:themeElements>
    <a:clrScheme name="Custom 2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44270"/>
      </a:hlink>
      <a:folHlink>
        <a:srgbClr val="24427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20284</TotalTime>
  <Words>1233</Words>
  <Application>Microsoft Macintosh PowerPoint</Application>
  <PresentationFormat>On-screen Show (16:9)</PresentationFormat>
  <Paragraphs>122</Paragraphs>
  <Slides>17</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Symbol</vt:lpstr>
      <vt:lpstr>Times New Roman</vt:lpstr>
      <vt:lpstr>AIP-2017 Slide Master</vt:lpstr>
      <vt:lpstr>1_AIP-2017 Slide Master</vt:lpstr>
      <vt:lpstr>Current Research at AGIL, January 2020</vt:lpstr>
      <vt:lpstr>80K SNP: Choosing which SNP to include</vt:lpstr>
      <vt:lpstr>80K SNP: Gene tests &amp; sequence SNP w/large effects</vt:lpstr>
      <vt:lpstr>80K SNP: Comparison of 80K &amp; 60K predictions</vt:lpstr>
      <vt:lpstr>RFI evaluations: Reliabilities (Li et al., 2020, JDS)</vt:lpstr>
      <vt:lpstr>RFI evaluations: Largest effects for RFI from HD genotypes</vt:lpstr>
      <vt:lpstr>Heifer livability: Data</vt:lpstr>
      <vt:lpstr>Heifer livability: Evaluation</vt:lpstr>
      <vt:lpstr>Heifer livability: Correlation with other traits</vt:lpstr>
      <vt:lpstr>August 2020 NM$ revision options</vt:lpstr>
      <vt:lpstr>Ancestor discovery (Nani et al., 2020, JDS)</vt:lpstr>
      <vt:lpstr>GWAS for health (Freebern et al., 2020, BMC Genomics)</vt:lpstr>
      <vt:lpstr>HH2: Identification of candidate variant</vt:lpstr>
      <vt:lpstr>HH2: Validation of candidate variant</vt:lpstr>
      <vt:lpstr>HH2: Candidate confirmed with functional validation</vt:lpstr>
      <vt:lpstr>Disclaimer</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Suzanne Hubbard</dc:creator>
  <cp:lastModifiedBy>Cole, John</cp:lastModifiedBy>
  <cp:revision>506</cp:revision>
  <dcterms:created xsi:type="dcterms:W3CDTF">2017-04-14T13:19:57Z</dcterms:created>
  <dcterms:modified xsi:type="dcterms:W3CDTF">2020-01-22T02:36:02Z</dcterms:modified>
</cp:coreProperties>
</file>