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7"/>
  </p:notesMasterIdLst>
  <p:sldIdLst>
    <p:sldId id="256" r:id="rId3"/>
    <p:sldId id="848" r:id="rId4"/>
    <p:sldId id="338" r:id="rId5"/>
    <p:sldId id="355" r:id="rId6"/>
    <p:sldId id="349" r:id="rId7"/>
    <p:sldId id="841" r:id="rId8"/>
    <p:sldId id="837" r:id="rId9"/>
    <p:sldId id="303" r:id="rId10"/>
    <p:sldId id="306" r:id="rId11"/>
    <p:sldId id="268" r:id="rId12"/>
    <p:sldId id="373" r:id="rId13"/>
    <p:sldId id="311" r:id="rId14"/>
    <p:sldId id="371" r:id="rId15"/>
    <p:sldId id="359" r:id="rId16"/>
    <p:sldId id="377" r:id="rId17"/>
    <p:sldId id="360" r:id="rId18"/>
    <p:sldId id="836" r:id="rId19"/>
    <p:sldId id="839" r:id="rId20"/>
    <p:sldId id="844" r:id="rId21"/>
    <p:sldId id="846" r:id="rId22"/>
    <p:sldId id="851" r:id="rId23"/>
    <p:sldId id="847" r:id="rId24"/>
    <p:sldId id="287" r:id="rId25"/>
    <p:sldId id="838" r:id="rId26"/>
    <p:sldId id="309" r:id="rId27"/>
    <p:sldId id="842" r:id="rId28"/>
    <p:sldId id="852" r:id="rId29"/>
    <p:sldId id="325" r:id="rId30"/>
    <p:sldId id="840" r:id="rId31"/>
    <p:sldId id="368" r:id="rId32"/>
    <p:sldId id="264" r:id="rId33"/>
    <p:sldId id="849" r:id="rId34"/>
    <p:sldId id="850" r:id="rId35"/>
    <p:sldId id="853"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 John" initials="CJ" lastIdx="1" clrIdx="0">
    <p:extLst>
      <p:ext uri="{19B8F6BF-5375-455C-9EA6-DF929625EA0E}">
        <p15:presenceInfo xmlns:p15="http://schemas.microsoft.com/office/powerpoint/2012/main" userId="S::john.cole@usda.gov::2344da17-7366-4f70-841e-746aec2271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7F"/>
    <a:srgbClr val="00523C"/>
    <a:srgbClr val="B00000"/>
    <a:srgbClr val="000000"/>
    <a:srgbClr val="00563F"/>
    <a:srgbClr val="24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1" autoAdjust="0"/>
    <p:restoredTop sz="94231" autoAdjust="0"/>
  </p:normalViewPr>
  <p:slideViewPr>
    <p:cSldViewPr snapToGrid="0">
      <p:cViewPr varScale="1">
        <p:scale>
          <a:sx n="82" d="100"/>
          <a:sy n="82" d="100"/>
        </p:scale>
        <p:origin x="176" y="432"/>
      </p:cViewPr>
      <p:guideLst>
        <p:guide orient="horz" pos="1620"/>
        <p:guide pos="2880"/>
      </p:guideLst>
    </p:cSldViewPr>
  </p:slideViewPr>
  <p:outlineViewPr>
    <p:cViewPr>
      <p:scale>
        <a:sx n="33" d="100"/>
        <a:sy n="33" d="100"/>
      </p:scale>
      <p:origin x="0" y="-1867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fia\Documents\Mizzou\CRISPRs\IFT80\first%20round%20edits%20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85732968038455"/>
          <c:y val="6.2444937434201001E-2"/>
          <c:w val="0.39009392297566836"/>
          <c:h val="0.76990074627415084"/>
        </c:manualLayout>
      </c:layout>
      <c:pieChart>
        <c:varyColors val="1"/>
        <c:ser>
          <c:idx val="0"/>
          <c:order val="0"/>
          <c:explosion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94-3545-B36E-25796246EBE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94-3545-B36E-25796246EB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294-3545-B36E-25796246EBE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Sheet1!$G$8:$G$10</c:f>
              <c:strCache>
                <c:ptCount val="3"/>
                <c:pt idx="0">
                  <c:v>wt</c:v>
                </c:pt>
                <c:pt idx="1">
                  <c:v>monoallelic</c:v>
                </c:pt>
                <c:pt idx="2">
                  <c:v>biallelic</c:v>
                </c:pt>
              </c:strCache>
            </c:strRef>
          </c:cat>
          <c:val>
            <c:numRef>
              <c:f>Sheet1!$H$8:$H$10</c:f>
              <c:numCache>
                <c:formatCode>General</c:formatCode>
                <c:ptCount val="3"/>
                <c:pt idx="0">
                  <c:v>8</c:v>
                </c:pt>
                <c:pt idx="1">
                  <c:v>6</c:v>
                </c:pt>
                <c:pt idx="2">
                  <c:v>5</c:v>
                </c:pt>
              </c:numCache>
            </c:numRef>
          </c:val>
          <c:extLst>
            <c:ext xmlns:c16="http://schemas.microsoft.com/office/drawing/2014/chart" uri="{C3380CC4-5D6E-409C-BE32-E72D297353CC}">
              <c16:uniqueId val="{00000006-8294-3545-B36E-25796246EBE9}"/>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8294-3545-B36E-25796246EBE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8294-3545-B36E-25796246EB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8294-3545-B36E-25796246EBE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Sheet1!$G$8:$G$10</c:f>
              <c:strCache>
                <c:ptCount val="3"/>
                <c:pt idx="0">
                  <c:v>wt</c:v>
                </c:pt>
                <c:pt idx="1">
                  <c:v>monoallelic</c:v>
                </c:pt>
                <c:pt idx="2">
                  <c:v>biallelic</c:v>
                </c:pt>
              </c:strCache>
            </c:strRef>
          </c:cat>
          <c:val>
            <c:numRef>
              <c:f>Sheet1!$I$8:$I$10</c:f>
              <c:numCache>
                <c:formatCode>0.00</c:formatCode>
                <c:ptCount val="3"/>
                <c:pt idx="0">
                  <c:v>42.105263157894733</c:v>
                </c:pt>
                <c:pt idx="1">
                  <c:v>31.578947368421051</c:v>
                </c:pt>
                <c:pt idx="2">
                  <c:v>26.315789473684209</c:v>
                </c:pt>
              </c:numCache>
            </c:numRef>
          </c:val>
          <c:extLst>
            <c:ext xmlns:c16="http://schemas.microsoft.com/office/drawing/2014/chart" uri="{C3380CC4-5D6E-409C-BE32-E72D297353CC}">
              <c16:uniqueId val="{0000000D-8294-3545-B36E-25796246EBE9}"/>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8822427617262275"/>
          <c:y val="0.88434468491328644"/>
          <c:w val="0.45908205752383979"/>
          <c:h val="9.8698498862551567E-2"/>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3C757-BDB4-4525-A393-160674D9AC4F}" type="datetimeFigureOut">
              <a:rPr lang="en-US" smtClean="0"/>
              <a:pPr/>
              <a:t>2/12/20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BBEE1-9E7D-436C-9E26-870F38462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5</a:t>
            </a:fld>
            <a:endParaRPr lang="en-US"/>
          </a:p>
        </p:txBody>
      </p:sp>
    </p:spTree>
    <p:extLst>
      <p:ext uri="{BB962C8B-B14F-4D97-AF65-F5344CB8AC3E}">
        <p14:creationId xmlns:p14="http://schemas.microsoft.com/office/powerpoint/2010/main" val="426186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A9EBF-91FD-2F40-B54F-8B48B4AB474B}" type="slidenum">
              <a:rPr lang="en-US" smtClean="0"/>
              <a:pPr/>
              <a:t>8</a:t>
            </a:fld>
            <a:endParaRPr lang="en-US"/>
          </a:p>
        </p:txBody>
      </p:sp>
    </p:spTree>
    <p:extLst>
      <p:ext uri="{BB962C8B-B14F-4D97-AF65-F5344CB8AC3E}">
        <p14:creationId xmlns:p14="http://schemas.microsoft.com/office/powerpoint/2010/main" val="386846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A9EBF-91FD-2F40-B54F-8B48B4AB474B}" type="slidenum">
              <a:rPr lang="en-US" smtClean="0"/>
              <a:pPr/>
              <a:t>9</a:t>
            </a:fld>
            <a:endParaRPr lang="en-US"/>
          </a:p>
        </p:txBody>
      </p:sp>
    </p:spTree>
    <p:extLst>
      <p:ext uri="{BB962C8B-B14F-4D97-AF65-F5344CB8AC3E}">
        <p14:creationId xmlns:p14="http://schemas.microsoft.com/office/powerpoint/2010/main" val="34527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3BBEE1-9E7D-436C-9E26-870F3846246C}" type="slidenum">
              <a:rPr lang="en-US" smtClean="0"/>
              <a:pPr/>
              <a:t>10</a:t>
            </a:fld>
            <a:endParaRPr lang="en-US"/>
          </a:p>
        </p:txBody>
      </p:sp>
    </p:spTree>
    <p:extLst>
      <p:ext uri="{BB962C8B-B14F-4D97-AF65-F5344CB8AC3E}">
        <p14:creationId xmlns:p14="http://schemas.microsoft.com/office/powerpoint/2010/main" val="242377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12</a:t>
            </a:fld>
            <a:endParaRPr lang="en-US"/>
          </a:p>
        </p:txBody>
      </p:sp>
    </p:spTree>
    <p:extLst>
      <p:ext uri="{BB962C8B-B14F-4D97-AF65-F5344CB8AC3E}">
        <p14:creationId xmlns:p14="http://schemas.microsoft.com/office/powerpoint/2010/main" val="320629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14</a:t>
            </a:fld>
            <a:endParaRPr lang="en-US"/>
          </a:p>
        </p:txBody>
      </p:sp>
    </p:spTree>
    <p:extLst>
      <p:ext uri="{BB962C8B-B14F-4D97-AF65-F5344CB8AC3E}">
        <p14:creationId xmlns:p14="http://schemas.microsoft.com/office/powerpoint/2010/main" val="9354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8412480" cy="365760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userDrawn="1"/>
        </p:nvSpPr>
        <p:spPr>
          <a:xfrm>
            <a:off x="0" y="0"/>
            <a:ext cx="9144000" cy="2057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5800" y="2312670"/>
            <a:ext cx="7772400" cy="2468880"/>
          </a:xfrm>
        </p:spPr>
        <p:txBody>
          <a:bodyPr/>
          <a:lstStyle>
            <a:lvl1pPr>
              <a:spcAft>
                <a:spcPts val="0"/>
              </a:spcAft>
              <a:buNone/>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88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9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383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136923"/>
            <a:ext cx="8226425" cy="411956"/>
          </a:xfrm>
        </p:spPr>
        <p:txBody>
          <a:bodyPr/>
          <a:lstStyle/>
          <a:p>
            <a:r>
              <a:rPr lang="en-US"/>
              <a:t>Click to edit Master title style</a:t>
            </a:r>
          </a:p>
        </p:txBody>
      </p:sp>
      <p:sp>
        <p:nvSpPr>
          <p:cNvPr id="3" name="Table Placeholder 2"/>
          <p:cNvSpPr>
            <a:spLocks noGrp="1"/>
          </p:cNvSpPr>
          <p:nvPr>
            <p:ph type="tbl" idx="1"/>
          </p:nvPr>
        </p:nvSpPr>
        <p:spPr>
          <a:xfrm>
            <a:off x="455614" y="925116"/>
            <a:ext cx="8226425" cy="1443038"/>
          </a:xfrm>
        </p:spPr>
        <p:txBody>
          <a:bodyPr/>
          <a:lstStyle/>
          <a:p>
            <a:pPr lvl="0"/>
            <a:endParaRPr lang="en-US" noProof="0"/>
          </a:p>
        </p:txBody>
      </p:sp>
    </p:spTree>
    <p:extLst>
      <p:ext uri="{BB962C8B-B14F-4D97-AF65-F5344CB8AC3E}">
        <p14:creationId xmlns:p14="http://schemas.microsoft.com/office/powerpoint/2010/main" val="164869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able">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63B3EA-742B-114F-8E34-4F5A0EA222E7}"/>
              </a:ext>
            </a:extLst>
          </p:cNvPr>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336604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454D47-2C65-6148-9ED4-591702E47487}"/>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16925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userDrawn="1"/>
        </p:nvSpPr>
        <p:spPr>
          <a:xfrm>
            <a:off x="0" y="0"/>
            <a:ext cx="9144000" cy="64008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5760" y="91440"/>
            <a:ext cx="8412480" cy="4798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65760" y="1005840"/>
            <a:ext cx="8412480"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Department of Animal Science, North Carolina State University, Raleigh, NC, 18 February 2020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4" r:id="rId4"/>
    <p:sldLayoutId id="2147483657" r:id="rId5"/>
    <p:sldLayoutId id="2147483658" r:id="rId6"/>
    <p:sldLayoutId id="2147483659" r:id="rId7"/>
    <p:sldLayoutId id="2147483660" r:id="rId8"/>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Department of Animal and Avian Sciences, University of Maryland, College Park, 30 October 2018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
        <p:nvSpPr>
          <p:cNvPr id="9" name="Title Placeholder 1">
            <a:extLst>
              <a:ext uri="{FF2B5EF4-FFF2-40B4-BE49-F238E27FC236}">
                <a16:creationId xmlns:a16="http://schemas.microsoft.com/office/drawing/2014/main" id="{3ABF99E2-35B8-1746-83E4-B4CBA40CE6DC}"/>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308533495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3000" b="1" kern="1200">
          <a:solidFill>
            <a:srgbClr val="00337F"/>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cole@ars.usd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bit.ly/2utjPbT"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it.ly/2utjPb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4883" y="217704"/>
            <a:ext cx="8220806" cy="1616596"/>
          </a:xfrm>
        </p:spPr>
        <p:txBody>
          <a:bodyPr wrap="square">
            <a:spAutoFit/>
          </a:bodyPr>
          <a:lstStyle/>
          <a:p>
            <a:pPr>
              <a:lnSpc>
                <a:spcPts val="4200"/>
              </a:lnSpc>
            </a:pPr>
            <a:r>
              <a:rPr lang="en-US" sz="4400" dirty="0"/>
              <a:t>Identification, Validation, and Management of Mendelian Traits in Livestock Breeding Programs</a:t>
            </a:r>
            <a:endParaRPr lang="en-US" sz="4400" dirty="0">
              <a:solidFill>
                <a:srgbClr val="FFFF00"/>
              </a:solidFill>
            </a:endParaRPr>
          </a:p>
        </p:txBody>
      </p:sp>
      <p:sp>
        <p:nvSpPr>
          <p:cNvPr id="6" name="Rectangle 5">
            <a:hlinkClick r:id="rId2"/>
          </p:cNvPr>
          <p:cNvSpPr/>
          <p:nvPr/>
        </p:nvSpPr>
        <p:spPr>
          <a:xfrm>
            <a:off x="685800" y="4224528"/>
            <a:ext cx="30480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D8C8EC0B-E6EB-B84C-B341-3D7FD777CEB8}"/>
              </a:ext>
            </a:extLst>
          </p:cNvPr>
          <p:cNvSpPr>
            <a:spLocks noGrp="1"/>
          </p:cNvSpPr>
          <p:nvPr>
            <p:ph idx="1"/>
          </p:nvPr>
        </p:nvSpPr>
        <p:spPr>
          <a:xfrm>
            <a:off x="345783" y="2434665"/>
            <a:ext cx="8437610" cy="1815365"/>
          </a:xfrm>
        </p:spPr>
        <p:txBody>
          <a:bodyPr/>
          <a:lstStyle/>
          <a:p>
            <a:pPr marL="0" indent="0">
              <a:lnSpc>
                <a:spcPts val="3200"/>
              </a:lnSpc>
              <a:spcAft>
                <a:spcPts val="400"/>
              </a:spcAft>
            </a:pPr>
            <a:r>
              <a:rPr lang="en-US" sz="4800" dirty="0">
                <a:solidFill>
                  <a:srgbClr val="00523C"/>
                </a:solidFill>
              </a:rPr>
              <a:t>John B. Cole</a:t>
            </a:r>
          </a:p>
          <a:p>
            <a:pPr marL="0" indent="0">
              <a:lnSpc>
                <a:spcPts val="3200"/>
              </a:lnSpc>
              <a:spcAft>
                <a:spcPts val="400"/>
              </a:spcAft>
            </a:pPr>
            <a:r>
              <a:rPr lang="en-US" sz="2800" dirty="0"/>
              <a:t>Acting Research Leader</a:t>
            </a:r>
          </a:p>
          <a:p>
            <a:pPr marL="0" indent="0">
              <a:lnSpc>
                <a:spcPts val="3200"/>
              </a:lnSpc>
              <a:spcAft>
                <a:spcPts val="400"/>
              </a:spcAft>
            </a:pPr>
            <a:r>
              <a:rPr lang="en-US" sz="2800" dirty="0"/>
              <a:t>Animal Genomics and Improvement Laboratory</a:t>
            </a:r>
          </a:p>
          <a:p>
            <a:pPr marL="0" indent="0">
              <a:lnSpc>
                <a:spcPts val="3200"/>
              </a:lnSpc>
              <a:spcAft>
                <a:spcPts val="400"/>
              </a:spcAft>
            </a:pPr>
            <a:r>
              <a:rPr lang="en-US" sz="2800" dirty="0"/>
              <a:t>ARS, USDA, Beltsville, MD</a:t>
            </a:r>
          </a:p>
          <a:p>
            <a:pPr marL="0" indent="0">
              <a:lnSpc>
                <a:spcPts val="3200"/>
              </a:lnSpc>
              <a:spcAft>
                <a:spcPts val="400"/>
              </a:spcAft>
            </a:pPr>
            <a:r>
              <a:rPr lang="en-US" sz="2800" dirty="0" err="1">
                <a:solidFill>
                  <a:srgbClr val="244270"/>
                </a:solidFill>
              </a:rPr>
              <a:t>john.cole@usda.gov</a:t>
            </a:r>
            <a:endParaRPr lang="en-US" sz="2800" dirty="0">
              <a:solidFill>
                <a:srgbClr val="24427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Known recessives in U.S. Holsteins (February 2020)</a:t>
            </a:r>
          </a:p>
        </p:txBody>
      </p:sp>
      <p:sp>
        <p:nvSpPr>
          <p:cNvPr id="5" name="TextBox 4"/>
          <p:cNvSpPr txBox="1"/>
          <p:nvPr/>
        </p:nvSpPr>
        <p:spPr>
          <a:xfrm>
            <a:off x="370111" y="4500978"/>
            <a:ext cx="8327575" cy="720582"/>
          </a:xfrm>
          <a:prstGeom prst="rect">
            <a:avLst/>
          </a:prstGeom>
          <a:noFill/>
        </p:spPr>
        <p:txBody>
          <a:bodyPr wrap="square" lIns="0" tIns="0" rIns="0" bIns="0" rtlCol="0">
            <a:spAutoFit/>
          </a:bodyPr>
          <a:lstStyle/>
          <a:p>
            <a:pPr marL="53975" indent="-64008">
              <a:lnSpc>
                <a:spcPts val="1400"/>
              </a:lnSpc>
            </a:pPr>
            <a:r>
              <a:rPr lang="en-US" sz="1400" b="1" baseline="30000" dirty="0">
                <a:solidFill>
                  <a:srgbClr val="000000"/>
                </a:solidFill>
              </a:rPr>
              <a:t>1</a:t>
            </a:r>
            <a:r>
              <a:rPr lang="en-US" sz="1400" b="1" dirty="0">
                <a:solidFill>
                  <a:srgbClr val="000000"/>
                </a:solidFill>
              </a:rPr>
              <a:t>Timing of embryonic loss/calf death for homozygous animals: B = calf death at/shortly after birth,</a:t>
            </a:r>
          </a:p>
          <a:p>
            <a:pPr marL="64008" indent="-73152">
              <a:lnSpc>
                <a:spcPts val="1400"/>
              </a:lnSpc>
            </a:pPr>
            <a:r>
              <a:rPr lang="en-US" sz="1400" b="1" dirty="0">
                <a:solidFill>
                  <a:srgbClr val="000000"/>
                </a:solidFill>
              </a:rPr>
              <a:t>	E = embryonic loss/abortion, W = calf death weeks/months after birth </a:t>
            </a:r>
            <a:r>
              <a:rPr lang="en-US" sz="1400" b="1" dirty="0">
                <a:solidFill>
                  <a:schemeClr val="tx2"/>
                </a:solidFill>
              </a:rPr>
              <a:t>(Cole et al., 2018; https://</a:t>
            </a:r>
            <a:r>
              <a:rPr lang="en-US" sz="1400" b="1" dirty="0" err="1">
                <a:solidFill>
                  <a:schemeClr val="tx2"/>
                </a:solidFill>
              </a:rPr>
              <a:t>bit.ly</a:t>
            </a:r>
            <a:r>
              <a:rPr lang="en-US" sz="1400" b="1" dirty="0">
                <a:solidFill>
                  <a:schemeClr val="tx2"/>
                </a:solidFill>
              </a:rPr>
              <a:t>/2utjPbT)</a:t>
            </a:r>
            <a:r>
              <a:rPr lang="en-US" sz="1400" b="1" dirty="0">
                <a:solidFill>
                  <a:srgbClr val="000000"/>
                </a:solidFill>
              </a:rPr>
              <a:t>.</a:t>
            </a:r>
          </a:p>
          <a:p>
            <a:pPr marL="64008" indent="-73152">
              <a:lnSpc>
                <a:spcPts val="1400"/>
              </a:lnSpc>
            </a:pPr>
            <a:endParaRPr lang="en-US" sz="1400" b="1" dirty="0">
              <a:solidFill>
                <a:srgbClr val="000000"/>
              </a:solidFill>
            </a:endParaRPr>
          </a:p>
          <a:p>
            <a:pPr marL="64008" indent="-73152">
              <a:lnSpc>
                <a:spcPts val="1400"/>
              </a:lnSpc>
            </a:pPr>
            <a:endParaRPr lang="en-US" sz="1400" b="1" dirty="0">
              <a:solidFill>
                <a:srgbClr val="000000"/>
              </a:solidFill>
            </a:endParaRPr>
          </a:p>
        </p:txBody>
      </p:sp>
      <p:graphicFrame>
        <p:nvGraphicFramePr>
          <p:cNvPr id="6" name="Group 76"/>
          <p:cNvGraphicFramePr>
            <a:graphicFrameLocks/>
          </p:cNvGraphicFramePr>
          <p:nvPr>
            <p:extLst>
              <p:ext uri="{D42A27DB-BD31-4B8C-83A1-F6EECF244321}">
                <p14:modId xmlns:p14="http://schemas.microsoft.com/office/powerpoint/2010/main" val="3979364171"/>
              </p:ext>
            </p:extLst>
          </p:nvPr>
        </p:nvGraphicFramePr>
        <p:xfrm>
          <a:off x="375142" y="762180"/>
          <a:ext cx="8432797" cy="3640074"/>
        </p:xfrm>
        <a:graphic>
          <a:graphicData uri="http://schemas.openxmlformats.org/drawingml/2006/table">
            <a:tbl>
              <a:tblPr/>
              <a:tblGrid>
                <a:gridCol w="592157">
                  <a:extLst>
                    <a:ext uri="{9D8B030D-6E8A-4147-A177-3AD203B41FA5}">
                      <a16:colId xmlns:a16="http://schemas.microsoft.com/office/drawing/2014/main" val="20000"/>
                    </a:ext>
                  </a:extLst>
                </a:gridCol>
                <a:gridCol w="3267244">
                  <a:extLst>
                    <a:ext uri="{9D8B030D-6E8A-4147-A177-3AD203B41FA5}">
                      <a16:colId xmlns:a16="http://schemas.microsoft.com/office/drawing/2014/main" val="20001"/>
                    </a:ext>
                  </a:extLst>
                </a:gridCol>
                <a:gridCol w="1153886">
                  <a:extLst>
                    <a:ext uri="{9D8B030D-6E8A-4147-A177-3AD203B41FA5}">
                      <a16:colId xmlns:a16="http://schemas.microsoft.com/office/drawing/2014/main" val="20002"/>
                    </a:ext>
                  </a:extLst>
                </a:gridCol>
                <a:gridCol w="1208314">
                  <a:extLst>
                    <a:ext uri="{9D8B030D-6E8A-4147-A177-3AD203B41FA5}">
                      <a16:colId xmlns:a16="http://schemas.microsoft.com/office/drawing/2014/main" val="20003"/>
                    </a:ext>
                  </a:extLst>
                </a:gridCol>
                <a:gridCol w="1545771">
                  <a:extLst>
                    <a:ext uri="{9D8B030D-6E8A-4147-A177-3AD203B41FA5}">
                      <a16:colId xmlns:a16="http://schemas.microsoft.com/office/drawing/2014/main" val="20004"/>
                    </a:ext>
                  </a:extLst>
                </a:gridCol>
                <a:gridCol w="665425">
                  <a:extLst>
                    <a:ext uri="{9D8B030D-6E8A-4147-A177-3AD203B41FA5}">
                      <a16:colId xmlns:a16="http://schemas.microsoft.com/office/drawing/2014/main" val="20005"/>
                    </a:ext>
                  </a:extLst>
                </a:gridCol>
              </a:tblGrid>
              <a:tr h="0">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err="1">
                          <a:ln>
                            <a:noFill/>
                          </a:ln>
                          <a:solidFill>
                            <a:srgbClr val="244270"/>
                          </a:solidFill>
                          <a:effectLst/>
                          <a:latin typeface="+mn-lt"/>
                          <a:ea typeface="Arial Unicode MS" pitchFamily="34" charset="-128"/>
                        </a:rPr>
                        <a:t>Haplo</a:t>
                      </a:r>
                      <a:r>
                        <a:rPr kumimoji="0" lang="en-US" sz="1500" b="1" i="0" u="none" strike="noStrike" cap="none" normalizeH="0" baseline="0" dirty="0">
                          <a:ln>
                            <a:noFill/>
                          </a:ln>
                          <a:solidFill>
                            <a:srgbClr val="244270"/>
                          </a:solidFill>
                          <a:effectLst/>
                          <a:latin typeface="+mn-lt"/>
                          <a:ea typeface="Arial Unicode MS" pitchFamily="34" charset="-128"/>
                        </a:rPr>
                        <a:t>-</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type</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Functional/</a:t>
                      </a:r>
                      <a:r>
                        <a:rPr kumimoji="0" lang="en-US" sz="1500" b="1" i="1" u="none" strike="noStrike" cap="none" normalizeH="0" baseline="0" dirty="0">
                          <a:ln>
                            <a:noFill/>
                          </a:ln>
                          <a:solidFill>
                            <a:srgbClr val="244270"/>
                          </a:solidFill>
                          <a:effectLst/>
                          <a:latin typeface="+mn-lt"/>
                          <a:ea typeface="Arial Unicode MS" pitchFamily="34" charset="-128"/>
                          <a:cs typeface="Times New Roman" charset="0"/>
                        </a:rPr>
                        <a:t>Gene</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 name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22860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BTA</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chromosome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Location</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r>
                        <a:rPr kumimoji="0" lang="en-US" sz="1500" b="1" i="0" u="none" strike="noStrike" cap="none" normalizeH="0" baseline="0" dirty="0" err="1">
                          <a:ln>
                            <a:noFill/>
                          </a:ln>
                          <a:solidFill>
                            <a:srgbClr val="244270"/>
                          </a:solidFill>
                          <a:effectLst/>
                          <a:latin typeface="+mn-lt"/>
                          <a:ea typeface="Arial Unicode MS" pitchFamily="34" charset="-128"/>
                          <a:cs typeface="Times New Roman" charset="0"/>
                        </a:rPr>
                        <a:t>Mbp</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Haplotype</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frequency (%)</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Timing</a:t>
                      </a:r>
                      <a:r>
                        <a:rPr kumimoji="0" lang="en-US" sz="1500" b="1" i="0" u="none" strike="noStrike" cap="none" normalizeH="0" baseline="30000" dirty="0">
                          <a:ln>
                            <a:noFill/>
                          </a:ln>
                          <a:solidFill>
                            <a:srgbClr val="244270"/>
                          </a:solidFill>
                          <a:effectLst/>
                          <a:latin typeface="+mn-lt"/>
                          <a:ea typeface="Arial Unicode MS" pitchFamily="34" charset="-128"/>
                        </a:rPr>
                        <a:t>1</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HBR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3175"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Black/red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14.8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0.75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HCD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Cholesterol deficiency/</a:t>
                      </a:r>
                      <a:r>
                        <a:rPr kumimoji="0" lang="en-US" sz="1500" b="1" i="1" u="none" strike="noStrike" cap="none" normalizeH="0" baseline="0" dirty="0">
                          <a:ln>
                            <a:noFill/>
                          </a:ln>
                          <a:solidFill>
                            <a:srgbClr val="000000"/>
                          </a:solidFill>
                          <a:effectLst/>
                          <a:latin typeface="+mn-lt"/>
                          <a:ea typeface="Arial Unicode MS" pitchFamily="34" charset="-128"/>
                        </a:rPr>
                        <a:t>APOB</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78.0</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HDR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Dominant red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9.5</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Brachyspina</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FANCI</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21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21.2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1.65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APAF1</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5</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63.2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HH2</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94.9</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96.6</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SMC2</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95.4</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2.64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GART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1.3</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0.23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TFB1M</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9</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93.2</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93.4</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2.39</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HH6</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SDE2</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16</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29.0</a:t>
                      </a:r>
                      <a:r>
                        <a:rPr lang="en-US" sz="1500" b="1" dirty="0">
                          <a:solidFill>
                            <a:srgbClr val="000000"/>
                          </a:solidFill>
                        </a:rPr>
                        <a:t>–</a:t>
                      </a:r>
                      <a:r>
                        <a:rPr kumimoji="0" lang="en-US" sz="1500" b="1" i="0" u="none" strike="noStrike" cap="none" normalizeH="0" baseline="0" dirty="0">
                          <a:ln>
                            <a:noFill/>
                          </a:ln>
                          <a:solidFill>
                            <a:srgbClr val="000000"/>
                          </a:solidFill>
                          <a:effectLst/>
                          <a:latin typeface="+mn-lt"/>
                          <a:ea typeface="Arial Unicode MS" pitchFamily="34" charset="-128"/>
                        </a:rPr>
                        <a:t>29.1</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0.44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8005759"/>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BLAD/</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ITGB2</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145.1</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HHC</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CVM/</a:t>
                      </a:r>
                      <a:r>
                        <a:rPr kumimoji="0" lang="en-US" sz="1500" b="1" i="1" u="none" strike="noStrike" cap="none" normalizeH="0" baseline="0" dirty="0">
                          <a:ln>
                            <a:noFill/>
                          </a:ln>
                          <a:solidFill>
                            <a:srgbClr val="000000"/>
                          </a:solidFill>
                          <a:effectLst/>
                          <a:latin typeface="+mn-lt"/>
                          <a:ea typeface="Arial Unicode MS" pitchFamily="34" charset="-128"/>
                        </a:rPr>
                        <a:t>SLC35A3</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l">
                        <a:lnSpc>
                          <a:spcPts val="1550"/>
                        </a:lnSpc>
                        <a:spcBef>
                          <a:spcPts val="0"/>
                        </a:spcBef>
                        <a:spcAft>
                          <a:spcPts val="0"/>
                        </a:spcAft>
                        <a:tabLst>
                          <a:tab pos="631825" algn="dec"/>
                        </a:tabLst>
                      </a:pPr>
                      <a:r>
                        <a:rPr lang="en-US" sz="1500" b="1" dirty="0">
                          <a:solidFill>
                            <a:srgbClr val="000000"/>
                          </a:solidFill>
                        </a:rPr>
                        <a:t>	43.4</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1.10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DUMPS/</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UMPS</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69.8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HHM</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Mule foot/</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LRP4</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15</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77.7</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0.05</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B</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HHP</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Polledness</a:t>
                      </a:r>
                      <a:r>
                        <a:rPr kumimoji="0" lang="en-US" sz="1500" b="1" i="0" u="none" strike="noStrike" cap="none" normalizeH="0" baseline="0" dirty="0">
                          <a:ln>
                            <a:noFill/>
                          </a:ln>
                          <a:solidFill>
                            <a:srgbClr val="00503E"/>
                          </a:solidFill>
                          <a:effectLst/>
                          <a:latin typeface="+mn-lt"/>
                          <a:ea typeface="Arial Unicode MS" pitchFamily="34" charset="-128"/>
                        </a:rPr>
                        <a:t> (dominant)</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POLLED</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lang="en-US" sz="1500" b="1" dirty="0">
                          <a:solidFill>
                            <a:srgbClr val="000000"/>
                          </a:solidFill>
                        </a:rPr>
                        <a:t>1.7</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2.0</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0.88</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tab pos="687388" algn="dec"/>
                        </a:tabLst>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lang="en-US" sz="1500" b="1" dirty="0">
                          <a:solidFill>
                            <a:srgbClr val="000000"/>
                          </a:solidFill>
                        </a:rPr>
                        <a:t>	14.8</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3.29</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24344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recessive effects</a:t>
            </a:r>
          </a:p>
        </p:txBody>
      </p:sp>
      <p:sp>
        <p:nvSpPr>
          <p:cNvPr id="3" name="Content Placeholder 2"/>
          <p:cNvSpPr>
            <a:spLocks noGrp="1"/>
          </p:cNvSpPr>
          <p:nvPr>
            <p:ph sz="half" idx="1"/>
          </p:nvPr>
        </p:nvSpPr>
        <p:spPr>
          <a:xfrm>
            <a:off x="365760" y="1033833"/>
            <a:ext cx="8412480" cy="3657600"/>
          </a:xfrm>
        </p:spPr>
        <p:txBody>
          <a:bodyPr/>
          <a:lstStyle/>
          <a:p>
            <a:r>
              <a:rPr lang="en-US" dirty="0"/>
              <a:t>Late losses are </a:t>
            </a:r>
            <a:r>
              <a:rPr lang="en-US" u="sng" dirty="0">
                <a:solidFill>
                  <a:srgbClr val="00337F"/>
                </a:solidFill>
              </a:rPr>
              <a:t>more costly</a:t>
            </a:r>
            <a:r>
              <a:rPr lang="en-US" dirty="0">
                <a:solidFill>
                  <a:srgbClr val="00337F"/>
                </a:solidFill>
              </a:rPr>
              <a:t> </a:t>
            </a:r>
            <a:r>
              <a:rPr lang="en-US" dirty="0"/>
              <a:t>than early losses (</a:t>
            </a:r>
            <a:r>
              <a:rPr lang="en-US" dirty="0">
                <a:solidFill>
                  <a:schemeClr val="tx2"/>
                </a:solidFill>
              </a:rPr>
              <a:t>Cole et al., 2016</a:t>
            </a:r>
            <a:r>
              <a:rPr lang="en-US" dirty="0"/>
              <a:t>)</a:t>
            </a:r>
          </a:p>
          <a:p>
            <a:pPr lvl="1"/>
            <a:r>
              <a:rPr lang="is-IS" dirty="0"/>
              <a:t>Jenko et al. </a:t>
            </a:r>
            <a:r>
              <a:rPr lang="is-IS" dirty="0">
                <a:solidFill>
                  <a:schemeClr val="tx2"/>
                </a:solidFill>
              </a:rPr>
              <a:t>(2019)</a:t>
            </a:r>
            <a:r>
              <a:rPr lang="is-IS" dirty="0"/>
              <a:t> found a similar pattern</a:t>
            </a:r>
          </a:p>
          <a:p>
            <a:r>
              <a:rPr lang="is-IS" dirty="0"/>
              <a:t>A defect may cause deaths in </a:t>
            </a:r>
            <a:r>
              <a:rPr lang="is-IS" u="sng" dirty="0">
                <a:solidFill>
                  <a:srgbClr val="00337F"/>
                </a:solidFill>
              </a:rPr>
              <a:t>more than one </a:t>
            </a:r>
            <a:r>
              <a:rPr lang="is-IS" dirty="0"/>
              <a:t>time period</a:t>
            </a:r>
          </a:p>
        </p:txBody>
      </p:sp>
      <p:graphicFrame>
        <p:nvGraphicFramePr>
          <p:cNvPr id="6" name="Table 5"/>
          <p:cNvGraphicFramePr>
            <a:graphicFrameLocks noGrp="1"/>
          </p:cNvGraphicFramePr>
          <p:nvPr>
            <p:extLst>
              <p:ext uri="{D42A27DB-BD31-4B8C-83A1-F6EECF244321}">
                <p14:modId xmlns:p14="http://schemas.microsoft.com/office/powerpoint/2010/main" val="2385492615"/>
              </p:ext>
            </p:extLst>
          </p:nvPr>
        </p:nvGraphicFramePr>
        <p:xfrm>
          <a:off x="965637" y="2438922"/>
          <a:ext cx="7212726" cy="2416594"/>
        </p:xfrm>
        <a:graphic>
          <a:graphicData uri="http://schemas.openxmlformats.org/drawingml/2006/table">
            <a:tbl>
              <a:tblPr firstRow="1" bandRow="1">
                <a:tableStyleId>{2D5ABB26-0587-4C30-8999-92F81FD0307C}</a:tableStyleId>
              </a:tblPr>
              <a:tblGrid>
                <a:gridCol w="2404242">
                  <a:extLst>
                    <a:ext uri="{9D8B030D-6E8A-4147-A177-3AD203B41FA5}">
                      <a16:colId xmlns:a16="http://schemas.microsoft.com/office/drawing/2014/main" val="20000"/>
                    </a:ext>
                  </a:extLst>
                </a:gridCol>
                <a:gridCol w="2404242">
                  <a:extLst>
                    <a:ext uri="{9D8B030D-6E8A-4147-A177-3AD203B41FA5}">
                      <a16:colId xmlns:a16="http://schemas.microsoft.com/office/drawing/2014/main" val="20001"/>
                    </a:ext>
                  </a:extLst>
                </a:gridCol>
                <a:gridCol w="2404242">
                  <a:extLst>
                    <a:ext uri="{9D8B030D-6E8A-4147-A177-3AD203B41FA5}">
                      <a16:colId xmlns:a16="http://schemas.microsoft.com/office/drawing/2014/main" val="20002"/>
                    </a:ext>
                  </a:extLst>
                </a:gridCol>
              </a:tblGrid>
              <a:tr h="565109">
                <a:tc>
                  <a:txBody>
                    <a:bodyPr/>
                    <a:lstStyle/>
                    <a:p>
                      <a:r>
                        <a:rPr lang="en-US" sz="1800" b="1" dirty="0">
                          <a:solidFill>
                            <a:srgbClr val="00523C"/>
                          </a:solidFill>
                        </a:rPr>
                        <a:t>Embryonic loss or abortion</a:t>
                      </a:r>
                    </a:p>
                  </a:txBody>
                  <a:tcPr marL="68580" marR="68580" marT="34290" marB="3429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solidFill>
                            <a:srgbClr val="00523C"/>
                          </a:solidFill>
                        </a:rPr>
                        <a:t>Death at or near birth</a:t>
                      </a:r>
                    </a:p>
                  </a:txBody>
                  <a:tcPr marL="68580" marR="68580" marT="34290" marB="3429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solidFill>
                            <a:srgbClr val="00523C"/>
                          </a:solidFill>
                        </a:rPr>
                        <a:t>Weeks or months following birth</a:t>
                      </a:r>
                    </a:p>
                  </a:txBody>
                  <a:tcPr marL="68580" marR="68580" marT="34290" marB="3429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99374">
                <a:tc>
                  <a:txBody>
                    <a:bodyPr/>
                    <a:lstStyle/>
                    <a:p>
                      <a:r>
                        <a:rPr lang="en-US" sz="1800" b="1" dirty="0">
                          <a:solidFill>
                            <a:schemeClr val="tx1"/>
                          </a:solidFill>
                        </a:rPr>
                        <a:t>BH1, HH0, HH1, HH2, HH3, HH4, HH5, CVM, JH1, JH2</a:t>
                      </a: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800" b="1" dirty="0">
                          <a:solidFill>
                            <a:schemeClr val="tx1"/>
                          </a:solidFill>
                        </a:rPr>
                        <a:t>BH2,</a:t>
                      </a:r>
                      <a:r>
                        <a:rPr lang="en-US" sz="1800" b="1" baseline="0" dirty="0">
                          <a:solidFill>
                            <a:schemeClr val="tx1"/>
                          </a:solidFill>
                        </a:rPr>
                        <a:t> HH0, CVM, syndactyly (</a:t>
                      </a:r>
                      <a:r>
                        <a:rPr lang="en-US" sz="1800" b="1" baseline="0" dirty="0" err="1">
                          <a:solidFill>
                            <a:schemeClr val="tx1"/>
                          </a:solidFill>
                        </a:rPr>
                        <a:t>mulefoot</a:t>
                      </a:r>
                      <a:r>
                        <a:rPr lang="en-US" sz="1800" b="1" baseline="0" dirty="0">
                          <a:solidFill>
                            <a:schemeClr val="tx1"/>
                          </a:solidFill>
                        </a:rPr>
                        <a:t>)</a:t>
                      </a:r>
                      <a:endParaRPr lang="en-US" sz="1800" b="1" dirty="0">
                        <a:solidFill>
                          <a:schemeClr val="tx1"/>
                        </a:solidFill>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800" b="1" dirty="0">
                          <a:solidFill>
                            <a:schemeClr val="tx1"/>
                          </a:solidFill>
                        </a:rPr>
                        <a:t>AH1, BH2, HH6, BLAD, cholesterol</a:t>
                      </a:r>
                      <a:r>
                        <a:rPr lang="en-US" sz="1800" b="1" baseline="0" dirty="0">
                          <a:solidFill>
                            <a:schemeClr val="tx1"/>
                          </a:solidFill>
                        </a:rPr>
                        <a:t> deficiency, </a:t>
                      </a:r>
                      <a:r>
                        <a:rPr lang="en-US" sz="1800" b="1" kern="1200" dirty="0">
                          <a:solidFill>
                            <a:schemeClr val="tx1"/>
                          </a:solidFill>
                          <a:effectLst/>
                          <a:latin typeface="+mn-lt"/>
                          <a:ea typeface="+mn-ea"/>
                          <a:cs typeface="+mn-cs"/>
                        </a:rPr>
                        <a:t>spinal </a:t>
                      </a:r>
                      <a:r>
                        <a:rPr lang="en-US" sz="1800" b="1" kern="1200" dirty="0" err="1">
                          <a:solidFill>
                            <a:schemeClr val="tx1"/>
                          </a:solidFill>
                          <a:effectLst/>
                          <a:latin typeface="+mn-lt"/>
                          <a:ea typeface="+mn-ea"/>
                          <a:cs typeface="+mn-cs"/>
                        </a:rPr>
                        <a:t>dysmyelination</a:t>
                      </a:r>
                      <a:r>
                        <a:rPr lang="en-US" sz="1800" b="1" kern="1200" dirty="0">
                          <a:solidFill>
                            <a:schemeClr val="tx1"/>
                          </a:solidFill>
                          <a:effectLst/>
                          <a:latin typeface="+mn-lt"/>
                          <a:ea typeface="+mn-ea"/>
                          <a:cs typeface="+mn-cs"/>
                        </a:rPr>
                        <a:t>, spinal muscular atrophy, weaver syndrome</a:t>
                      </a:r>
                      <a:endParaRPr lang="en-US" sz="1800" b="1" dirty="0">
                        <a:solidFill>
                          <a:schemeClr val="tx1"/>
                        </a:solidFill>
                      </a:endParaRPr>
                    </a:p>
                  </a:txBody>
                  <a:tcPr marL="68580" marR="68580" marT="34290" marB="3429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275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Estimated cost of genetic load</a:t>
            </a:r>
            <a:endParaRPr lang="en-US" dirty="0"/>
          </a:p>
        </p:txBody>
      </p:sp>
      <p:sp>
        <p:nvSpPr>
          <p:cNvPr id="3" name="Content Placeholder 2"/>
          <p:cNvSpPr>
            <a:spLocks noGrp="1"/>
          </p:cNvSpPr>
          <p:nvPr>
            <p:ph sz="half" idx="1"/>
          </p:nvPr>
        </p:nvSpPr>
        <p:spPr>
          <a:xfrm>
            <a:off x="365760" y="997957"/>
            <a:ext cx="8412480" cy="3657600"/>
          </a:xfrm>
        </p:spPr>
        <p:txBody>
          <a:bodyPr/>
          <a:lstStyle/>
          <a:p>
            <a:pPr>
              <a:buClr>
                <a:schemeClr val="tx1"/>
              </a:buClr>
            </a:pPr>
            <a:r>
              <a:rPr lang="en-US" dirty="0">
                <a:solidFill>
                  <a:srgbClr val="00523C"/>
                </a:solidFill>
              </a:rPr>
              <a:t>Cole et al. (2016)</a:t>
            </a:r>
            <a:r>
              <a:rPr lang="en-US" dirty="0">
                <a:solidFill>
                  <a:srgbClr val="00337F"/>
                </a:solidFill>
              </a:rPr>
              <a:t> </a:t>
            </a:r>
            <a:r>
              <a:rPr lang="en-US" dirty="0"/>
              <a:t>estimated annual losses of at least </a:t>
            </a:r>
            <a:r>
              <a:rPr lang="en-US" dirty="0">
                <a:solidFill>
                  <a:srgbClr val="B00000"/>
                </a:solidFill>
              </a:rPr>
              <a:t>$10.7</a:t>
            </a:r>
            <a:r>
              <a:rPr lang="en-US" dirty="0"/>
              <a:t> million due to known recessives.</a:t>
            </a:r>
          </a:p>
          <a:p>
            <a:r>
              <a:rPr lang="en-US" dirty="0"/>
              <a:t>Average losses were </a:t>
            </a:r>
            <a:r>
              <a:rPr lang="en-US" dirty="0">
                <a:solidFill>
                  <a:srgbClr val="B00000"/>
                </a:solidFill>
              </a:rPr>
              <a:t>$5.77</a:t>
            </a:r>
            <a:r>
              <a:rPr lang="en-US" dirty="0"/>
              <a:t>, </a:t>
            </a:r>
            <a:r>
              <a:rPr lang="en-US" dirty="0">
                <a:solidFill>
                  <a:srgbClr val="B00000"/>
                </a:solidFill>
              </a:rPr>
              <a:t>$3.65</a:t>
            </a:r>
            <a:r>
              <a:rPr lang="en-US" dirty="0"/>
              <a:t>, </a:t>
            </a:r>
            <a:r>
              <a:rPr lang="en-US" dirty="0">
                <a:solidFill>
                  <a:srgbClr val="B00000"/>
                </a:solidFill>
              </a:rPr>
              <a:t>$0.94</a:t>
            </a:r>
            <a:r>
              <a:rPr lang="en-US" dirty="0"/>
              <a:t>, and </a:t>
            </a:r>
            <a:r>
              <a:rPr lang="en-US" dirty="0">
                <a:solidFill>
                  <a:srgbClr val="B00000"/>
                </a:solidFill>
              </a:rPr>
              <a:t>$2.96</a:t>
            </a:r>
            <a:r>
              <a:rPr lang="en-US" dirty="0"/>
              <a:t> in Ayrshire, Brown Swiss, Holstein, and Jersey, respectively.</a:t>
            </a:r>
          </a:p>
          <a:p>
            <a:r>
              <a:rPr lang="en-US" dirty="0"/>
              <a:t>This is the economic impact of genetic load as it affects fertility and perinatal mortality.</a:t>
            </a:r>
          </a:p>
          <a:p>
            <a:r>
              <a:rPr lang="en-US" dirty="0"/>
              <a:t>Actual losses are likely to be higher.</a:t>
            </a:r>
          </a:p>
        </p:txBody>
      </p:sp>
    </p:spTree>
    <p:extLst>
      <p:ext uri="{BB962C8B-B14F-4D97-AF65-F5344CB8AC3E}">
        <p14:creationId xmlns:p14="http://schemas.microsoft.com/office/powerpoint/2010/main" val="52732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many </a:t>
            </a:r>
            <a:r>
              <a:rPr lang="en-US"/>
              <a:t>defects do animals carry?</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1471" y="658217"/>
            <a:ext cx="7029307" cy="4297457"/>
          </a:xfrm>
          <a:prstGeom prst="rect">
            <a:avLst/>
          </a:prstGeom>
        </p:spPr>
      </p:pic>
      <p:sp>
        <p:nvSpPr>
          <p:cNvPr id="8" name="TextBox 7"/>
          <p:cNvSpPr txBox="1"/>
          <p:nvPr/>
        </p:nvSpPr>
        <p:spPr>
          <a:xfrm rot="5400000">
            <a:off x="7190310" y="3855208"/>
            <a:ext cx="2089034" cy="276999"/>
          </a:xfrm>
          <a:prstGeom prst="rect">
            <a:avLst/>
          </a:prstGeom>
          <a:noFill/>
        </p:spPr>
        <p:txBody>
          <a:bodyPr wrap="none" rtlCol="0">
            <a:spAutoFit/>
          </a:bodyPr>
          <a:lstStyle/>
          <a:p>
            <a:pPr algn="r"/>
            <a:r>
              <a:rPr lang="en-US" sz="1200" b="1" dirty="0">
                <a:solidFill>
                  <a:srgbClr val="00337F"/>
                </a:solidFill>
                <a:latin typeface="Trebuchet MS" charset="0"/>
                <a:ea typeface="Trebuchet MS" charset="0"/>
                <a:cs typeface="Trebuchet MS" charset="0"/>
              </a:rPr>
              <a:t>Source:</a:t>
            </a:r>
            <a:r>
              <a:rPr lang="en-US" sz="1200" dirty="0">
                <a:solidFill>
                  <a:srgbClr val="00337F"/>
                </a:solidFill>
                <a:latin typeface="Trebuchet MS" charset="0"/>
                <a:ea typeface="Trebuchet MS" charset="0"/>
                <a:cs typeface="Trebuchet MS" charset="0"/>
              </a:rPr>
              <a:t> Cole et al. (2016).</a:t>
            </a:r>
          </a:p>
        </p:txBody>
      </p:sp>
    </p:spTree>
    <p:extLst>
      <p:ext uri="{BB962C8B-B14F-4D97-AF65-F5344CB8AC3E}">
        <p14:creationId xmlns:p14="http://schemas.microsoft.com/office/powerpoint/2010/main" val="269222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Frequencies change over time</a:t>
            </a:r>
          </a:p>
        </p:txBody>
      </p:sp>
      <p:sp>
        <p:nvSpPr>
          <p:cNvPr id="7" name="Content Placeholder 2"/>
          <p:cNvSpPr txBox="1">
            <a:spLocks/>
          </p:cNvSpPr>
          <p:nvPr/>
        </p:nvSpPr>
        <p:spPr bwMode="auto">
          <a:xfrm>
            <a:off x="1428751" y="1132372"/>
            <a:ext cx="6286500" cy="738664"/>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39725" indent="-339725" algn="l" rtl="0" eaLnBrk="0" fontAlgn="base" hangingPunct="0">
              <a:spcBef>
                <a:spcPct val="0"/>
              </a:spcBef>
              <a:spcAft>
                <a:spcPct val="50000"/>
              </a:spcAft>
              <a:buClr>
                <a:srgbClr val="A3F8FF"/>
              </a:buClr>
              <a:buSzPct val="55000"/>
              <a:buFont typeface="Monotype Sorts" charset="0"/>
              <a:buChar char="l"/>
              <a:defRPr sz="3200" b="1">
                <a:solidFill>
                  <a:schemeClr val="tx1"/>
                </a:solidFill>
                <a:latin typeface="Trebuchet MS"/>
                <a:ea typeface="ＭＳ Ｐゴシック" charset="0"/>
                <a:cs typeface="Calibri" pitchFamily="34" charset="0"/>
              </a:defRPr>
            </a:lvl1pPr>
            <a:lvl2pPr marL="690563" indent="-284163" algn="l" rtl="0" eaLnBrk="0" fontAlgn="base" hangingPunct="0">
              <a:spcBef>
                <a:spcPct val="0"/>
              </a:spcBef>
              <a:spcAft>
                <a:spcPct val="50000"/>
              </a:spcAft>
              <a:buClr>
                <a:srgbClr val="A3F8FF"/>
              </a:buClr>
              <a:buSzPct val="55000"/>
              <a:buFont typeface="Monotype Sorts" charset="0"/>
              <a:buChar char="w"/>
              <a:defRPr sz="3200" b="1">
                <a:solidFill>
                  <a:schemeClr val="tx1"/>
                </a:solidFill>
                <a:latin typeface="Trebuchet MS"/>
                <a:ea typeface="ＭＳ Ｐゴシック" charset="0"/>
                <a:cs typeface="Calibri" pitchFamily="34" charset="0"/>
              </a:defRPr>
            </a:lvl2pPr>
            <a:lvl3pPr marL="1206500" indent="-515938" algn="l" rtl="0" eaLnBrk="0" fontAlgn="base" hangingPunct="0">
              <a:spcBef>
                <a:spcPct val="0"/>
              </a:spcBef>
              <a:spcAft>
                <a:spcPct val="50000"/>
              </a:spcAft>
              <a:buClr>
                <a:srgbClr val="A3F8FF"/>
              </a:buClr>
              <a:buSzPct val="120000"/>
              <a:buFont typeface="Humnst777 BT" charset="0"/>
              <a:buChar char="−"/>
              <a:defRPr sz="3200" b="1">
                <a:solidFill>
                  <a:schemeClr val="tx1"/>
                </a:solidFill>
                <a:latin typeface="Trebuchet MS"/>
                <a:ea typeface="ＭＳ Ｐゴシック" charset="0"/>
                <a:cs typeface="Calibri" pitchFamily="34" charset="0"/>
              </a:defRPr>
            </a:lvl3pPr>
            <a:lvl4pPr marL="1663700" indent="-228600" algn="l" rtl="0" eaLnBrk="0" fontAlgn="base" hangingPunct="0">
              <a:spcBef>
                <a:spcPct val="5000"/>
              </a:spcBef>
              <a:spcAft>
                <a:spcPct val="0"/>
              </a:spcAft>
              <a:buClr>
                <a:srgbClr val="009900"/>
              </a:buClr>
              <a:buSzPct val="120000"/>
              <a:buChar char="•"/>
              <a:defRPr sz="2800" b="1">
                <a:solidFill>
                  <a:schemeClr val="tx1"/>
                </a:solidFill>
                <a:latin typeface="+mn-lt"/>
                <a:ea typeface="ＭＳ Ｐゴシック" charset="0"/>
              </a:defRPr>
            </a:lvl4pPr>
            <a:lvl5pPr marL="2057400" indent="-228600" algn="l" rtl="0" eaLnBrk="0" fontAlgn="base" hangingPunct="0">
              <a:spcBef>
                <a:spcPct val="5000"/>
              </a:spcBef>
              <a:spcAft>
                <a:spcPct val="0"/>
              </a:spcAft>
              <a:buClr>
                <a:srgbClr val="009900"/>
              </a:buClr>
              <a:buSzPct val="120000"/>
              <a:buChar char="•"/>
              <a:defRPr sz="2800" b="1">
                <a:solidFill>
                  <a:schemeClr val="tx1"/>
                </a:solidFill>
                <a:latin typeface="+mn-lt"/>
                <a:ea typeface="ＭＳ Ｐゴシック" charset="0"/>
              </a:defRPr>
            </a:lvl5pPr>
            <a:lvl6pPr marL="2514600" indent="-228600" algn="l" rtl="0" fontAlgn="base">
              <a:spcBef>
                <a:spcPct val="5000"/>
              </a:spcBef>
              <a:spcAft>
                <a:spcPct val="0"/>
              </a:spcAft>
              <a:buClr>
                <a:srgbClr val="009900"/>
              </a:buClr>
              <a:buSzPct val="120000"/>
              <a:buChar char="•"/>
              <a:defRPr sz="2800" b="1">
                <a:solidFill>
                  <a:schemeClr val="tx1"/>
                </a:solidFill>
                <a:latin typeface="+mn-lt"/>
              </a:defRPr>
            </a:lvl6pPr>
            <a:lvl7pPr marL="2971800" indent="-228600" algn="l" rtl="0" fontAlgn="base">
              <a:spcBef>
                <a:spcPct val="5000"/>
              </a:spcBef>
              <a:spcAft>
                <a:spcPct val="0"/>
              </a:spcAft>
              <a:buClr>
                <a:srgbClr val="009900"/>
              </a:buClr>
              <a:buSzPct val="120000"/>
              <a:buChar char="•"/>
              <a:defRPr sz="2800" b="1">
                <a:solidFill>
                  <a:schemeClr val="tx1"/>
                </a:solidFill>
                <a:latin typeface="+mn-lt"/>
              </a:defRPr>
            </a:lvl7pPr>
            <a:lvl8pPr marL="3429000" indent="-228600" algn="l" rtl="0" fontAlgn="base">
              <a:spcBef>
                <a:spcPct val="5000"/>
              </a:spcBef>
              <a:spcAft>
                <a:spcPct val="0"/>
              </a:spcAft>
              <a:buClr>
                <a:srgbClr val="009900"/>
              </a:buClr>
              <a:buSzPct val="120000"/>
              <a:buChar char="•"/>
              <a:defRPr sz="2800" b="1">
                <a:solidFill>
                  <a:schemeClr val="tx1"/>
                </a:solidFill>
                <a:latin typeface="+mn-lt"/>
              </a:defRPr>
            </a:lvl8pPr>
            <a:lvl9pPr marL="3886200" indent="-228600" algn="l" rtl="0" fontAlgn="base">
              <a:spcBef>
                <a:spcPct val="5000"/>
              </a:spcBef>
              <a:spcAft>
                <a:spcPct val="0"/>
              </a:spcAft>
              <a:buClr>
                <a:srgbClr val="009900"/>
              </a:buClr>
              <a:buSzPct val="120000"/>
              <a:buChar char="•"/>
              <a:defRPr sz="2800" b="1">
                <a:solidFill>
                  <a:schemeClr val="tx1"/>
                </a:solidFill>
                <a:latin typeface="+mn-lt"/>
              </a:defRPr>
            </a:lvl9pPr>
          </a:lstStyle>
          <a:p>
            <a:pPr marL="0" indent="0" defTabSz="685800">
              <a:buNone/>
            </a:pPr>
            <a:r>
              <a:rPr lang="en-US" sz="2400" kern="0" dirty="0">
                <a:solidFill>
                  <a:srgbClr val="FFFFFF"/>
                </a:solidFill>
              </a:rPr>
              <a:t>The best way to reduce the frequency of harmful alleles is to not use carrier bulls!</a:t>
            </a:r>
            <a:endParaRPr lang="en-US" sz="2400" kern="0" dirty="0"/>
          </a:p>
        </p:txBody>
      </p:sp>
      <p:pic>
        <p:nvPicPr>
          <p:cNvPr id="9" name="Picture 8">
            <a:extLst>
              <a:ext uri="{FF2B5EF4-FFF2-40B4-BE49-F238E27FC236}">
                <a16:creationId xmlns:a16="http://schemas.microsoft.com/office/drawing/2014/main" id="{2B6A8E40-4BE4-5F40-A591-9E94671EE5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17466"/>
            <a:ext cx="9144000" cy="3810000"/>
          </a:xfrm>
          <a:prstGeom prst="rect">
            <a:avLst/>
          </a:prstGeom>
        </p:spPr>
      </p:pic>
    </p:spTree>
    <p:extLst>
      <p:ext uri="{BB962C8B-B14F-4D97-AF65-F5344CB8AC3E}">
        <p14:creationId xmlns:p14="http://schemas.microsoft.com/office/powerpoint/2010/main" val="282669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Is the number of defects increasing?</a:t>
            </a:r>
          </a:p>
        </p:txBody>
      </p:sp>
      <p:sp>
        <p:nvSpPr>
          <p:cNvPr id="5" name="Content Placeholder 4"/>
          <p:cNvSpPr>
            <a:spLocks noGrp="1"/>
          </p:cNvSpPr>
          <p:nvPr>
            <p:ph sz="half" idx="1"/>
          </p:nvPr>
        </p:nvSpPr>
        <p:spPr/>
        <p:txBody>
          <a:bodyPr/>
          <a:lstStyle/>
          <a:p>
            <a:pPr>
              <a:buClr>
                <a:schemeClr val="tx1"/>
              </a:buClr>
            </a:pPr>
            <a:r>
              <a:rPr lang="en-US" dirty="0">
                <a:solidFill>
                  <a:srgbClr val="00523C"/>
                </a:solidFill>
              </a:rPr>
              <a:t>MacArthur et al. (2012)</a:t>
            </a:r>
            <a:r>
              <a:rPr lang="en-US" dirty="0"/>
              <a:t> estimated that human genomes contain </a:t>
            </a:r>
            <a:r>
              <a:rPr lang="en-US" dirty="0">
                <a:solidFill>
                  <a:srgbClr val="B00000"/>
                </a:solidFill>
              </a:rPr>
              <a:t>~100</a:t>
            </a:r>
            <a:r>
              <a:rPr lang="en-US" dirty="0"/>
              <a:t> loss-of-function mutations, and </a:t>
            </a:r>
            <a:r>
              <a:rPr lang="en-US" dirty="0">
                <a:solidFill>
                  <a:srgbClr val="B00000"/>
                </a:solidFill>
              </a:rPr>
              <a:t>~20</a:t>
            </a:r>
            <a:r>
              <a:rPr lang="en-US" dirty="0"/>
              <a:t> completely inactivated genes</a:t>
            </a:r>
          </a:p>
          <a:p>
            <a:r>
              <a:rPr lang="en-US" dirty="0"/>
              <a:t>The mutations are there even if we have not identified them yet</a:t>
            </a:r>
          </a:p>
          <a:p>
            <a:pPr lvl="1"/>
            <a:r>
              <a:rPr lang="en-US" dirty="0"/>
              <a:t>Example: HH6, mutation in </a:t>
            </a:r>
            <a:r>
              <a:rPr lang="en-US" i="1" dirty="0"/>
              <a:t>SDE2</a:t>
            </a:r>
            <a:r>
              <a:rPr lang="en-US" dirty="0"/>
              <a:t> </a:t>
            </a:r>
            <a:r>
              <a:rPr lang="en-US" dirty="0">
                <a:solidFill>
                  <a:srgbClr val="00523C"/>
                </a:solidFill>
              </a:rPr>
              <a:t>(Fritz et al., 2018)</a:t>
            </a:r>
          </a:p>
          <a:p>
            <a:r>
              <a:rPr lang="en-US" dirty="0"/>
              <a:t>Our </a:t>
            </a:r>
            <a:r>
              <a:rPr lang="en-US" u="sng" dirty="0">
                <a:solidFill>
                  <a:srgbClr val="00337F"/>
                </a:solidFill>
              </a:rPr>
              <a:t>detection methods are improving</a:t>
            </a:r>
            <a:r>
              <a:rPr lang="en-US" dirty="0"/>
              <a:t> as our technology improves</a:t>
            </a:r>
          </a:p>
          <a:p>
            <a:r>
              <a:rPr lang="en-US" dirty="0"/>
              <a:t>We continue to make many copies of haplotypes from </a:t>
            </a:r>
            <a:r>
              <a:rPr lang="en-US" u="sng" dirty="0"/>
              <a:t>a small number of bulls</a:t>
            </a:r>
            <a:r>
              <a:rPr lang="en-US" dirty="0"/>
              <a:t>, uncovering existing genetic load</a:t>
            </a:r>
          </a:p>
        </p:txBody>
      </p:sp>
    </p:spTree>
    <p:extLst>
      <p:ext uri="{BB962C8B-B14F-4D97-AF65-F5344CB8AC3E}">
        <p14:creationId xmlns:p14="http://schemas.microsoft.com/office/powerpoint/2010/main" val="323559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 y="91440"/>
            <a:ext cx="8609549" cy="479822"/>
          </a:xfrm>
        </p:spPr>
        <p:txBody>
          <a:bodyPr/>
          <a:lstStyle/>
          <a:p>
            <a:r>
              <a:rPr lang="en-US" dirty="0"/>
              <a:t>Does pleiotropy affect traits of economic importance?</a:t>
            </a:r>
          </a:p>
        </p:txBody>
      </p:sp>
      <p:sp>
        <p:nvSpPr>
          <p:cNvPr id="3" name="Content Placeholder 2"/>
          <p:cNvSpPr>
            <a:spLocks noGrp="1"/>
          </p:cNvSpPr>
          <p:nvPr>
            <p:ph sz="half" idx="1"/>
          </p:nvPr>
        </p:nvSpPr>
        <p:spPr/>
        <p:txBody>
          <a:bodyPr/>
          <a:lstStyle/>
          <a:p>
            <a:r>
              <a:rPr lang="en-US" dirty="0"/>
              <a:t>Effects of recessive haplotypes on yield, fertility, and longevity </a:t>
            </a:r>
            <a:r>
              <a:rPr lang="en-US" dirty="0">
                <a:solidFill>
                  <a:srgbClr val="00337F"/>
                </a:solidFill>
              </a:rPr>
              <a:t>generally were small</a:t>
            </a:r>
            <a:r>
              <a:rPr lang="en-US" dirty="0">
                <a:solidFill>
                  <a:srgbClr val="FFFF00"/>
                </a:solidFill>
              </a:rPr>
              <a:t> </a:t>
            </a:r>
            <a:r>
              <a:rPr lang="en-US" dirty="0"/>
              <a:t>even when different from 0</a:t>
            </a:r>
          </a:p>
        </p:txBody>
      </p:sp>
      <p:pic>
        <p:nvPicPr>
          <p:cNvPr id="6" name="Picture 5">
            <a:extLst>
              <a:ext uri="{FF2B5EF4-FFF2-40B4-BE49-F238E27FC236}">
                <a16:creationId xmlns:a16="http://schemas.microsoft.com/office/drawing/2014/main" id="{F3C56B45-FBC9-AF45-B523-E9081321F98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65760" y="2816240"/>
            <a:ext cx="4742268" cy="1967120"/>
          </a:xfrm>
          <a:prstGeom prst="rect">
            <a:avLst/>
          </a:prstGeom>
          <a:ln w="12700">
            <a:solidFill>
              <a:schemeClr val="bg1">
                <a:lumMod val="50000"/>
              </a:schemeClr>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95075" y="1822598"/>
            <a:ext cx="5280234" cy="1846721"/>
          </a:xfrm>
          <a:prstGeom prst="rect">
            <a:avLst/>
          </a:prstGeom>
          <a:ln w="12700">
            <a:solidFill>
              <a:schemeClr val="bg1">
                <a:lumMod val="50000"/>
              </a:schemeClr>
            </a:solidFill>
          </a:ln>
        </p:spPr>
      </p:pic>
    </p:spTree>
    <p:extLst>
      <p:ext uri="{BB962C8B-B14F-4D97-AF65-F5344CB8AC3E}">
        <p14:creationId xmlns:p14="http://schemas.microsoft.com/office/powerpoint/2010/main" val="2364749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4C8E0D-A508-B847-A563-1A03261A46A0}"/>
              </a:ext>
            </a:extLst>
          </p:cNvPr>
          <p:cNvSpPr>
            <a:spLocks noGrp="1"/>
          </p:cNvSpPr>
          <p:nvPr>
            <p:ph type="title"/>
          </p:nvPr>
        </p:nvSpPr>
        <p:spPr/>
        <p:txBody>
          <a:bodyPr/>
          <a:lstStyle/>
          <a:p>
            <a:r>
              <a:rPr lang="en-US" dirty="0"/>
              <a:t>Validation of candidate variants</a:t>
            </a:r>
          </a:p>
        </p:txBody>
      </p:sp>
      <p:sp>
        <p:nvSpPr>
          <p:cNvPr id="5" name="Content Placeholder 4">
            <a:extLst>
              <a:ext uri="{FF2B5EF4-FFF2-40B4-BE49-F238E27FC236}">
                <a16:creationId xmlns:a16="http://schemas.microsoft.com/office/drawing/2014/main" id="{739B69BF-967C-E046-AE42-166CCF20311B}"/>
              </a:ext>
            </a:extLst>
          </p:cNvPr>
          <p:cNvSpPr>
            <a:spLocks noGrp="1"/>
          </p:cNvSpPr>
          <p:nvPr>
            <p:ph sz="half" idx="1"/>
          </p:nvPr>
        </p:nvSpPr>
        <p:spPr/>
        <p:txBody>
          <a:bodyPr/>
          <a:lstStyle/>
          <a:p>
            <a:r>
              <a:rPr lang="en-US" dirty="0"/>
              <a:t>Candidate genes for early embryonic losses not always validated in the laboratory</a:t>
            </a:r>
          </a:p>
          <a:p>
            <a:r>
              <a:rPr lang="en-US" dirty="0"/>
              <a:t>Targeted knockouts can be used to validate candidates for early embryonic losses</a:t>
            </a:r>
          </a:p>
          <a:p>
            <a:r>
              <a:rPr lang="en-US" dirty="0"/>
              <a:t>Relatively fast and cost-effective</a:t>
            </a:r>
          </a:p>
        </p:txBody>
      </p:sp>
      <p:pic>
        <p:nvPicPr>
          <p:cNvPr id="12" name="Content Placeholder 11">
            <a:extLst>
              <a:ext uri="{FF2B5EF4-FFF2-40B4-BE49-F238E27FC236}">
                <a16:creationId xmlns:a16="http://schemas.microsoft.com/office/drawing/2014/main" id="{55115328-0A0A-A141-8878-0FD91573AF74}"/>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524703" y="902883"/>
            <a:ext cx="4398580" cy="3294689"/>
          </a:xfrm>
        </p:spPr>
      </p:pic>
      <p:sp>
        <p:nvSpPr>
          <p:cNvPr id="13" name="TextBox 12">
            <a:extLst>
              <a:ext uri="{FF2B5EF4-FFF2-40B4-BE49-F238E27FC236}">
                <a16:creationId xmlns:a16="http://schemas.microsoft.com/office/drawing/2014/main" id="{300F566E-7689-934A-9A89-88589703C6D5}"/>
              </a:ext>
            </a:extLst>
          </p:cNvPr>
          <p:cNvSpPr txBox="1"/>
          <p:nvPr/>
        </p:nvSpPr>
        <p:spPr>
          <a:xfrm>
            <a:off x="5850939" y="4122511"/>
            <a:ext cx="3180294" cy="338554"/>
          </a:xfrm>
          <a:prstGeom prst="rect">
            <a:avLst/>
          </a:prstGeom>
          <a:noFill/>
        </p:spPr>
        <p:txBody>
          <a:bodyPr wrap="none" rtlCol="0">
            <a:spAutoFit/>
          </a:bodyPr>
          <a:lstStyle/>
          <a:p>
            <a:r>
              <a:rPr lang="en-US" sz="1600" b="1" dirty="0"/>
              <a:t>Source:</a:t>
            </a:r>
            <a:r>
              <a:rPr lang="en-US" sz="1600" dirty="0"/>
              <a:t> University of Florida (2013).</a:t>
            </a:r>
          </a:p>
        </p:txBody>
      </p:sp>
    </p:spTree>
    <p:extLst>
      <p:ext uri="{BB962C8B-B14F-4D97-AF65-F5344CB8AC3E}">
        <p14:creationId xmlns:p14="http://schemas.microsoft.com/office/powerpoint/2010/main" val="307453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7717E5-7523-9542-A0E9-411A15DC14FE}"/>
              </a:ext>
            </a:extLst>
          </p:cNvPr>
          <p:cNvSpPr>
            <a:spLocks noGrp="1"/>
          </p:cNvSpPr>
          <p:nvPr>
            <p:ph type="title"/>
          </p:nvPr>
        </p:nvSpPr>
        <p:spPr/>
        <p:txBody>
          <a:bodyPr/>
          <a:lstStyle/>
          <a:p>
            <a:r>
              <a:rPr lang="en-US" dirty="0"/>
              <a:t>Why is functional validation desirable?</a:t>
            </a:r>
          </a:p>
        </p:txBody>
      </p:sp>
      <p:sp>
        <p:nvSpPr>
          <p:cNvPr id="5" name="Content Placeholder 4">
            <a:extLst>
              <a:ext uri="{FF2B5EF4-FFF2-40B4-BE49-F238E27FC236}">
                <a16:creationId xmlns:a16="http://schemas.microsoft.com/office/drawing/2014/main" id="{FDE11CAF-30EA-544E-855C-83031387AD03}"/>
              </a:ext>
            </a:extLst>
          </p:cNvPr>
          <p:cNvSpPr>
            <a:spLocks noGrp="1"/>
          </p:cNvSpPr>
          <p:nvPr>
            <p:ph sz="half" idx="1"/>
          </p:nvPr>
        </p:nvSpPr>
        <p:spPr/>
        <p:txBody>
          <a:bodyPr/>
          <a:lstStyle/>
          <a:p>
            <a:r>
              <a:rPr lang="en-US" dirty="0"/>
              <a:t>Not all mutations produce phenotypic change</a:t>
            </a:r>
          </a:p>
          <a:p>
            <a:pPr lvl="1"/>
            <a:r>
              <a:rPr lang="en-US" dirty="0"/>
              <a:t>Compensatory networks can buffer against deleterious mutations (</a:t>
            </a:r>
            <a:r>
              <a:rPr lang="en-US" dirty="0">
                <a:solidFill>
                  <a:srgbClr val="00337F"/>
                </a:solidFill>
              </a:rPr>
              <a:t>Rossi et al., 2015</a:t>
            </a:r>
            <a:r>
              <a:rPr lang="en-US" dirty="0"/>
              <a:t>)</a:t>
            </a:r>
          </a:p>
          <a:p>
            <a:pPr lvl="1"/>
            <a:r>
              <a:rPr lang="en-US" dirty="0"/>
              <a:t>Many homozygous loss-of-function alleles produce no deleterious phenotypes, including some expected to result in genetic disease (</a:t>
            </a:r>
            <a:r>
              <a:rPr lang="en-US" dirty="0">
                <a:solidFill>
                  <a:srgbClr val="00337F"/>
                </a:solidFill>
              </a:rPr>
              <a:t>Narasimhan et al., 2016</a:t>
            </a:r>
            <a:r>
              <a:rPr lang="en-US" dirty="0"/>
              <a:t>)</a:t>
            </a:r>
          </a:p>
        </p:txBody>
      </p:sp>
      <p:pic>
        <p:nvPicPr>
          <p:cNvPr id="7" name="Picture 6">
            <a:extLst>
              <a:ext uri="{FF2B5EF4-FFF2-40B4-BE49-F238E27FC236}">
                <a16:creationId xmlns:a16="http://schemas.microsoft.com/office/drawing/2014/main" id="{75607B7D-95F3-634C-AB81-FDE98576B2C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366414" y="3319464"/>
            <a:ext cx="4411826" cy="1459769"/>
          </a:xfrm>
          <a:prstGeom prst="rect">
            <a:avLst/>
          </a:prstGeom>
          <a:ln w="12700">
            <a:solidFill>
              <a:schemeClr val="bg1">
                <a:lumMod val="50000"/>
              </a:schemeClr>
            </a:solidFill>
          </a:ln>
        </p:spPr>
      </p:pic>
      <p:pic>
        <p:nvPicPr>
          <p:cNvPr id="11" name="Picture 10">
            <a:extLst>
              <a:ext uri="{FF2B5EF4-FFF2-40B4-BE49-F238E27FC236}">
                <a16:creationId xmlns:a16="http://schemas.microsoft.com/office/drawing/2014/main" id="{F58646A7-32A8-7243-833D-0AA7243CC20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5760" y="3329023"/>
            <a:ext cx="2490042" cy="1519348"/>
          </a:xfrm>
          <a:prstGeom prst="rect">
            <a:avLst/>
          </a:prstGeom>
          <a:ln w="12700">
            <a:solidFill>
              <a:schemeClr val="bg1">
                <a:lumMod val="50000"/>
              </a:schemeClr>
            </a:solidFill>
          </a:ln>
        </p:spPr>
      </p:pic>
    </p:spTree>
    <p:extLst>
      <p:ext uri="{BB962C8B-B14F-4D97-AF65-F5344CB8AC3E}">
        <p14:creationId xmlns:p14="http://schemas.microsoft.com/office/powerpoint/2010/main" val="1289270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D724-13D9-2149-A7AB-588DA79F0C3B}"/>
              </a:ext>
            </a:extLst>
          </p:cNvPr>
          <p:cNvSpPr>
            <a:spLocks noGrp="1"/>
          </p:cNvSpPr>
          <p:nvPr>
            <p:ph type="title"/>
          </p:nvPr>
        </p:nvSpPr>
        <p:spPr/>
        <p:txBody>
          <a:bodyPr/>
          <a:lstStyle/>
          <a:p>
            <a:r>
              <a:rPr lang="en-US" dirty="0"/>
              <a:t>Identification of candidate HH2 variant</a:t>
            </a:r>
          </a:p>
        </p:txBody>
      </p:sp>
      <p:sp>
        <p:nvSpPr>
          <p:cNvPr id="3" name="Content Placeholder 2">
            <a:extLst>
              <a:ext uri="{FF2B5EF4-FFF2-40B4-BE49-F238E27FC236}">
                <a16:creationId xmlns:a16="http://schemas.microsoft.com/office/drawing/2014/main" id="{2A8984DA-D09D-C24A-9AAE-42D37E884056}"/>
              </a:ext>
            </a:extLst>
          </p:cNvPr>
          <p:cNvSpPr>
            <a:spLocks noGrp="1"/>
          </p:cNvSpPr>
          <p:nvPr>
            <p:ph sz="half" idx="1"/>
          </p:nvPr>
        </p:nvSpPr>
        <p:spPr/>
        <p:txBody>
          <a:bodyPr/>
          <a:lstStyle/>
          <a:p>
            <a:r>
              <a:rPr lang="en-US" dirty="0"/>
              <a:t>HH2 identified from a deficiency-of-homozygotes approach and undesirable effects on conception rate and stillbirths confirmed</a:t>
            </a:r>
          </a:p>
          <a:p>
            <a:r>
              <a:rPr lang="en-US" dirty="0"/>
              <a:t>5 carriers were present in a group of 183 sequenced Holstein bulls selected to maximize the coverage of unique haplotypes</a:t>
            </a:r>
          </a:p>
          <a:p>
            <a:r>
              <a:rPr lang="en-US" dirty="0"/>
              <a:t>3 variants concordant with the haplotype calls were found in the HH2 region</a:t>
            </a:r>
          </a:p>
          <a:p>
            <a:r>
              <a:rPr lang="en-US" dirty="0"/>
              <a:t>A high-impact frameshift in </a:t>
            </a:r>
            <a:r>
              <a:rPr lang="en-US" dirty="0" err="1"/>
              <a:t>intraflagellar</a:t>
            </a:r>
            <a:r>
              <a:rPr lang="en-US" dirty="0"/>
              <a:t> protein 80 (</a:t>
            </a:r>
            <a:r>
              <a:rPr lang="en-US" i="1" dirty="0"/>
              <a:t>IFT80</a:t>
            </a:r>
            <a:r>
              <a:rPr lang="en-US" dirty="0"/>
              <a:t>) was confirmed in Holsteins from the 1000 Bull Genomes Project that shared no animals with the discovery set</a:t>
            </a:r>
          </a:p>
        </p:txBody>
      </p:sp>
    </p:spTree>
    <p:extLst>
      <p:ext uri="{BB962C8B-B14F-4D97-AF65-F5344CB8AC3E}">
        <p14:creationId xmlns:p14="http://schemas.microsoft.com/office/powerpoint/2010/main" val="341325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6A7429-E369-B047-B596-31BA1E7AD9C1}"/>
              </a:ext>
            </a:extLst>
          </p:cNvPr>
          <p:cNvSpPr>
            <a:spLocks noGrp="1"/>
          </p:cNvSpPr>
          <p:nvPr>
            <p:ph type="title"/>
          </p:nvPr>
        </p:nvSpPr>
        <p:spPr/>
        <p:txBody>
          <a:bodyPr/>
          <a:lstStyle/>
          <a:p>
            <a:r>
              <a:rPr lang="en-US" dirty="0"/>
              <a:t>Collaborators</a:t>
            </a:r>
          </a:p>
        </p:txBody>
      </p:sp>
      <p:sp>
        <p:nvSpPr>
          <p:cNvPr id="5" name="Content Placeholder 4">
            <a:extLst>
              <a:ext uri="{FF2B5EF4-FFF2-40B4-BE49-F238E27FC236}">
                <a16:creationId xmlns:a16="http://schemas.microsoft.com/office/drawing/2014/main" id="{736A4183-378A-9047-A8B4-EE7C39476404}"/>
              </a:ext>
            </a:extLst>
          </p:cNvPr>
          <p:cNvSpPr>
            <a:spLocks noGrp="1"/>
          </p:cNvSpPr>
          <p:nvPr>
            <p:ph sz="half" idx="1"/>
          </p:nvPr>
        </p:nvSpPr>
        <p:spPr>
          <a:xfrm>
            <a:off x="418453" y="825534"/>
            <a:ext cx="8191183" cy="3657600"/>
          </a:xfrm>
        </p:spPr>
        <p:txBody>
          <a:bodyPr/>
          <a:lstStyle/>
          <a:p>
            <a:pPr marL="0" indent="0">
              <a:lnSpc>
                <a:spcPts val="3200"/>
              </a:lnSpc>
              <a:spcAft>
                <a:spcPts val="400"/>
              </a:spcAft>
              <a:buNone/>
            </a:pPr>
            <a:r>
              <a:rPr lang="en-US" sz="2800" dirty="0">
                <a:solidFill>
                  <a:srgbClr val="00523C"/>
                </a:solidFill>
              </a:rPr>
              <a:t>Derek M. Bickhart,</a:t>
            </a:r>
            <a:r>
              <a:rPr lang="en-US" sz="2800" baseline="30000" dirty="0">
                <a:solidFill>
                  <a:srgbClr val="00523C"/>
                </a:solidFill>
              </a:rPr>
              <a:t>2</a:t>
            </a:r>
            <a:r>
              <a:rPr lang="en-US" sz="2800" dirty="0">
                <a:solidFill>
                  <a:srgbClr val="00523C"/>
                </a:solidFill>
              </a:rPr>
              <a:t> Jana L. Hutchison,</a:t>
            </a:r>
            <a:r>
              <a:rPr lang="en-US" sz="2800" baseline="30000" dirty="0">
                <a:solidFill>
                  <a:srgbClr val="00523C"/>
                </a:solidFill>
              </a:rPr>
              <a:t>1</a:t>
            </a:r>
            <a:r>
              <a:rPr lang="en-US" sz="2800" dirty="0">
                <a:solidFill>
                  <a:srgbClr val="00523C"/>
                </a:solidFill>
              </a:rPr>
              <a:t> Daniel J. Null,</a:t>
            </a:r>
            <a:r>
              <a:rPr lang="en-US" sz="2800" baseline="30000" dirty="0">
                <a:solidFill>
                  <a:srgbClr val="00523C"/>
                </a:solidFill>
              </a:rPr>
              <a:t>1</a:t>
            </a:r>
            <a:r>
              <a:rPr lang="en-US" sz="2800" dirty="0">
                <a:solidFill>
                  <a:srgbClr val="00523C"/>
                </a:solidFill>
              </a:rPr>
              <a:t> M. Sofia Ortega,</a:t>
            </a:r>
            <a:r>
              <a:rPr lang="en-US" sz="2800" baseline="30000" dirty="0">
                <a:solidFill>
                  <a:srgbClr val="00523C"/>
                </a:solidFill>
              </a:rPr>
              <a:t>3</a:t>
            </a:r>
            <a:r>
              <a:rPr lang="en-US" sz="2800" dirty="0">
                <a:solidFill>
                  <a:srgbClr val="00523C"/>
                </a:solidFill>
              </a:rPr>
              <a:t> Christine F. Baes,</a:t>
            </a:r>
            <a:r>
              <a:rPr lang="en-US" sz="2800" baseline="30000" dirty="0">
                <a:solidFill>
                  <a:srgbClr val="00523C"/>
                </a:solidFill>
              </a:rPr>
              <a:t>4</a:t>
            </a:r>
            <a:r>
              <a:rPr lang="en-US" sz="2800" dirty="0">
                <a:solidFill>
                  <a:srgbClr val="00523C"/>
                </a:solidFill>
              </a:rPr>
              <a:t> and Christian Maltecca</a:t>
            </a:r>
            <a:r>
              <a:rPr lang="en-US" sz="2800" baseline="30000" dirty="0">
                <a:solidFill>
                  <a:srgbClr val="00523C"/>
                </a:solidFill>
              </a:rPr>
              <a:t>5</a:t>
            </a:r>
            <a:endParaRPr lang="en-US" sz="2800" dirty="0"/>
          </a:p>
          <a:p>
            <a:pPr marL="182880" indent="0">
              <a:lnSpc>
                <a:spcPct val="100000"/>
              </a:lnSpc>
              <a:buNone/>
            </a:pPr>
            <a:r>
              <a:rPr lang="en-US" sz="2000" baseline="30000" dirty="0"/>
              <a:t>1</a:t>
            </a:r>
            <a:r>
              <a:rPr lang="en-US" sz="2000" dirty="0"/>
              <a:t>Animal Genomics and Improvement Laboratory, ARS, USDA, Beltsville, MD</a:t>
            </a:r>
          </a:p>
          <a:p>
            <a:pPr marL="182880" indent="0">
              <a:lnSpc>
                <a:spcPct val="100000"/>
              </a:lnSpc>
              <a:buNone/>
            </a:pPr>
            <a:r>
              <a:rPr lang="en-US" sz="2000" baseline="30000" dirty="0"/>
              <a:t>2</a:t>
            </a:r>
            <a:r>
              <a:rPr lang="en-US" sz="2000" dirty="0"/>
              <a:t>Cell Wall Biology and Utilization Research Laboratory, U.S. Dairy Forage Research Center, ARS, USDA, Madison, WI</a:t>
            </a:r>
          </a:p>
          <a:p>
            <a:pPr marL="182880" indent="0">
              <a:lnSpc>
                <a:spcPct val="100000"/>
              </a:lnSpc>
              <a:buNone/>
            </a:pPr>
            <a:r>
              <a:rPr lang="en-US" sz="2000" baseline="30000" dirty="0"/>
              <a:t>3</a:t>
            </a:r>
            <a:r>
              <a:rPr lang="en-US" sz="2000" dirty="0"/>
              <a:t>Division of Animal Sciences, College of Agriculture, Food, &amp; Natural Resources, University of Missouri, Columbia, MO</a:t>
            </a:r>
          </a:p>
          <a:p>
            <a:pPr marL="182880" indent="0">
              <a:lnSpc>
                <a:spcPct val="100000"/>
              </a:lnSpc>
              <a:buNone/>
            </a:pPr>
            <a:r>
              <a:rPr lang="en-US" sz="2000" baseline="30000" dirty="0"/>
              <a:t>4</a:t>
            </a:r>
            <a:r>
              <a:rPr lang="en-US" sz="2000" dirty="0"/>
              <a:t>Department of Animal </a:t>
            </a:r>
            <a:r>
              <a:rPr lang="en-US" sz="2000" dirty="0" err="1"/>
              <a:t>BioSciences</a:t>
            </a:r>
            <a:r>
              <a:rPr lang="en-US" sz="2000" dirty="0"/>
              <a:t>, University of Guelph, Ontario</a:t>
            </a:r>
          </a:p>
          <a:p>
            <a:pPr marL="182880" indent="0">
              <a:lnSpc>
                <a:spcPct val="100000"/>
              </a:lnSpc>
              <a:spcAft>
                <a:spcPts val="400"/>
              </a:spcAft>
              <a:buNone/>
            </a:pPr>
            <a:r>
              <a:rPr lang="en-US" sz="2000" baseline="30000" dirty="0"/>
              <a:t>5</a:t>
            </a:r>
            <a:r>
              <a:rPr lang="en-US" sz="2000" dirty="0"/>
              <a:t>Department of Animal Science, North Carolina State University, Raleigh, NC</a:t>
            </a:r>
          </a:p>
        </p:txBody>
      </p:sp>
    </p:spTree>
    <p:extLst>
      <p:ext uri="{BB962C8B-B14F-4D97-AF65-F5344CB8AC3E}">
        <p14:creationId xmlns:p14="http://schemas.microsoft.com/office/powerpoint/2010/main" val="216925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1E7C7-079C-1040-BED2-0C2C84003462}"/>
              </a:ext>
            </a:extLst>
          </p:cNvPr>
          <p:cNvSpPr>
            <a:spLocks noGrp="1"/>
          </p:cNvSpPr>
          <p:nvPr>
            <p:ph type="title"/>
          </p:nvPr>
        </p:nvSpPr>
        <p:spPr/>
        <p:txBody>
          <a:bodyPr/>
          <a:lstStyle/>
          <a:p>
            <a:r>
              <a:rPr lang="en-US" dirty="0"/>
              <a:t>Validation of candidate HH2 variant</a:t>
            </a:r>
          </a:p>
        </p:txBody>
      </p:sp>
      <p:sp>
        <p:nvSpPr>
          <p:cNvPr id="7" name="Content Placeholder 6">
            <a:extLst>
              <a:ext uri="{FF2B5EF4-FFF2-40B4-BE49-F238E27FC236}">
                <a16:creationId xmlns:a16="http://schemas.microsoft.com/office/drawing/2014/main" id="{BDEBFCE7-E5F3-3545-AA03-F44ABCCF8342}"/>
              </a:ext>
            </a:extLst>
          </p:cNvPr>
          <p:cNvSpPr>
            <a:spLocks noGrp="1"/>
          </p:cNvSpPr>
          <p:nvPr>
            <p:ph sz="half" idx="1"/>
          </p:nvPr>
        </p:nvSpPr>
        <p:spPr/>
        <p:txBody>
          <a:bodyPr/>
          <a:lstStyle/>
          <a:p>
            <a:r>
              <a:rPr lang="en-US" i="1" dirty="0"/>
              <a:t>IFT80</a:t>
            </a:r>
            <a:r>
              <a:rPr lang="en-US" dirty="0"/>
              <a:t>-null embryos generated by truncation at exon 2 with guide-RNAs annealed to Cas9 mRNA</a:t>
            </a:r>
          </a:p>
          <a:p>
            <a:r>
              <a:rPr lang="en-US" dirty="0"/>
              <a:t>Abattoir-derived oocytes fertilized </a:t>
            </a:r>
            <a:r>
              <a:rPr lang="en-US" i="1" dirty="0"/>
              <a:t>in vitro</a:t>
            </a:r>
            <a:r>
              <a:rPr lang="en-US" dirty="0"/>
              <a:t> with high-fertility semen</a:t>
            </a:r>
          </a:p>
          <a:p>
            <a:r>
              <a:rPr lang="en-US" dirty="0"/>
              <a:t>Embryos injected at the one-cell stage with CRISPR-Cas9 complex (treatment) or Cas9 mRNA (control) before return to culture</a:t>
            </a:r>
          </a:p>
          <a:p>
            <a:r>
              <a:rPr lang="en-US" i="1" dirty="0"/>
              <a:t>IFT80</a:t>
            </a:r>
            <a:r>
              <a:rPr lang="en-US" dirty="0"/>
              <a:t>-null embryos arrested at the 8-cell stage of development, consistent with data from mouse hypomorphs and HH2 carrier-to-carrier </a:t>
            </a:r>
            <a:r>
              <a:rPr lang="en-US" dirty="0" err="1"/>
              <a:t>matings</a:t>
            </a:r>
            <a:endParaRPr lang="en-US" dirty="0"/>
          </a:p>
        </p:txBody>
      </p:sp>
    </p:spTree>
    <p:extLst>
      <p:ext uri="{BB962C8B-B14F-4D97-AF65-F5344CB8AC3E}">
        <p14:creationId xmlns:p14="http://schemas.microsoft.com/office/powerpoint/2010/main" val="1959111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045C2C-201E-174D-A0AC-8B3031904E0C}"/>
              </a:ext>
            </a:extLst>
          </p:cNvPr>
          <p:cNvSpPr>
            <a:spLocks noGrp="1"/>
          </p:cNvSpPr>
          <p:nvPr>
            <p:ph type="title"/>
          </p:nvPr>
        </p:nvSpPr>
        <p:spPr/>
        <p:txBody>
          <a:bodyPr/>
          <a:lstStyle/>
          <a:p>
            <a:r>
              <a:rPr lang="en-US" dirty="0"/>
              <a:t>Efficiency of editing</a:t>
            </a:r>
          </a:p>
        </p:txBody>
      </p:sp>
      <p:sp>
        <p:nvSpPr>
          <p:cNvPr id="3" name="Content Placeholder 2">
            <a:extLst>
              <a:ext uri="{FF2B5EF4-FFF2-40B4-BE49-F238E27FC236}">
                <a16:creationId xmlns:a16="http://schemas.microsoft.com/office/drawing/2014/main" id="{AC858DEE-006D-A94A-982E-B92F9B147DE1}"/>
              </a:ext>
            </a:extLst>
          </p:cNvPr>
          <p:cNvSpPr>
            <a:spLocks noGrp="1"/>
          </p:cNvSpPr>
          <p:nvPr>
            <p:ph sz="half" idx="1"/>
          </p:nvPr>
        </p:nvSpPr>
        <p:spPr>
          <a:xfrm>
            <a:off x="365759" y="914400"/>
            <a:ext cx="5610037" cy="384048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Procedures similar to Ortega</a:t>
            </a:r>
            <a:br>
              <a:rPr lang="en-US" dirty="0"/>
            </a:br>
            <a:r>
              <a:rPr lang="en-US" dirty="0"/>
              <a:t>et al. (2019)</a:t>
            </a:r>
          </a:p>
        </p:txBody>
      </p:sp>
      <p:graphicFrame>
        <p:nvGraphicFramePr>
          <p:cNvPr id="7" name="Chart 6">
            <a:extLst>
              <a:ext uri="{FF2B5EF4-FFF2-40B4-BE49-F238E27FC236}">
                <a16:creationId xmlns:a16="http://schemas.microsoft.com/office/drawing/2014/main" id="{D10AA320-8683-8C4B-BD86-FAA4D1FF2317}"/>
              </a:ext>
            </a:extLst>
          </p:cNvPr>
          <p:cNvGraphicFramePr>
            <a:graphicFrameLocks/>
          </p:cNvGraphicFramePr>
          <p:nvPr>
            <p:extLst>
              <p:ext uri="{D42A27DB-BD31-4B8C-83A1-F6EECF244321}">
                <p14:modId xmlns:p14="http://schemas.microsoft.com/office/powerpoint/2010/main" val="3826552377"/>
              </p:ext>
            </p:extLst>
          </p:nvPr>
        </p:nvGraphicFramePr>
        <p:xfrm>
          <a:off x="3547927" y="856946"/>
          <a:ext cx="6433889" cy="3259928"/>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C923C984-25DB-FC4F-B742-D331EFAF3416}"/>
              </a:ext>
            </a:extLst>
          </p:cNvPr>
          <p:cNvPicPr>
            <a:picLocks noChangeAspect="1"/>
          </p:cNvPicPr>
          <p:nvPr/>
        </p:nvPicPr>
        <p:blipFill>
          <a:blip r:embed="rId3"/>
          <a:stretch>
            <a:fillRect/>
          </a:stretch>
        </p:blipFill>
        <p:spPr>
          <a:xfrm>
            <a:off x="507429" y="914400"/>
            <a:ext cx="3568535" cy="3168390"/>
          </a:xfrm>
          <a:prstGeom prst="rect">
            <a:avLst/>
          </a:prstGeom>
        </p:spPr>
      </p:pic>
    </p:spTree>
    <p:extLst>
      <p:ext uri="{BB962C8B-B14F-4D97-AF65-F5344CB8AC3E}">
        <p14:creationId xmlns:p14="http://schemas.microsoft.com/office/powerpoint/2010/main" val="2949879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902664-21B8-E040-82C6-0375DD45BB7F}"/>
              </a:ext>
            </a:extLst>
          </p:cNvPr>
          <p:cNvSpPr>
            <a:spLocks noGrp="1"/>
          </p:cNvSpPr>
          <p:nvPr>
            <p:ph type="title"/>
          </p:nvPr>
        </p:nvSpPr>
        <p:spPr/>
        <p:txBody>
          <a:bodyPr/>
          <a:lstStyle/>
          <a:p>
            <a:r>
              <a:rPr lang="en-US" dirty="0"/>
              <a:t>HH2 candidate confirmed with functional validation</a:t>
            </a:r>
          </a:p>
        </p:txBody>
      </p:sp>
      <p:sp>
        <p:nvSpPr>
          <p:cNvPr id="5" name="Content Placeholder 4">
            <a:extLst>
              <a:ext uri="{FF2B5EF4-FFF2-40B4-BE49-F238E27FC236}">
                <a16:creationId xmlns:a16="http://schemas.microsoft.com/office/drawing/2014/main" id="{4DE93B04-AB83-4F47-93C9-E1F8429FA0FB}"/>
              </a:ext>
            </a:extLst>
          </p:cNvPr>
          <p:cNvSpPr>
            <a:spLocks noGrp="1"/>
          </p:cNvSpPr>
          <p:nvPr>
            <p:ph sz="half" idx="1"/>
          </p:nvPr>
        </p:nvSpPr>
        <p:spPr/>
        <p:txBody>
          <a:bodyPr/>
          <a:lstStyle/>
          <a:p>
            <a:r>
              <a:rPr lang="en-US" dirty="0"/>
              <a:t>A frameshift in </a:t>
            </a:r>
            <a:r>
              <a:rPr lang="en-US" i="1" dirty="0"/>
              <a:t>IFT80</a:t>
            </a:r>
            <a:r>
              <a:rPr lang="en-US" dirty="0"/>
              <a:t> at 107,172,615 </a:t>
            </a:r>
            <a:r>
              <a:rPr lang="en-US" dirty="0" err="1"/>
              <a:t>bp</a:t>
            </a:r>
            <a:r>
              <a:rPr lang="en-US" dirty="0"/>
              <a:t> (p.Leu381fs) disrupts </a:t>
            </a:r>
            <a:r>
              <a:rPr lang="en-US" i="1" dirty="0" err="1"/>
              <a:t>wnt</a:t>
            </a:r>
            <a:r>
              <a:rPr lang="en-US" dirty="0"/>
              <a:t> and </a:t>
            </a:r>
            <a:r>
              <a:rPr lang="en-US" i="1" dirty="0"/>
              <a:t>hedgehog</a:t>
            </a:r>
            <a:r>
              <a:rPr lang="en-US" dirty="0"/>
              <a:t> signaling, and is responsible for the death of homozygous embryos</a:t>
            </a:r>
          </a:p>
          <a:p>
            <a:r>
              <a:rPr lang="en-US" dirty="0"/>
              <a:t>A tag SNP will be used to track the causal mutation</a:t>
            </a:r>
          </a:p>
          <a:p>
            <a:r>
              <a:rPr lang="en-US" dirty="0"/>
              <a:t>Proven sires could be genotyped to confirm concordance</a:t>
            </a:r>
          </a:p>
        </p:txBody>
      </p:sp>
      <p:sp>
        <p:nvSpPr>
          <p:cNvPr id="9" name="Rectangle 8">
            <a:extLst>
              <a:ext uri="{FF2B5EF4-FFF2-40B4-BE49-F238E27FC236}">
                <a16:creationId xmlns:a16="http://schemas.microsoft.com/office/drawing/2014/main" id="{4BCF2184-45D0-8F4A-A7C3-0FFF249FC5B8}"/>
              </a:ext>
            </a:extLst>
          </p:cNvPr>
          <p:cNvSpPr/>
          <p:nvPr/>
        </p:nvSpPr>
        <p:spPr>
          <a:xfrm>
            <a:off x="6848669" y="914400"/>
            <a:ext cx="2064743" cy="923330"/>
          </a:xfrm>
          <a:prstGeom prst="rect">
            <a:avLst/>
          </a:prstGeom>
        </p:spPr>
        <p:txBody>
          <a:bodyPr wrap="square">
            <a:spAutoFit/>
          </a:bodyPr>
          <a:lstStyle/>
          <a:p>
            <a:r>
              <a:rPr lang="en-US"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Control</a:t>
            </a:r>
            <a:r>
              <a:rPr lang="en-US" b="1" dirty="0">
                <a:latin typeface="Calibri" panose="020F0502020204030204" pitchFamily="34" charset="0"/>
                <a:ea typeface="Calibri" panose="020F0502020204030204" pitchFamily="34" charset="0"/>
                <a:cs typeface="Times New Roman" panose="02020603050405020304" pitchFamily="18" charset="0"/>
              </a:rPr>
              <a:t> embryos injected with only Cas-9 (left)</a:t>
            </a:r>
            <a:endParaRPr lang="en-US" b="1" dirty="0"/>
          </a:p>
        </p:txBody>
      </p:sp>
      <p:sp>
        <p:nvSpPr>
          <p:cNvPr id="10" name="Rectangle 9">
            <a:extLst>
              <a:ext uri="{FF2B5EF4-FFF2-40B4-BE49-F238E27FC236}">
                <a16:creationId xmlns:a16="http://schemas.microsoft.com/office/drawing/2014/main" id="{9B639056-3D16-C24B-9288-8C9776AB74BB}"/>
              </a:ext>
            </a:extLst>
          </p:cNvPr>
          <p:cNvSpPr/>
          <p:nvPr/>
        </p:nvSpPr>
        <p:spPr>
          <a:xfrm>
            <a:off x="4205427" y="3624064"/>
            <a:ext cx="2064743" cy="1200329"/>
          </a:xfrm>
          <a:prstGeom prst="rect">
            <a:avLst/>
          </a:prstGeom>
        </p:spPr>
        <p:txBody>
          <a:bodyPr wrap="square">
            <a:spAutoFit/>
          </a:bodyPr>
          <a:lstStyle/>
          <a:p>
            <a:pPr algn="r"/>
            <a:r>
              <a:rPr lang="en-US"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Treatment</a:t>
            </a:r>
            <a:r>
              <a:rPr lang="en-US" b="1" dirty="0">
                <a:latin typeface="Calibri" panose="020F0502020204030204" pitchFamily="34" charset="0"/>
                <a:ea typeface="Calibri" panose="020F0502020204030204" pitchFamily="34" charset="0"/>
                <a:cs typeface="Times New Roman" panose="02020603050405020304" pitchFamily="18" charset="0"/>
              </a:rPr>
              <a:t> embryos injected with Cas-9 and IFT80 exon 2 guide RNA (right)</a:t>
            </a:r>
            <a:endParaRPr lang="en-US" b="1" dirty="0"/>
          </a:p>
        </p:txBody>
      </p:sp>
      <p:pic>
        <p:nvPicPr>
          <p:cNvPr id="12" name="Picture 11">
            <a:extLst>
              <a:ext uri="{FF2B5EF4-FFF2-40B4-BE49-F238E27FC236}">
                <a16:creationId xmlns:a16="http://schemas.microsoft.com/office/drawing/2014/main" id="{504C0902-E2B3-6B46-9A50-DBF6E5C2136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6000"/>
                    </a14:imgEffect>
                    <a14:imgEffect>
                      <a14:brightnessContrast bright="3000" contrast="-27000"/>
                    </a14:imgEffect>
                  </a14:imgLayer>
                </a14:imgProps>
              </a:ext>
              <a:ext uri="{28A0092B-C50C-407E-A947-70E740481C1C}">
                <a14:useLocalDpi xmlns:a14="http://schemas.microsoft.com/office/drawing/2010/main" val="0"/>
              </a:ext>
            </a:extLst>
          </a:blip>
          <a:srcRect t="14857" r="25111" b="7556"/>
          <a:stretch/>
        </p:blipFill>
        <p:spPr>
          <a:xfrm>
            <a:off x="6582358" y="2789853"/>
            <a:ext cx="2331053" cy="1932038"/>
          </a:xfrm>
          <a:prstGeom prst="rect">
            <a:avLst/>
          </a:prstGeom>
        </p:spPr>
      </p:pic>
      <p:pic>
        <p:nvPicPr>
          <p:cNvPr id="13" name="Picture 12">
            <a:extLst>
              <a:ext uri="{FF2B5EF4-FFF2-40B4-BE49-F238E27FC236}">
                <a16:creationId xmlns:a16="http://schemas.microsoft.com/office/drawing/2014/main" id="{AB13DC5F-1ED8-6247-AB4E-37C057EE4EC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58677" y="739796"/>
            <a:ext cx="2562572" cy="2050057"/>
          </a:xfrm>
          <a:prstGeom prst="rect">
            <a:avLst/>
          </a:prstGeom>
        </p:spPr>
      </p:pic>
    </p:spTree>
    <p:extLst>
      <p:ext uri="{BB962C8B-B14F-4D97-AF65-F5344CB8AC3E}">
        <p14:creationId xmlns:p14="http://schemas.microsoft.com/office/powerpoint/2010/main" val="2715910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Should carrier bulls be culled?</a:t>
            </a:r>
          </a:p>
        </p:txBody>
      </p:sp>
      <p:sp>
        <p:nvSpPr>
          <p:cNvPr id="10" name="Content Placeholder 9"/>
          <p:cNvSpPr>
            <a:spLocks noGrp="1"/>
          </p:cNvSpPr>
          <p:nvPr>
            <p:ph sz="half" idx="1"/>
          </p:nvPr>
        </p:nvSpPr>
        <p:spPr/>
        <p:txBody>
          <a:bodyPr/>
          <a:lstStyle/>
          <a:p>
            <a:pPr>
              <a:buClr>
                <a:schemeClr val="tx1"/>
              </a:buClr>
            </a:pPr>
            <a:r>
              <a:rPr lang="en-US" u="sng" dirty="0">
                <a:solidFill>
                  <a:srgbClr val="00523C"/>
                </a:solidFill>
              </a:rPr>
              <a:t>Remove</a:t>
            </a:r>
            <a:r>
              <a:rPr lang="en-US" dirty="0">
                <a:solidFill>
                  <a:srgbClr val="FFFF00"/>
                </a:solidFill>
              </a:rPr>
              <a:t> </a:t>
            </a:r>
            <a:r>
              <a:rPr lang="en-US" dirty="0"/>
              <a:t>carrier bulls from the population if population is large enough and non-carrier bulls are available</a:t>
            </a:r>
          </a:p>
          <a:p>
            <a:r>
              <a:rPr lang="en-US" dirty="0"/>
              <a:t>Non-carrier bulls are </a:t>
            </a:r>
            <a:r>
              <a:rPr lang="en-US" u="sng" dirty="0">
                <a:solidFill>
                  <a:srgbClr val="00523C"/>
                </a:solidFill>
              </a:rPr>
              <a:t>as good as</a:t>
            </a:r>
            <a:r>
              <a:rPr lang="en-US" dirty="0">
                <a:solidFill>
                  <a:srgbClr val="00523C"/>
                </a:solidFill>
              </a:rPr>
              <a:t> </a:t>
            </a:r>
            <a:r>
              <a:rPr lang="en-US" dirty="0"/>
              <a:t>carrier bulls, on average</a:t>
            </a:r>
          </a:p>
        </p:txBody>
      </p:sp>
      <p:graphicFrame>
        <p:nvGraphicFramePr>
          <p:cNvPr id="6" name="Table 5"/>
          <p:cNvGraphicFramePr>
            <a:graphicFrameLocks noGrp="1"/>
          </p:cNvGraphicFramePr>
          <p:nvPr>
            <p:extLst>
              <p:ext uri="{D42A27DB-BD31-4B8C-83A1-F6EECF244321}">
                <p14:modId xmlns:p14="http://schemas.microsoft.com/office/powerpoint/2010/main" val="1063471745"/>
              </p:ext>
            </p:extLst>
          </p:nvPr>
        </p:nvGraphicFramePr>
        <p:xfrm>
          <a:off x="365763" y="2239330"/>
          <a:ext cx="8412476" cy="2484805"/>
        </p:xfrm>
        <a:graphic>
          <a:graphicData uri="http://schemas.openxmlformats.org/drawingml/2006/table">
            <a:tbl>
              <a:tblPr firstRow="1" firstCol="1" bandRow="1">
                <a:tableStyleId>{2D5ABB26-0587-4C30-8999-92F81FD0307C}</a:tableStyleId>
              </a:tblPr>
              <a:tblGrid>
                <a:gridCol w="822004">
                  <a:extLst>
                    <a:ext uri="{9D8B030D-6E8A-4147-A177-3AD203B41FA5}">
                      <a16:colId xmlns:a16="http://schemas.microsoft.com/office/drawing/2014/main" val="20000"/>
                    </a:ext>
                  </a:extLst>
                </a:gridCol>
                <a:gridCol w="806195">
                  <a:extLst>
                    <a:ext uri="{9D8B030D-6E8A-4147-A177-3AD203B41FA5}">
                      <a16:colId xmlns:a16="http://schemas.microsoft.com/office/drawing/2014/main" val="20001"/>
                    </a:ext>
                  </a:extLst>
                </a:gridCol>
                <a:gridCol w="822004">
                  <a:extLst>
                    <a:ext uri="{9D8B030D-6E8A-4147-A177-3AD203B41FA5}">
                      <a16:colId xmlns:a16="http://schemas.microsoft.com/office/drawing/2014/main" val="20002"/>
                    </a:ext>
                  </a:extLst>
                </a:gridCol>
                <a:gridCol w="822004">
                  <a:extLst>
                    <a:ext uri="{9D8B030D-6E8A-4147-A177-3AD203B41FA5}">
                      <a16:colId xmlns:a16="http://schemas.microsoft.com/office/drawing/2014/main" val="20003"/>
                    </a:ext>
                  </a:extLst>
                </a:gridCol>
                <a:gridCol w="189005">
                  <a:extLst>
                    <a:ext uri="{9D8B030D-6E8A-4147-A177-3AD203B41FA5}">
                      <a16:colId xmlns:a16="http://schemas.microsoft.com/office/drawing/2014/main" val="20004"/>
                    </a:ext>
                  </a:extLst>
                </a:gridCol>
                <a:gridCol w="896918">
                  <a:extLst>
                    <a:ext uri="{9D8B030D-6E8A-4147-A177-3AD203B41FA5}">
                      <a16:colId xmlns:a16="http://schemas.microsoft.com/office/drawing/2014/main" val="20005"/>
                    </a:ext>
                  </a:extLst>
                </a:gridCol>
                <a:gridCol w="984205">
                  <a:extLst>
                    <a:ext uri="{9D8B030D-6E8A-4147-A177-3AD203B41FA5}">
                      <a16:colId xmlns:a16="http://schemas.microsoft.com/office/drawing/2014/main" val="20006"/>
                    </a:ext>
                  </a:extLst>
                </a:gridCol>
                <a:gridCol w="936094">
                  <a:extLst>
                    <a:ext uri="{9D8B030D-6E8A-4147-A177-3AD203B41FA5}">
                      <a16:colId xmlns:a16="http://schemas.microsoft.com/office/drawing/2014/main" val="20007"/>
                    </a:ext>
                  </a:extLst>
                </a:gridCol>
                <a:gridCol w="1093484">
                  <a:extLst>
                    <a:ext uri="{9D8B030D-6E8A-4147-A177-3AD203B41FA5}">
                      <a16:colId xmlns:a16="http://schemas.microsoft.com/office/drawing/2014/main" val="20008"/>
                    </a:ext>
                  </a:extLst>
                </a:gridCol>
                <a:gridCol w="1040563">
                  <a:extLst>
                    <a:ext uri="{9D8B030D-6E8A-4147-A177-3AD203B41FA5}">
                      <a16:colId xmlns:a16="http://schemas.microsoft.com/office/drawing/2014/main" val="20009"/>
                    </a:ext>
                  </a:extLst>
                </a:gridCol>
              </a:tblGrid>
              <a:tr h="411480">
                <a:tc>
                  <a:txBody>
                    <a:bodyPr/>
                    <a:lstStyle/>
                    <a:p>
                      <a:pPr marL="0" marR="0">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tcPr>
                </a:tc>
                <a:tc gridSpan="3">
                  <a:txBody>
                    <a:bodyPr/>
                    <a:lstStyle/>
                    <a:p>
                      <a:pPr marL="0" marR="0" algn="ctr">
                        <a:lnSpc>
                          <a:spcPct val="100000"/>
                        </a:lnSpc>
                        <a:spcBef>
                          <a:spcPts val="0"/>
                        </a:spcBef>
                        <a:spcAft>
                          <a:spcPts val="0"/>
                        </a:spcAft>
                      </a:pPr>
                      <a:r>
                        <a:rPr lang="en-US" sz="1800" b="1" dirty="0">
                          <a:solidFill>
                            <a:schemeClr val="tx1"/>
                          </a:solidFill>
                          <a:effectLst/>
                        </a:rPr>
                        <a:t>Carriers</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tcPr>
                </a:tc>
                <a:tc gridSpan="3">
                  <a:txBody>
                    <a:bodyPr/>
                    <a:lstStyle/>
                    <a:p>
                      <a:pPr marL="0" marR="0" algn="ctr">
                        <a:lnSpc>
                          <a:spcPct val="100000"/>
                        </a:lnSpc>
                        <a:spcBef>
                          <a:spcPts val="0"/>
                        </a:spcBef>
                        <a:spcAft>
                          <a:spcPts val="0"/>
                        </a:spcAft>
                      </a:pPr>
                      <a:r>
                        <a:rPr lang="en-US" sz="1800" b="1" dirty="0">
                          <a:solidFill>
                            <a:schemeClr val="tx1"/>
                          </a:solidFill>
                          <a:effectLst/>
                        </a:rPr>
                        <a:t>Non-carriers</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tcPr>
                </a:tc>
                <a:tc>
                  <a:txBody>
                    <a:bodyPr/>
                    <a:lstStyle/>
                    <a:p>
                      <a:pPr marL="0" marR="0">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411480">
                <a:tc>
                  <a:txBody>
                    <a:bodyPr/>
                    <a:lstStyle/>
                    <a:p>
                      <a:pPr marL="0" marR="0">
                        <a:lnSpc>
                          <a:spcPct val="100000"/>
                        </a:lnSpc>
                        <a:spcBef>
                          <a:spcPts val="0"/>
                        </a:spcBef>
                        <a:spcAft>
                          <a:spcPts val="0"/>
                        </a:spcAft>
                      </a:pPr>
                      <a:r>
                        <a:rPr lang="en-US" sz="1800" b="1" dirty="0">
                          <a:solidFill>
                            <a:schemeClr val="tx1"/>
                          </a:solidFill>
                          <a:effectLst/>
                        </a:rPr>
                        <a:t>Breed</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N</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Mean</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SD</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N</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Mean</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SD</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Difference</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P value</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7405">
                <a:tc>
                  <a:txBody>
                    <a:bodyPr/>
                    <a:lstStyle/>
                    <a:p>
                      <a:pPr marL="0" marR="0">
                        <a:lnSpc>
                          <a:spcPct val="100000"/>
                        </a:lnSpc>
                        <a:spcBef>
                          <a:spcPts val="0"/>
                        </a:spcBef>
                        <a:spcAft>
                          <a:spcPts val="0"/>
                        </a:spcAft>
                      </a:pPr>
                      <a:r>
                        <a:rPr lang="en-US" sz="1800" b="1" dirty="0">
                          <a:solidFill>
                            <a:schemeClr val="tx1"/>
                          </a:solidFill>
                          <a:effectLst/>
                        </a:rPr>
                        <a:t>AY</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16</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286.43</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194.67</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a:solidFill>
                            <a:schemeClr val="tx1"/>
                          </a:solidFill>
                          <a:effectLst/>
                        </a:rPr>
                        <a:t>53</a:t>
                      </a:r>
                      <a:endParaRPr lang="en-US" sz="1800" b="1">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a:solidFill>
                            <a:schemeClr val="tx1"/>
                          </a:solidFill>
                          <a:effectLst/>
                        </a:rPr>
                        <a:t>272.41</a:t>
                      </a:r>
                      <a:endParaRPr lang="en-US" sz="1800" b="1">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a:solidFill>
                            <a:schemeClr val="tx1"/>
                          </a:solidFill>
                          <a:effectLst/>
                        </a:rPr>
                        <a:t>191.69</a:t>
                      </a:r>
                      <a:endParaRPr lang="en-US" sz="1800" b="1">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13.02</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0"/>
                        </a:spcBef>
                        <a:spcAft>
                          <a:spcPts val="0"/>
                        </a:spcAft>
                      </a:pPr>
                      <a:r>
                        <a:rPr lang="en-US" sz="1800" b="1" dirty="0">
                          <a:solidFill>
                            <a:schemeClr val="tx1"/>
                          </a:solidFill>
                          <a:effectLst/>
                        </a:rPr>
                        <a:t>0.407</a:t>
                      </a:r>
                      <a:endParaRPr lang="en-US" sz="1800" b="1" dirty="0">
                        <a:solidFill>
                          <a:schemeClr val="tx1"/>
                        </a:solidFill>
                        <a:effectLst/>
                        <a:latin typeface="Times New Roman" charset="0"/>
                        <a:ea typeface="Times New Roman" charset="0"/>
                      </a:endParaRPr>
                    </a:p>
                  </a:txBody>
                  <a:tcPr marL="51435" marR="51435"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11480">
                <a:tc>
                  <a:txBody>
                    <a:bodyPr/>
                    <a:lstStyle/>
                    <a:p>
                      <a:pPr marL="0" marR="0">
                        <a:lnSpc>
                          <a:spcPct val="100000"/>
                        </a:lnSpc>
                        <a:spcBef>
                          <a:spcPts val="0"/>
                        </a:spcBef>
                        <a:spcAft>
                          <a:spcPts val="0"/>
                        </a:spcAft>
                      </a:pPr>
                      <a:r>
                        <a:rPr lang="en-US" sz="1800" b="1" dirty="0">
                          <a:solidFill>
                            <a:schemeClr val="tx1"/>
                          </a:solidFill>
                          <a:effectLst/>
                        </a:rPr>
                        <a:t>BS</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30</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223.10</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218.39</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59</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284.19</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160.36</a:t>
                      </a:r>
                      <a:endParaRPr lang="en-US" sz="1800" b="1">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-61.09</a:t>
                      </a:r>
                      <a:endParaRPr lang="en-US" sz="1800" b="1">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0.087</a:t>
                      </a:r>
                      <a:endParaRPr lang="en-US" sz="1800" b="1">
                        <a:solidFill>
                          <a:schemeClr val="tx1"/>
                        </a:solidFill>
                        <a:effectLst/>
                        <a:latin typeface="Times New Roman" charset="0"/>
                        <a:ea typeface="Times New Roman" charset="0"/>
                      </a:endParaRPr>
                    </a:p>
                  </a:txBody>
                  <a:tcPr marL="51435" marR="51435" marT="0" marB="0" anchor="ctr"/>
                </a:tc>
                <a:extLst>
                  <a:ext uri="{0D108BD9-81ED-4DB2-BD59-A6C34878D82A}">
                    <a16:rowId xmlns:a16="http://schemas.microsoft.com/office/drawing/2014/main" val="10003"/>
                  </a:ext>
                </a:extLst>
              </a:tr>
              <a:tr h="411480">
                <a:tc>
                  <a:txBody>
                    <a:bodyPr/>
                    <a:lstStyle/>
                    <a:p>
                      <a:pPr marL="0" marR="0">
                        <a:lnSpc>
                          <a:spcPct val="100000"/>
                        </a:lnSpc>
                        <a:spcBef>
                          <a:spcPts val="0"/>
                        </a:spcBef>
                        <a:spcAft>
                          <a:spcPts val="0"/>
                        </a:spcAft>
                      </a:pPr>
                      <a:r>
                        <a:rPr lang="en-US" sz="1800" b="1" dirty="0">
                          <a:solidFill>
                            <a:schemeClr val="tx1"/>
                          </a:solidFill>
                          <a:effectLst/>
                        </a:rPr>
                        <a:t>HO</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550</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394.08</a:t>
                      </a:r>
                      <a:endParaRPr lang="en-US" sz="1800" b="1">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216.77</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1,765</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a:solidFill>
                            <a:schemeClr val="tx1"/>
                          </a:solidFill>
                          <a:effectLst/>
                        </a:rPr>
                        <a:t>479.49</a:t>
                      </a:r>
                      <a:endParaRPr lang="en-US" sz="1800" b="1">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213.89</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-85.41</a:t>
                      </a:r>
                      <a:endParaRPr lang="en-US" sz="1800" b="1" dirty="0">
                        <a:solidFill>
                          <a:schemeClr val="tx1"/>
                        </a:solidFill>
                        <a:effectLst/>
                        <a:latin typeface="Times New Roman" charset="0"/>
                        <a:ea typeface="Times New Roman" charset="0"/>
                      </a:endParaRPr>
                    </a:p>
                  </a:txBody>
                  <a:tcPr marL="51435" marR="51435" marT="0" marB="0" anchor="ctr"/>
                </a:tc>
                <a:tc>
                  <a:txBody>
                    <a:bodyPr/>
                    <a:lstStyle/>
                    <a:p>
                      <a:pPr marL="0" marR="0" algn="r">
                        <a:lnSpc>
                          <a:spcPct val="100000"/>
                        </a:lnSpc>
                        <a:spcBef>
                          <a:spcPts val="0"/>
                        </a:spcBef>
                        <a:spcAft>
                          <a:spcPts val="0"/>
                        </a:spcAft>
                      </a:pPr>
                      <a:r>
                        <a:rPr lang="en-US" sz="1800" b="1" dirty="0">
                          <a:solidFill>
                            <a:schemeClr val="tx1"/>
                          </a:solidFill>
                          <a:effectLst/>
                        </a:rPr>
                        <a:t>&lt;0.001</a:t>
                      </a:r>
                      <a:endParaRPr lang="en-US" sz="1800" b="1" dirty="0">
                        <a:solidFill>
                          <a:schemeClr val="tx1"/>
                        </a:solidFill>
                        <a:effectLst/>
                        <a:latin typeface="Times New Roman" charset="0"/>
                        <a:ea typeface="Times New Roman" charset="0"/>
                      </a:endParaRPr>
                    </a:p>
                  </a:txBody>
                  <a:tcPr marL="51435" marR="51435" marT="0" marB="0" anchor="ctr"/>
                </a:tc>
                <a:extLst>
                  <a:ext uri="{0D108BD9-81ED-4DB2-BD59-A6C34878D82A}">
                    <a16:rowId xmlns:a16="http://schemas.microsoft.com/office/drawing/2014/main" val="10004"/>
                  </a:ext>
                </a:extLst>
              </a:tr>
              <a:tr h="411480">
                <a:tc>
                  <a:txBody>
                    <a:bodyPr/>
                    <a:lstStyle/>
                    <a:p>
                      <a:pPr marL="0" marR="0">
                        <a:lnSpc>
                          <a:spcPct val="100000"/>
                        </a:lnSpc>
                        <a:spcBef>
                          <a:spcPts val="0"/>
                        </a:spcBef>
                        <a:spcAft>
                          <a:spcPts val="0"/>
                        </a:spcAft>
                      </a:pPr>
                      <a:r>
                        <a:rPr lang="en-US" sz="1800" b="1" dirty="0">
                          <a:solidFill>
                            <a:schemeClr val="tx1"/>
                          </a:solidFill>
                          <a:effectLst/>
                        </a:rPr>
                        <a:t>JE</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99</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340.51</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149.00</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 </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378</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338.82</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153.99</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1.69</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1" dirty="0">
                          <a:solidFill>
                            <a:schemeClr val="tx1"/>
                          </a:solidFill>
                          <a:effectLst/>
                        </a:rPr>
                        <a:t>0.460</a:t>
                      </a:r>
                      <a:endParaRPr lang="en-US" sz="1800" b="1" dirty="0">
                        <a:solidFill>
                          <a:schemeClr val="tx1"/>
                        </a:solidFill>
                        <a:effectLst/>
                        <a:latin typeface="Times New Roman" charset="0"/>
                        <a:ea typeface="Times New Roman" charset="0"/>
                      </a:endParaRPr>
                    </a:p>
                  </a:txBody>
                  <a:tcPr marL="51435" marR="5143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7"/>
          <p:cNvSpPr txBox="1"/>
          <p:nvPr/>
        </p:nvSpPr>
        <p:spPr>
          <a:xfrm>
            <a:off x="266166" y="4741354"/>
            <a:ext cx="1816523" cy="276999"/>
          </a:xfrm>
          <a:prstGeom prst="rect">
            <a:avLst/>
          </a:prstGeom>
          <a:noFill/>
        </p:spPr>
        <p:txBody>
          <a:bodyPr wrap="none" rtlCol="0">
            <a:spAutoFit/>
          </a:bodyPr>
          <a:lstStyle/>
          <a:p>
            <a:pPr algn="r"/>
            <a:r>
              <a:rPr lang="en-US" sz="1200" b="1" dirty="0">
                <a:solidFill>
                  <a:srgbClr val="00523C"/>
                </a:solidFill>
                <a:ea typeface="Trebuchet MS" charset="0"/>
                <a:cs typeface="Trebuchet MS" charset="0"/>
              </a:rPr>
              <a:t>Source: Cole et al. (2016).</a:t>
            </a:r>
          </a:p>
        </p:txBody>
      </p:sp>
    </p:spTree>
    <p:extLst>
      <p:ext uri="{BB962C8B-B14F-4D97-AF65-F5344CB8AC3E}">
        <p14:creationId xmlns:p14="http://schemas.microsoft.com/office/powerpoint/2010/main" val="780482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3F9AB43-B9D9-5E45-BF0A-8BC4F4B439BB}"/>
              </a:ext>
            </a:extLst>
          </p:cNvPr>
          <p:cNvGrpSpPr/>
          <p:nvPr/>
        </p:nvGrpSpPr>
        <p:grpSpPr>
          <a:xfrm>
            <a:off x="365760" y="2228850"/>
            <a:ext cx="4940300" cy="2605389"/>
            <a:chOff x="133350" y="2150760"/>
            <a:chExt cx="4940300" cy="2605389"/>
          </a:xfrm>
        </p:grpSpPr>
        <p:pic>
          <p:nvPicPr>
            <p:cNvPr id="17" name="Picture 16">
              <a:extLst>
                <a:ext uri="{FF2B5EF4-FFF2-40B4-BE49-F238E27FC236}">
                  <a16:creationId xmlns:a16="http://schemas.microsoft.com/office/drawing/2014/main" id="{2E098194-97AB-014E-A22F-A61FA7F9528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33350" y="2150760"/>
              <a:ext cx="4940300" cy="2573640"/>
            </a:xfrm>
            <a:prstGeom prst="rect">
              <a:avLst/>
            </a:prstGeom>
            <a:ln w="25400">
              <a:solidFill>
                <a:schemeClr val="bg1">
                  <a:lumMod val="50000"/>
                </a:schemeClr>
              </a:solidFill>
            </a:ln>
          </p:spPr>
        </p:pic>
        <p:sp>
          <p:nvSpPr>
            <p:cNvPr id="18" name="Frame 17">
              <a:extLst>
                <a:ext uri="{FF2B5EF4-FFF2-40B4-BE49-F238E27FC236}">
                  <a16:creationId xmlns:a16="http://schemas.microsoft.com/office/drawing/2014/main" id="{8652CD9E-6CF4-6E49-9F36-D9D29640B59F}"/>
                </a:ext>
              </a:extLst>
            </p:cNvPr>
            <p:cNvSpPr/>
            <p:nvPr/>
          </p:nvSpPr>
          <p:spPr>
            <a:xfrm>
              <a:off x="146050" y="4570714"/>
              <a:ext cx="654050" cy="185435"/>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itle 3">
            <a:extLst>
              <a:ext uri="{FF2B5EF4-FFF2-40B4-BE49-F238E27FC236}">
                <a16:creationId xmlns:a16="http://schemas.microsoft.com/office/drawing/2014/main" id="{A6500E08-49BD-6741-B217-A0F692961C5A}"/>
              </a:ext>
            </a:extLst>
          </p:cNvPr>
          <p:cNvSpPr>
            <a:spLocks noGrp="1"/>
          </p:cNvSpPr>
          <p:nvPr>
            <p:ph type="title"/>
          </p:nvPr>
        </p:nvSpPr>
        <p:spPr/>
        <p:txBody>
          <a:bodyPr/>
          <a:lstStyle/>
          <a:p>
            <a:r>
              <a:rPr lang="en-US" dirty="0"/>
              <a:t>Bull carrier status should be published</a:t>
            </a:r>
          </a:p>
        </p:txBody>
      </p:sp>
      <p:grpSp>
        <p:nvGrpSpPr>
          <p:cNvPr id="15" name="Group 14">
            <a:extLst>
              <a:ext uri="{FF2B5EF4-FFF2-40B4-BE49-F238E27FC236}">
                <a16:creationId xmlns:a16="http://schemas.microsoft.com/office/drawing/2014/main" id="{1BFED09D-FC52-0E46-BA68-70D70532C79C}"/>
              </a:ext>
            </a:extLst>
          </p:cNvPr>
          <p:cNvGrpSpPr/>
          <p:nvPr/>
        </p:nvGrpSpPr>
        <p:grpSpPr>
          <a:xfrm>
            <a:off x="365760" y="698500"/>
            <a:ext cx="4756150" cy="1466850"/>
            <a:chOff x="133350" y="736600"/>
            <a:chExt cx="4756150" cy="1466850"/>
          </a:xfrm>
        </p:grpSpPr>
        <p:pic>
          <p:nvPicPr>
            <p:cNvPr id="9" name="Picture 8">
              <a:extLst>
                <a:ext uri="{FF2B5EF4-FFF2-40B4-BE49-F238E27FC236}">
                  <a16:creationId xmlns:a16="http://schemas.microsoft.com/office/drawing/2014/main" id="{C04B2043-5B1F-9640-89AF-E848BD5F62F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33350" y="736600"/>
              <a:ext cx="4756150" cy="1466850"/>
            </a:xfrm>
            <a:prstGeom prst="rect">
              <a:avLst/>
            </a:prstGeom>
            <a:ln w="25400">
              <a:solidFill>
                <a:schemeClr val="bg1">
                  <a:lumMod val="50000"/>
                </a:schemeClr>
              </a:solidFill>
            </a:ln>
          </p:spPr>
        </p:pic>
        <p:sp>
          <p:nvSpPr>
            <p:cNvPr id="10" name="Frame 9">
              <a:extLst>
                <a:ext uri="{FF2B5EF4-FFF2-40B4-BE49-F238E27FC236}">
                  <a16:creationId xmlns:a16="http://schemas.microsoft.com/office/drawing/2014/main" id="{167D9C94-AA3E-7B47-9DED-72CA5C46766F}"/>
                </a:ext>
              </a:extLst>
            </p:cNvPr>
            <p:cNvSpPr/>
            <p:nvPr/>
          </p:nvSpPr>
          <p:spPr>
            <a:xfrm>
              <a:off x="463550" y="1447800"/>
              <a:ext cx="254000" cy="139700"/>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a:extLst>
              <a:ext uri="{FF2B5EF4-FFF2-40B4-BE49-F238E27FC236}">
                <a16:creationId xmlns:a16="http://schemas.microsoft.com/office/drawing/2014/main" id="{EDB794C0-2B20-FE47-9E46-CA8DB7130B9B}"/>
              </a:ext>
            </a:extLst>
          </p:cNvPr>
          <p:cNvGrpSpPr/>
          <p:nvPr/>
        </p:nvGrpSpPr>
        <p:grpSpPr>
          <a:xfrm>
            <a:off x="3383279" y="692150"/>
            <a:ext cx="5394961" cy="2034910"/>
            <a:chOff x="3787139" y="1249630"/>
            <a:chExt cx="5054408" cy="1780115"/>
          </a:xfrm>
        </p:grpSpPr>
        <p:pic>
          <p:nvPicPr>
            <p:cNvPr id="12" name="Picture 11">
              <a:extLst>
                <a:ext uri="{FF2B5EF4-FFF2-40B4-BE49-F238E27FC236}">
                  <a16:creationId xmlns:a16="http://schemas.microsoft.com/office/drawing/2014/main" id="{DA1AE7EF-A799-2B45-ACD1-E5317530A24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87139" y="1249630"/>
              <a:ext cx="5054408" cy="1774560"/>
            </a:xfrm>
            <a:prstGeom prst="rect">
              <a:avLst/>
            </a:prstGeom>
            <a:ln w="25400">
              <a:solidFill>
                <a:schemeClr val="bg1">
                  <a:lumMod val="50000"/>
                </a:schemeClr>
              </a:solidFill>
            </a:ln>
          </p:spPr>
        </p:pic>
        <p:sp>
          <p:nvSpPr>
            <p:cNvPr id="13" name="Frame 12">
              <a:extLst>
                <a:ext uri="{FF2B5EF4-FFF2-40B4-BE49-F238E27FC236}">
                  <a16:creationId xmlns:a16="http://schemas.microsoft.com/office/drawing/2014/main" id="{C29E7C05-03BA-8644-B87D-184A13A7DF25}"/>
                </a:ext>
              </a:extLst>
            </p:cNvPr>
            <p:cNvSpPr/>
            <p:nvPr/>
          </p:nvSpPr>
          <p:spPr>
            <a:xfrm>
              <a:off x="5975751" y="2928383"/>
              <a:ext cx="1847850" cy="101362"/>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3" name="Picture 22">
            <a:extLst>
              <a:ext uri="{FF2B5EF4-FFF2-40B4-BE49-F238E27FC236}">
                <a16:creationId xmlns:a16="http://schemas.microsoft.com/office/drawing/2014/main" id="{446331E8-B0A0-3541-99A2-56F33C8590DB}"/>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4838700" y="2779640"/>
            <a:ext cx="3939540" cy="1984749"/>
          </a:xfrm>
          <a:prstGeom prst="rect">
            <a:avLst/>
          </a:prstGeom>
          <a:ln w="25400">
            <a:solidFill>
              <a:schemeClr val="bg1">
                <a:lumMod val="50000"/>
              </a:schemeClr>
            </a:solidFill>
          </a:ln>
        </p:spPr>
      </p:pic>
      <p:sp>
        <p:nvSpPr>
          <p:cNvPr id="24" name="Frame 23">
            <a:extLst>
              <a:ext uri="{FF2B5EF4-FFF2-40B4-BE49-F238E27FC236}">
                <a16:creationId xmlns:a16="http://schemas.microsoft.com/office/drawing/2014/main" id="{E4767BBB-B407-1343-92A5-10C9A6B34652}"/>
              </a:ext>
            </a:extLst>
          </p:cNvPr>
          <p:cNvSpPr/>
          <p:nvPr/>
        </p:nvSpPr>
        <p:spPr>
          <a:xfrm>
            <a:off x="8543290" y="3483920"/>
            <a:ext cx="254000" cy="139700"/>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457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Include marker information when selecting mates</a:t>
            </a:r>
          </a:p>
        </p:txBody>
      </p:sp>
      <p:sp>
        <p:nvSpPr>
          <p:cNvPr id="3" name="Content Placeholder 2"/>
          <p:cNvSpPr>
            <a:spLocks noGrp="1"/>
          </p:cNvSpPr>
          <p:nvPr>
            <p:ph sz="half" idx="1"/>
          </p:nvPr>
        </p:nvSpPr>
        <p:spPr/>
        <p:txBody>
          <a:bodyPr>
            <a:normAutofit/>
          </a:bodyPr>
          <a:lstStyle/>
          <a:p>
            <a:r>
              <a:rPr lang="en-US" dirty="0">
                <a:solidFill>
                  <a:schemeClr val="tx2"/>
                </a:solidFill>
              </a:rPr>
              <a:t>Shepherd and </a:t>
            </a:r>
            <a:r>
              <a:rPr lang="en-US" dirty="0" err="1">
                <a:solidFill>
                  <a:schemeClr val="tx2"/>
                </a:solidFill>
              </a:rPr>
              <a:t>Kinghorn</a:t>
            </a:r>
            <a:r>
              <a:rPr lang="en-US" dirty="0">
                <a:solidFill>
                  <a:schemeClr val="tx2"/>
                </a:solidFill>
              </a:rPr>
              <a:t> (2001) </a:t>
            </a:r>
            <a:r>
              <a:rPr lang="en-US" dirty="0"/>
              <a:t>described a look-ahead mate selection scheme using markers.</a:t>
            </a:r>
          </a:p>
          <a:p>
            <a:r>
              <a:rPr lang="en-US" dirty="0">
                <a:solidFill>
                  <a:schemeClr val="tx2"/>
                </a:solidFill>
              </a:rPr>
              <a:t>Li et al. (2006, 2008)</a:t>
            </a:r>
            <a:r>
              <a:rPr lang="en-US" dirty="0"/>
              <a:t> showed QTL provide more benefit when used in mate selection rather than in index selection.</a:t>
            </a:r>
          </a:p>
          <a:p>
            <a:r>
              <a:rPr lang="en-US" dirty="0">
                <a:solidFill>
                  <a:schemeClr val="tx2"/>
                </a:solidFill>
              </a:rPr>
              <a:t>Van </a:t>
            </a:r>
            <a:r>
              <a:rPr lang="en-US" dirty="0" err="1">
                <a:solidFill>
                  <a:schemeClr val="tx2"/>
                </a:solidFill>
              </a:rPr>
              <a:t>Eenennaam</a:t>
            </a:r>
            <a:r>
              <a:rPr lang="en-US" dirty="0">
                <a:solidFill>
                  <a:schemeClr val="tx2"/>
                </a:solidFill>
              </a:rPr>
              <a:t> and </a:t>
            </a:r>
            <a:r>
              <a:rPr lang="en-US" dirty="0" err="1">
                <a:solidFill>
                  <a:schemeClr val="tx2"/>
                </a:solidFill>
              </a:rPr>
              <a:t>Kinghorn</a:t>
            </a:r>
            <a:r>
              <a:rPr lang="en-US" dirty="0">
                <a:solidFill>
                  <a:schemeClr val="tx2"/>
                </a:solidFill>
              </a:rPr>
              <a:t> (2014) </a:t>
            </a:r>
            <a:r>
              <a:rPr lang="en-US" dirty="0"/>
              <a:t>proposed selection against the total number of lethal alleles and recessive lethal genotypes.</a:t>
            </a:r>
          </a:p>
          <a:p>
            <a:r>
              <a:rPr lang="en-US" dirty="0">
                <a:solidFill>
                  <a:schemeClr val="tx2"/>
                </a:solidFill>
              </a:rPr>
              <a:t>Cole (2015)</a:t>
            </a:r>
            <a:r>
              <a:rPr lang="en-US" dirty="0">
                <a:solidFill>
                  <a:srgbClr val="D9D7AC"/>
                </a:solidFill>
              </a:rPr>
              <a:t> </a:t>
            </a:r>
            <a:r>
              <a:rPr lang="en-US" dirty="0"/>
              <a:t>suggested that parent averages can be adjusted to account for genetic load in sequential mate allocation schemes.</a:t>
            </a:r>
          </a:p>
        </p:txBody>
      </p:sp>
    </p:spTree>
    <p:extLst>
      <p:ext uri="{BB962C8B-B14F-4D97-AF65-F5344CB8AC3E}">
        <p14:creationId xmlns:p14="http://schemas.microsoft.com/office/powerpoint/2010/main" val="2811321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8EAC-4CB7-1B4B-B051-00A073018F0F}"/>
              </a:ext>
            </a:extLst>
          </p:cNvPr>
          <p:cNvSpPr>
            <a:spLocks noGrp="1"/>
          </p:cNvSpPr>
          <p:nvPr>
            <p:ph type="title"/>
          </p:nvPr>
        </p:nvSpPr>
        <p:spPr/>
        <p:txBody>
          <a:bodyPr/>
          <a:lstStyle/>
          <a:p>
            <a:r>
              <a:rPr lang="en-US" dirty="0"/>
              <a:t>Can we edit our way around the problem?</a:t>
            </a:r>
          </a:p>
        </p:txBody>
      </p:sp>
      <p:sp>
        <p:nvSpPr>
          <p:cNvPr id="8" name="Rectangle 7">
            <a:extLst>
              <a:ext uri="{FF2B5EF4-FFF2-40B4-BE49-F238E27FC236}">
                <a16:creationId xmlns:a16="http://schemas.microsoft.com/office/drawing/2014/main" id="{4EC1B375-B87B-0845-809A-F0688B888DE4}"/>
              </a:ext>
            </a:extLst>
          </p:cNvPr>
          <p:cNvSpPr/>
          <p:nvPr/>
        </p:nvSpPr>
        <p:spPr>
          <a:xfrm>
            <a:off x="6216358" y="3247401"/>
            <a:ext cx="2701444" cy="276999"/>
          </a:xfrm>
          <a:prstGeom prst="rect">
            <a:avLst/>
          </a:prstGeom>
        </p:spPr>
        <p:txBody>
          <a:bodyPr wrap="square">
            <a:spAutoFit/>
          </a:bodyPr>
          <a:lstStyle/>
          <a:p>
            <a:r>
              <a:rPr lang="en-US" sz="1200" dirty="0" err="1">
                <a:solidFill>
                  <a:schemeClr val="tx2"/>
                </a:solidFill>
              </a:rPr>
              <a:t>Johnsson</a:t>
            </a:r>
            <a:r>
              <a:rPr lang="en-US" sz="1200" dirty="0">
                <a:solidFill>
                  <a:schemeClr val="tx2"/>
                </a:solidFill>
              </a:rPr>
              <a:t> et al. (2019)</a:t>
            </a:r>
          </a:p>
        </p:txBody>
      </p:sp>
      <p:pic>
        <p:nvPicPr>
          <p:cNvPr id="11" name="Picture 10">
            <a:extLst>
              <a:ext uri="{FF2B5EF4-FFF2-40B4-BE49-F238E27FC236}">
                <a16:creationId xmlns:a16="http://schemas.microsoft.com/office/drawing/2014/main" id="{06E94A55-9596-7F41-AA1D-CFDBCFA8AD6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65760" y="913691"/>
            <a:ext cx="4955466" cy="1598822"/>
          </a:xfrm>
          <a:prstGeom prst="rect">
            <a:avLst/>
          </a:prstGeom>
        </p:spPr>
      </p:pic>
      <p:sp>
        <p:nvSpPr>
          <p:cNvPr id="12" name="Rectangle 11">
            <a:extLst>
              <a:ext uri="{FF2B5EF4-FFF2-40B4-BE49-F238E27FC236}">
                <a16:creationId xmlns:a16="http://schemas.microsoft.com/office/drawing/2014/main" id="{7B927E23-D482-0E42-B540-CAF58DE1C85E}"/>
              </a:ext>
            </a:extLst>
          </p:cNvPr>
          <p:cNvSpPr/>
          <p:nvPr/>
        </p:nvSpPr>
        <p:spPr>
          <a:xfrm>
            <a:off x="365760" y="2558481"/>
            <a:ext cx="2701444" cy="276999"/>
          </a:xfrm>
          <a:prstGeom prst="rect">
            <a:avLst/>
          </a:prstGeom>
        </p:spPr>
        <p:txBody>
          <a:bodyPr wrap="square">
            <a:spAutoFit/>
          </a:bodyPr>
          <a:lstStyle/>
          <a:p>
            <a:r>
              <a:rPr lang="en-US" sz="1200" dirty="0" err="1">
                <a:solidFill>
                  <a:schemeClr val="tx2"/>
                </a:solidFill>
              </a:rPr>
              <a:t>Bastiaansen</a:t>
            </a:r>
            <a:r>
              <a:rPr lang="en-US" sz="1200" dirty="0">
                <a:solidFill>
                  <a:schemeClr val="tx2"/>
                </a:solidFill>
              </a:rPr>
              <a:t> et al. (2018)</a:t>
            </a:r>
          </a:p>
        </p:txBody>
      </p:sp>
      <p:pic>
        <p:nvPicPr>
          <p:cNvPr id="14" name="Picture 13">
            <a:extLst>
              <a:ext uri="{FF2B5EF4-FFF2-40B4-BE49-F238E27FC236}">
                <a16:creationId xmlns:a16="http://schemas.microsoft.com/office/drawing/2014/main" id="{432F3376-545F-1A42-9280-3BCDFE8FCFF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5760" y="3147501"/>
            <a:ext cx="5719664" cy="1581694"/>
          </a:xfrm>
          <a:prstGeom prst="rect">
            <a:avLst/>
          </a:prstGeom>
        </p:spPr>
      </p:pic>
      <p:pic>
        <p:nvPicPr>
          <p:cNvPr id="6" name="Picture 5">
            <a:extLst>
              <a:ext uri="{FF2B5EF4-FFF2-40B4-BE49-F238E27FC236}">
                <a16:creationId xmlns:a16="http://schemas.microsoft.com/office/drawing/2014/main" id="{30FD4141-1C56-8B4A-9580-411B84C9935E}"/>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150656" y="2070293"/>
            <a:ext cx="4767146" cy="1178533"/>
          </a:xfrm>
          <a:prstGeom prst="rect">
            <a:avLst/>
          </a:prstGeom>
        </p:spPr>
      </p:pic>
      <p:sp>
        <p:nvSpPr>
          <p:cNvPr id="15" name="Rectangle 14">
            <a:extLst>
              <a:ext uri="{FF2B5EF4-FFF2-40B4-BE49-F238E27FC236}">
                <a16:creationId xmlns:a16="http://schemas.microsoft.com/office/drawing/2014/main" id="{5FF934DC-79A4-604D-8754-163076404982}"/>
              </a:ext>
            </a:extLst>
          </p:cNvPr>
          <p:cNvSpPr/>
          <p:nvPr/>
        </p:nvSpPr>
        <p:spPr>
          <a:xfrm>
            <a:off x="3514914" y="4729195"/>
            <a:ext cx="2701444" cy="276999"/>
          </a:xfrm>
          <a:prstGeom prst="rect">
            <a:avLst/>
          </a:prstGeom>
        </p:spPr>
        <p:txBody>
          <a:bodyPr wrap="square">
            <a:spAutoFit/>
          </a:bodyPr>
          <a:lstStyle/>
          <a:p>
            <a:r>
              <a:rPr lang="en-US" sz="1200" dirty="0">
                <a:solidFill>
                  <a:schemeClr val="tx2"/>
                </a:solidFill>
              </a:rPr>
              <a:t>Mueller et al. (2019)</a:t>
            </a:r>
          </a:p>
        </p:txBody>
      </p:sp>
    </p:spTree>
    <p:extLst>
      <p:ext uri="{BB962C8B-B14F-4D97-AF65-F5344CB8AC3E}">
        <p14:creationId xmlns:p14="http://schemas.microsoft.com/office/powerpoint/2010/main" val="1485878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0EE0-FB4F-B64F-8170-D6E8D1492D53}"/>
              </a:ext>
            </a:extLst>
          </p:cNvPr>
          <p:cNvSpPr>
            <a:spLocks noGrp="1"/>
          </p:cNvSpPr>
          <p:nvPr>
            <p:ph type="title"/>
          </p:nvPr>
        </p:nvSpPr>
        <p:spPr/>
        <p:txBody>
          <a:bodyPr/>
          <a:lstStyle/>
          <a:p>
            <a:r>
              <a:rPr lang="en-US" dirty="0"/>
              <a:t>More edits, more problems?</a:t>
            </a:r>
          </a:p>
        </p:txBody>
      </p:sp>
      <p:pic>
        <p:nvPicPr>
          <p:cNvPr id="8" name="Picture 7">
            <a:extLst>
              <a:ext uri="{FF2B5EF4-FFF2-40B4-BE49-F238E27FC236}">
                <a16:creationId xmlns:a16="http://schemas.microsoft.com/office/drawing/2014/main" id="{F02164EF-234E-0E4F-A185-DF54E4CDE3BD}"/>
              </a:ext>
            </a:extLst>
          </p:cNvPr>
          <p:cNvPicPr>
            <a:picLocks noChangeAspect="1"/>
          </p:cNvPicPr>
          <p:nvPr/>
        </p:nvPicPr>
        <p:blipFill rotWithShape="1">
          <a:blip r:embed="rId2">
            <a:extLst>
              <a:ext uri="{28A0092B-C50C-407E-A947-70E740481C1C}">
                <a14:useLocalDpi xmlns:a14="http://schemas.microsoft.com/office/drawing/2010/main" val="0"/>
              </a:ext>
            </a:extLst>
          </a:blip>
          <a:srcRect t="32241" r="38512" b="9303"/>
          <a:stretch/>
        </p:blipFill>
        <p:spPr>
          <a:xfrm>
            <a:off x="4917885" y="821410"/>
            <a:ext cx="3860355" cy="2293749"/>
          </a:xfrm>
          <a:prstGeom prst="rect">
            <a:avLst/>
          </a:prstGeom>
          <a:ln w="12700">
            <a:solidFill>
              <a:schemeClr val="accent1"/>
            </a:solidFill>
          </a:ln>
        </p:spPr>
      </p:pic>
      <p:pic>
        <p:nvPicPr>
          <p:cNvPr id="10" name="Picture 9">
            <a:extLst>
              <a:ext uri="{FF2B5EF4-FFF2-40B4-BE49-F238E27FC236}">
                <a16:creationId xmlns:a16="http://schemas.microsoft.com/office/drawing/2014/main" id="{6AE9DA94-1F4A-EE48-8E9A-0C2EC9ACE6D5}"/>
              </a:ext>
            </a:extLst>
          </p:cNvPr>
          <p:cNvPicPr>
            <a:picLocks noChangeAspect="1"/>
          </p:cNvPicPr>
          <p:nvPr/>
        </p:nvPicPr>
        <p:blipFill rotWithShape="1">
          <a:blip r:embed="rId3">
            <a:extLst>
              <a:ext uri="{28A0092B-C50C-407E-A947-70E740481C1C}">
                <a14:useLocalDpi xmlns:a14="http://schemas.microsoft.com/office/drawing/2010/main" val="0"/>
              </a:ext>
            </a:extLst>
          </a:blip>
          <a:srcRect t="36158" r="39077"/>
          <a:stretch/>
        </p:blipFill>
        <p:spPr>
          <a:xfrm>
            <a:off x="362858" y="821410"/>
            <a:ext cx="4209142" cy="2756760"/>
          </a:xfrm>
          <a:prstGeom prst="rect">
            <a:avLst/>
          </a:prstGeom>
          <a:ln w="12700">
            <a:solidFill>
              <a:schemeClr val="accent1"/>
            </a:solidFill>
          </a:ln>
        </p:spPr>
      </p:pic>
      <p:pic>
        <p:nvPicPr>
          <p:cNvPr id="12" name="Picture 11">
            <a:extLst>
              <a:ext uri="{FF2B5EF4-FFF2-40B4-BE49-F238E27FC236}">
                <a16:creationId xmlns:a16="http://schemas.microsoft.com/office/drawing/2014/main" id="{76D19A4B-AB49-DC49-9324-5062E231DE1F}"/>
              </a:ext>
            </a:extLst>
          </p:cNvPr>
          <p:cNvPicPr>
            <a:picLocks noChangeAspect="1"/>
          </p:cNvPicPr>
          <p:nvPr/>
        </p:nvPicPr>
        <p:blipFill rotWithShape="1">
          <a:blip r:embed="rId4">
            <a:extLst>
              <a:ext uri="{28A0092B-C50C-407E-A947-70E740481C1C}">
                <a14:useLocalDpi xmlns:a14="http://schemas.microsoft.com/office/drawing/2010/main" val="0"/>
              </a:ext>
            </a:extLst>
          </a:blip>
          <a:srcRect l="4802" t="23503" r="39642" b="30433"/>
          <a:stretch/>
        </p:blipFill>
        <p:spPr>
          <a:xfrm>
            <a:off x="2286000" y="2393519"/>
            <a:ext cx="4572000" cy="2369302"/>
          </a:xfrm>
          <a:prstGeom prst="rect">
            <a:avLst/>
          </a:prstGeom>
          <a:ln w="12700">
            <a:solidFill>
              <a:schemeClr val="accent1"/>
            </a:solidFill>
          </a:ln>
        </p:spPr>
      </p:pic>
    </p:spTree>
    <p:extLst>
      <p:ext uri="{BB962C8B-B14F-4D97-AF65-F5344CB8AC3E}">
        <p14:creationId xmlns:p14="http://schemas.microsoft.com/office/powerpoint/2010/main" val="2851459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US" dirty="0"/>
          </a:p>
        </p:txBody>
      </p:sp>
      <p:sp>
        <p:nvSpPr>
          <p:cNvPr id="3" name="Content Placeholder 2"/>
          <p:cNvSpPr>
            <a:spLocks noGrp="1"/>
          </p:cNvSpPr>
          <p:nvPr>
            <p:ph sz="half" idx="1"/>
          </p:nvPr>
        </p:nvSpPr>
        <p:spPr/>
        <p:txBody>
          <a:bodyPr>
            <a:normAutofit fontScale="92500"/>
          </a:bodyPr>
          <a:lstStyle/>
          <a:p>
            <a:r>
              <a:rPr lang="en-US" dirty="0"/>
              <a:t>Mendelian genetic disorders are responsible for </a:t>
            </a:r>
            <a:r>
              <a:rPr lang="en-US" u="sng" dirty="0">
                <a:solidFill>
                  <a:srgbClr val="00337F"/>
                </a:solidFill>
              </a:rPr>
              <a:t>economic losses</a:t>
            </a:r>
            <a:r>
              <a:rPr lang="en-US" dirty="0">
                <a:solidFill>
                  <a:srgbClr val="00523C"/>
                </a:solidFill>
              </a:rPr>
              <a:t> </a:t>
            </a:r>
            <a:r>
              <a:rPr lang="en-US" dirty="0"/>
              <a:t>to dairy farmers</a:t>
            </a:r>
          </a:p>
          <a:p>
            <a:r>
              <a:rPr lang="en-US" dirty="0"/>
              <a:t>As technology improves we are </a:t>
            </a:r>
            <a:r>
              <a:rPr lang="en-US" u="sng" dirty="0">
                <a:solidFill>
                  <a:srgbClr val="00337F"/>
                </a:solidFill>
              </a:rPr>
              <a:t>identifying more</a:t>
            </a:r>
            <a:r>
              <a:rPr lang="en-US" dirty="0">
                <a:solidFill>
                  <a:srgbClr val="00337F"/>
                </a:solidFill>
              </a:rPr>
              <a:t> </a:t>
            </a:r>
            <a:r>
              <a:rPr lang="en-US" dirty="0"/>
              <a:t>recessive defects</a:t>
            </a:r>
          </a:p>
          <a:p>
            <a:r>
              <a:rPr lang="en-US" dirty="0"/>
              <a:t>CRISPR-Cas9 knockouts can be use for </a:t>
            </a:r>
            <a:r>
              <a:rPr lang="en-US" u="sng" dirty="0">
                <a:solidFill>
                  <a:schemeClr val="tx2"/>
                </a:solidFill>
              </a:rPr>
              <a:t>functional validation </a:t>
            </a:r>
            <a:r>
              <a:rPr lang="en-US" dirty="0"/>
              <a:t>of candidate mutations</a:t>
            </a:r>
          </a:p>
          <a:p>
            <a:r>
              <a:rPr lang="en-US" dirty="0"/>
              <a:t>Gene editing should be used to </a:t>
            </a:r>
            <a:r>
              <a:rPr lang="en-US" u="sng" dirty="0">
                <a:solidFill>
                  <a:srgbClr val="00337F"/>
                </a:solidFill>
              </a:rPr>
              <a:t>eliminate harmful alleles</a:t>
            </a:r>
            <a:r>
              <a:rPr lang="en-US" dirty="0"/>
              <a:t> from the population</a:t>
            </a:r>
          </a:p>
          <a:p>
            <a:r>
              <a:rPr lang="en-US" dirty="0"/>
              <a:t>Carrier bulls </a:t>
            </a:r>
            <a:r>
              <a:rPr lang="en-US" u="sng" dirty="0">
                <a:solidFill>
                  <a:srgbClr val="00337F"/>
                </a:solidFill>
              </a:rPr>
              <a:t>should not be used</a:t>
            </a:r>
            <a:r>
              <a:rPr lang="en-US" dirty="0">
                <a:solidFill>
                  <a:srgbClr val="00337F"/>
                </a:solidFill>
              </a:rPr>
              <a:t> </a:t>
            </a:r>
            <a:r>
              <a:rPr lang="en-US" dirty="0"/>
              <a:t>when non-carrier bulls are of comparable genetic merit and bottlenecks may be avoided</a:t>
            </a:r>
            <a:endParaRPr lang="is-IS" dirty="0"/>
          </a:p>
        </p:txBody>
      </p:sp>
    </p:spTree>
    <p:extLst>
      <p:ext uri="{BB962C8B-B14F-4D97-AF65-F5344CB8AC3E}">
        <p14:creationId xmlns:p14="http://schemas.microsoft.com/office/powerpoint/2010/main" val="3418564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3F08C-1EC6-8A45-AEF4-88100D3B796C}"/>
              </a:ext>
            </a:extLst>
          </p:cNvPr>
          <p:cNvSpPr>
            <a:spLocks noGrp="1"/>
          </p:cNvSpPr>
          <p:nvPr>
            <p:ph type="title"/>
          </p:nvPr>
        </p:nvSpPr>
        <p:spPr/>
        <p:txBody>
          <a:bodyPr/>
          <a:lstStyle/>
          <a:p>
            <a:r>
              <a:rPr lang="en-US" dirty="0"/>
              <a:t>Acknowledgments</a:t>
            </a:r>
          </a:p>
        </p:txBody>
      </p:sp>
      <p:sp>
        <p:nvSpPr>
          <p:cNvPr id="5" name="Content Placeholder 4">
            <a:extLst>
              <a:ext uri="{FF2B5EF4-FFF2-40B4-BE49-F238E27FC236}">
                <a16:creationId xmlns:a16="http://schemas.microsoft.com/office/drawing/2014/main" id="{440899BA-ABB6-C949-803A-8A3743AEE206}"/>
              </a:ext>
            </a:extLst>
          </p:cNvPr>
          <p:cNvSpPr>
            <a:spLocks noGrp="1"/>
          </p:cNvSpPr>
          <p:nvPr>
            <p:ph sz="half" idx="1"/>
          </p:nvPr>
        </p:nvSpPr>
        <p:spPr/>
        <p:txBody>
          <a:bodyPr/>
          <a:lstStyle/>
          <a:p>
            <a:r>
              <a:rPr lang="en-US" u="sng" dirty="0">
                <a:solidFill>
                  <a:srgbClr val="00337F"/>
                </a:solidFill>
              </a:rPr>
              <a:t>Mr. Kenneth </a:t>
            </a:r>
            <a:r>
              <a:rPr lang="en-US" u="sng" dirty="0" err="1">
                <a:solidFill>
                  <a:srgbClr val="00337F"/>
                </a:solidFill>
              </a:rPr>
              <a:t>Shallop</a:t>
            </a:r>
            <a:r>
              <a:rPr lang="en-US" dirty="0"/>
              <a:t>, and </a:t>
            </a:r>
            <a:r>
              <a:rPr lang="en-US" u="sng" dirty="0">
                <a:solidFill>
                  <a:srgbClr val="00337F"/>
                </a:solidFill>
              </a:rPr>
              <a:t>Dr. Steve Schroeder</a:t>
            </a:r>
            <a:r>
              <a:rPr lang="en-US" dirty="0"/>
              <a:t> of AGIL assisted with DNA extraction, sequencing, and alignment of resulting reads.</a:t>
            </a:r>
          </a:p>
          <a:p>
            <a:r>
              <a:rPr lang="en-US" dirty="0"/>
              <a:t>The Council on Dairy Cattle Breeding (Bowie, MD) provided access to the National Dairy Database for testing fertility effects and identifying candidate HH2 regions.</a:t>
            </a:r>
          </a:p>
          <a:p>
            <a:r>
              <a:rPr lang="en-US" dirty="0"/>
              <a:t>Access to SNP genotypes and DNA for sequencing was provided by the </a:t>
            </a:r>
            <a:r>
              <a:rPr lang="en-US" u="sng" dirty="0">
                <a:solidFill>
                  <a:srgbClr val="00337F"/>
                </a:solidFill>
              </a:rPr>
              <a:t>Collaborative Dairy DNA Repository</a:t>
            </a:r>
            <a:r>
              <a:rPr lang="en-US" dirty="0"/>
              <a:t> (Verona, WI).</a:t>
            </a:r>
          </a:p>
          <a:p>
            <a:r>
              <a:rPr lang="en-US" dirty="0"/>
              <a:t>Data from Run 7 of the the </a:t>
            </a:r>
            <a:r>
              <a:rPr lang="en-US" u="sng" dirty="0">
                <a:solidFill>
                  <a:srgbClr val="00337F"/>
                </a:solidFill>
              </a:rPr>
              <a:t>1000 Bull Genomes Project </a:t>
            </a:r>
            <a:r>
              <a:rPr lang="en-US" dirty="0"/>
              <a:t>were used for independent validation of HH2.</a:t>
            </a:r>
          </a:p>
        </p:txBody>
      </p:sp>
    </p:spTree>
    <p:extLst>
      <p:ext uri="{BB962C8B-B14F-4D97-AF65-F5344CB8AC3E}">
        <p14:creationId xmlns:p14="http://schemas.microsoft.com/office/powerpoint/2010/main" val="7332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a:t>
            </a:r>
            <a:endParaRPr lang="en-US" dirty="0"/>
          </a:p>
        </p:txBody>
      </p:sp>
      <p:sp>
        <p:nvSpPr>
          <p:cNvPr id="3" name="Content Placeholder 2"/>
          <p:cNvSpPr>
            <a:spLocks noGrp="1"/>
          </p:cNvSpPr>
          <p:nvPr>
            <p:ph sz="half" idx="1"/>
          </p:nvPr>
        </p:nvSpPr>
        <p:spPr/>
        <p:txBody>
          <a:bodyPr>
            <a:normAutofit/>
          </a:bodyPr>
          <a:lstStyle/>
          <a:p>
            <a:r>
              <a:rPr lang="en-US" dirty="0"/>
              <a:t>How do we detect new genetic disorders?</a:t>
            </a:r>
          </a:p>
          <a:p>
            <a:r>
              <a:rPr lang="en-US" dirty="0"/>
              <a:t>Are incidence rates increasing?</a:t>
            </a:r>
          </a:p>
          <a:p>
            <a:r>
              <a:rPr lang="en-US" dirty="0"/>
              <a:t>How do we validate causal variants?</a:t>
            </a:r>
          </a:p>
          <a:p>
            <a:r>
              <a:rPr lang="en-US" dirty="0"/>
              <a:t>How do we manage genetic</a:t>
            </a:r>
            <a:br>
              <a:rPr lang="en-US" dirty="0"/>
            </a:br>
            <a:r>
              <a:rPr lang="en-US" dirty="0"/>
              <a:t>disorders in our populations?</a:t>
            </a:r>
          </a:p>
          <a:p>
            <a:r>
              <a:rPr lang="en-US" dirty="0"/>
              <a:t>Where do we go from here?</a:t>
            </a:r>
          </a:p>
        </p:txBody>
      </p:sp>
      <p:pic>
        <p:nvPicPr>
          <p:cNvPr id="4" name="Picture 2" descr="Photograph taken in Brno, Czech Republic, of the foundations where Gregor Mendel's greenhouses once stood. Photo courtesy of the author (John B. Cole)." title="Mendel's Greenhouses">
            <a:extLst>
              <a:ext uri="{FF2B5EF4-FFF2-40B4-BE49-F238E27FC236}">
                <a16:creationId xmlns:a16="http://schemas.microsoft.com/office/drawing/2014/main" id="{47524477-6A0B-994F-ADF3-53A1B66667F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06519" y="2299084"/>
            <a:ext cx="3657910" cy="262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236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sz="half" idx="1"/>
          </p:nvPr>
        </p:nvSpPr>
        <p:spPr>
          <a:xfrm>
            <a:off x="365760" y="902808"/>
            <a:ext cx="8412480" cy="3657600"/>
          </a:xfrm>
        </p:spPr>
        <p:txBody>
          <a:bodyPr/>
          <a:lstStyle/>
          <a:p>
            <a:r>
              <a:rPr lang="en-US" dirty="0" err="1"/>
              <a:t>Bickhart</a:t>
            </a:r>
            <a:r>
              <a:rPr lang="en-US" dirty="0"/>
              <a:t>: ARS project 5090-31000-026-00-D</a:t>
            </a:r>
          </a:p>
          <a:p>
            <a:r>
              <a:rPr lang="en-US" dirty="0" err="1"/>
              <a:t>Bickhart</a:t>
            </a:r>
            <a:r>
              <a:rPr lang="en-US" dirty="0"/>
              <a:t> and Cole: AFRI Grant 2016-67015-24886</a:t>
            </a:r>
          </a:p>
          <a:p>
            <a:r>
              <a:rPr lang="en-US" dirty="0"/>
              <a:t>Cole, Hutchison, and Null: ARS project 8042-31000-002-00-D</a:t>
            </a:r>
          </a:p>
          <a:p>
            <a:r>
              <a:rPr lang="en-US" dirty="0"/>
              <a:t>Cole and Ortega: NIH and USDA-NIFA Dual-Purpose R01 Grant 4097656</a:t>
            </a:r>
          </a:p>
          <a:p>
            <a:r>
              <a:rPr lang="en-US" dirty="0"/>
              <a:t>USDA is an equal opportunity provider and employer.</a:t>
            </a:r>
          </a:p>
          <a:p>
            <a:r>
              <a:rPr lang="en-US" dirty="0"/>
              <a:t>Mention of trade names or commercial products in this presentation is solely for the purpose of providing specific information and does not imply recommendation or endorsement by the US Department of Agriculture.</a:t>
            </a:r>
          </a:p>
          <a:p>
            <a:endParaRPr lang="en-US" dirty="0"/>
          </a:p>
        </p:txBody>
      </p:sp>
    </p:spTree>
    <p:extLst>
      <p:ext uri="{BB962C8B-B14F-4D97-AF65-F5344CB8AC3E}">
        <p14:creationId xmlns:p14="http://schemas.microsoft.com/office/powerpoint/2010/main" val="1822953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6" descr="crossbre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628460"/>
            <a:ext cx="9144000" cy="4109201"/>
          </a:xfrm>
          <a:prstGeom prst="rect">
            <a:avLst/>
          </a:prstGeom>
          <a:effectLst/>
        </p:spPr>
      </p:pic>
      <p:sp>
        <p:nvSpPr>
          <p:cNvPr id="8" name="TextBox 7"/>
          <p:cNvSpPr txBox="1"/>
          <p:nvPr/>
        </p:nvSpPr>
        <p:spPr>
          <a:xfrm>
            <a:off x="0" y="3820736"/>
            <a:ext cx="9144000" cy="769441"/>
          </a:xfrm>
          <a:prstGeom prst="rect">
            <a:avLst/>
          </a:prstGeom>
          <a:solidFill>
            <a:srgbClr val="CCFFCC">
              <a:alpha val="35294"/>
            </a:srgbClr>
          </a:solidFill>
          <a:effectLst>
            <a:softEdge rad="127000"/>
          </a:effectLst>
        </p:spPr>
        <p:txBody>
          <a:bodyPr wrap="square" lIns="182880" tIns="137160" rIns="137160" bIns="91440" rtlCol="0">
            <a:spAutoFit/>
          </a:bodyPr>
          <a:lstStyle/>
          <a:p>
            <a:pPr marL="803275">
              <a:lnSpc>
                <a:spcPts val="2200"/>
              </a:lnSpc>
            </a:pPr>
            <a:r>
              <a:rPr lang="en-US" sz="2000" b="1" dirty="0">
                <a:solidFill>
                  <a:srgbClr val="244270"/>
                </a:solidFill>
                <a:cs typeface="Calibri" pitchFamily="34" charset="0"/>
              </a:rPr>
              <a:t>Holstein and Jersey crossbreds graze on American Farm Land Trust’s</a:t>
            </a:r>
          </a:p>
          <a:p>
            <a:pPr marL="803275">
              <a:lnSpc>
                <a:spcPts val="2000"/>
              </a:lnSpc>
              <a:spcAft>
                <a:spcPts val="600"/>
              </a:spcAft>
            </a:pPr>
            <a:r>
              <a:rPr lang="en-US" sz="2000" b="1" dirty="0">
                <a:solidFill>
                  <a:srgbClr val="244270"/>
                </a:solidFill>
                <a:cs typeface="Calibri" pitchFamily="34" charset="0"/>
              </a:rPr>
              <a:t>Cove Mountain Farm in south-central Pennsylvania</a:t>
            </a:r>
          </a:p>
        </p:txBody>
      </p:sp>
      <p:sp>
        <p:nvSpPr>
          <p:cNvPr id="9" name="TextBox 8"/>
          <p:cNvSpPr txBox="1"/>
          <p:nvPr/>
        </p:nvSpPr>
        <p:spPr>
          <a:xfrm>
            <a:off x="3746501" y="2232115"/>
            <a:ext cx="5105400" cy="1405513"/>
          </a:xfrm>
          <a:prstGeom prst="rect">
            <a:avLst/>
          </a:prstGeom>
          <a:solidFill>
            <a:srgbClr val="8AAE72">
              <a:alpha val="40000"/>
            </a:srgbClr>
          </a:solidFill>
          <a:effectLst>
            <a:softEdge rad="317500"/>
          </a:effectLst>
        </p:spPr>
        <p:txBody>
          <a:bodyPr wrap="square" lIns="182880" tIns="137160" rIns="182880" bIns="137160" rtlCol="0">
            <a:spAutoFit/>
          </a:bodyPr>
          <a:lstStyle/>
          <a:p>
            <a:pPr algn="ctr">
              <a:lnSpc>
                <a:spcPts val="42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 web site:</a:t>
            </a:r>
          </a:p>
          <a:p>
            <a:pPr algn="ctr">
              <a:lnSpc>
                <a:spcPts val="44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http</a:t>
            </a:r>
            <a:r>
              <a:rPr lang="en-US" sz="3500" b="1" spc="10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spc="-15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err="1">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aipl.arsusda.gov</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p>
        </p:txBody>
      </p:sp>
      <p:sp>
        <p:nvSpPr>
          <p:cNvPr id="10" name="Rectangle 9"/>
          <p:cNvSpPr/>
          <p:nvPr/>
        </p:nvSpPr>
        <p:spPr>
          <a:xfrm>
            <a:off x="9074" y="4734843"/>
            <a:ext cx="7658099" cy="276999"/>
          </a:xfrm>
          <a:prstGeom prst="rect">
            <a:avLst/>
          </a:prstGeom>
        </p:spPr>
        <p:txBody>
          <a:bodyPr wrap="square">
            <a:spAutoFit/>
          </a:bodyPr>
          <a:lstStyle/>
          <a:p>
            <a:pPr marL="45720"/>
            <a:r>
              <a:rPr lang="en-US" sz="1200" b="1" i="1" dirty="0">
                <a:solidFill>
                  <a:srgbClr val="00523C"/>
                </a:solidFill>
                <a:effectLst/>
                <a:cs typeface="Calibri" pitchFamily="34" charset="0"/>
              </a:rPr>
              <a:t>Source: </a:t>
            </a:r>
            <a:r>
              <a:rPr lang="en-US" sz="1200" b="1" dirty="0">
                <a:effectLst/>
                <a:cs typeface="Calibri" pitchFamily="34" charset="0"/>
              </a:rPr>
              <a:t>ARS Image Gallery, image #K8587-14; photo by Bob Nichols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half" idx="1"/>
          </p:nvPr>
        </p:nvSpPr>
        <p:spPr/>
        <p:txBody>
          <a:bodyPr/>
          <a:lstStyle/>
          <a:p>
            <a:pPr>
              <a:lnSpc>
                <a:spcPct val="100000"/>
              </a:lnSpc>
            </a:pPr>
            <a:r>
              <a:rPr lang="en-US" sz="2000" dirty="0" err="1">
                <a:solidFill>
                  <a:schemeClr val="tx2"/>
                </a:solidFill>
              </a:rPr>
              <a:t>Bastiaansen</a:t>
            </a:r>
            <a:r>
              <a:rPr lang="en-US" sz="2000" dirty="0">
                <a:solidFill>
                  <a:schemeClr val="tx2"/>
                </a:solidFill>
              </a:rPr>
              <a:t> et al., 2018; PMID: 29661133</a:t>
            </a:r>
          </a:p>
          <a:p>
            <a:pPr>
              <a:lnSpc>
                <a:spcPct val="100000"/>
              </a:lnSpc>
            </a:pPr>
            <a:r>
              <a:rPr lang="en-US" sz="2000" dirty="0">
                <a:solidFill>
                  <a:schemeClr val="tx2"/>
                </a:solidFill>
              </a:rPr>
              <a:t>Cole, 2015; PMID: 26620491</a:t>
            </a:r>
          </a:p>
          <a:p>
            <a:pPr>
              <a:lnSpc>
                <a:spcPct val="100000"/>
              </a:lnSpc>
            </a:pPr>
            <a:r>
              <a:rPr lang="en-US" sz="2000" dirty="0">
                <a:solidFill>
                  <a:schemeClr val="tx2"/>
                </a:solidFill>
              </a:rPr>
              <a:t>Cole and Null, 2019; PMID: 31255269</a:t>
            </a:r>
          </a:p>
          <a:p>
            <a:pPr>
              <a:lnSpc>
                <a:spcPct val="100000"/>
              </a:lnSpc>
            </a:pPr>
            <a:r>
              <a:rPr lang="en-US" sz="2000" dirty="0">
                <a:solidFill>
                  <a:schemeClr val="tx2"/>
                </a:solidFill>
              </a:rPr>
              <a:t>Cole et al., 2016; PMID: 27394947</a:t>
            </a:r>
          </a:p>
          <a:p>
            <a:pPr>
              <a:lnSpc>
                <a:spcPct val="100000"/>
              </a:lnSpc>
            </a:pPr>
            <a:r>
              <a:rPr lang="en-US" sz="2000" dirty="0">
                <a:solidFill>
                  <a:schemeClr val="tx2"/>
                </a:solidFill>
              </a:rPr>
              <a:t>Cole et al., 2018; </a:t>
            </a:r>
            <a:r>
              <a:rPr lang="en-US" sz="2000" dirty="0">
                <a:solidFill>
                  <a:schemeClr val="tx2"/>
                </a:solidFill>
                <a:hlinkClick r:id="rId2">
                  <a:extLst>
                    <a:ext uri="{A12FA001-AC4F-418D-AE19-62706E023703}">
                      <ahyp:hlinkClr xmlns:ahyp="http://schemas.microsoft.com/office/drawing/2018/hyperlinkcolor" val="tx"/>
                    </a:ext>
                  </a:extLst>
                </a:hlinkClick>
              </a:rPr>
              <a:t>https://bit.ly/2utjPbT</a:t>
            </a:r>
            <a:endParaRPr lang="en-US" sz="2000" dirty="0">
              <a:solidFill>
                <a:schemeClr val="tx2"/>
              </a:solidFill>
            </a:endParaRPr>
          </a:p>
          <a:p>
            <a:pPr>
              <a:lnSpc>
                <a:spcPct val="100000"/>
              </a:lnSpc>
            </a:pPr>
            <a:r>
              <a:rPr lang="en-US" sz="2000" dirty="0">
                <a:solidFill>
                  <a:schemeClr val="tx2"/>
                </a:solidFill>
              </a:rPr>
              <a:t>Derks et al., 2019; PMID: 30875370</a:t>
            </a:r>
          </a:p>
          <a:p>
            <a:pPr>
              <a:lnSpc>
                <a:spcPct val="100000"/>
              </a:lnSpc>
            </a:pPr>
            <a:endParaRPr lang="en-US" sz="2000" dirty="0">
              <a:solidFill>
                <a:schemeClr val="tx2"/>
              </a:solidFill>
            </a:endParaRPr>
          </a:p>
          <a:p>
            <a:pPr>
              <a:lnSpc>
                <a:spcPct val="100000"/>
              </a:lnSpc>
            </a:pPr>
            <a:endParaRPr lang="en-US" sz="2000" dirty="0"/>
          </a:p>
        </p:txBody>
      </p:sp>
      <p:sp>
        <p:nvSpPr>
          <p:cNvPr id="4" name="Content Placeholder 3">
            <a:extLst>
              <a:ext uri="{FF2B5EF4-FFF2-40B4-BE49-F238E27FC236}">
                <a16:creationId xmlns:a16="http://schemas.microsoft.com/office/drawing/2014/main" id="{038F94E5-0A95-9945-983A-B8E88ECDFEFE}"/>
              </a:ext>
            </a:extLst>
          </p:cNvPr>
          <p:cNvSpPr>
            <a:spLocks noGrp="1"/>
          </p:cNvSpPr>
          <p:nvPr>
            <p:ph sz="half" idx="2"/>
          </p:nvPr>
        </p:nvSpPr>
        <p:spPr/>
        <p:txBody>
          <a:bodyPr/>
          <a:lstStyle/>
          <a:p>
            <a:pPr>
              <a:lnSpc>
                <a:spcPct val="100000"/>
              </a:lnSpc>
            </a:pPr>
            <a:r>
              <a:rPr lang="en-US" sz="2000" dirty="0">
                <a:solidFill>
                  <a:schemeClr val="tx2"/>
                </a:solidFill>
              </a:rPr>
              <a:t>Doman et al., 2020; https://</a:t>
            </a:r>
            <a:r>
              <a:rPr lang="en-US" sz="2000" dirty="0" err="1">
                <a:solidFill>
                  <a:schemeClr val="tx2"/>
                </a:solidFill>
              </a:rPr>
              <a:t>doi.org</a:t>
            </a:r>
            <a:r>
              <a:rPr lang="en-US" sz="2000" dirty="0">
                <a:solidFill>
                  <a:schemeClr val="tx2"/>
                </a:solidFill>
              </a:rPr>
              <a:t>/10.1038/s41587-020-0414-6</a:t>
            </a:r>
          </a:p>
          <a:p>
            <a:pPr>
              <a:lnSpc>
                <a:spcPct val="100000"/>
              </a:lnSpc>
            </a:pPr>
            <a:r>
              <a:rPr lang="en-US" sz="2000" dirty="0">
                <a:solidFill>
                  <a:schemeClr val="tx2"/>
                </a:solidFill>
              </a:rPr>
              <a:t>Fritz et al., 2018; PMID: 29680649</a:t>
            </a:r>
          </a:p>
          <a:p>
            <a:pPr>
              <a:lnSpc>
                <a:spcPct val="100000"/>
              </a:lnSpc>
            </a:pPr>
            <a:r>
              <a:rPr lang="en-US" sz="2000" dirty="0" err="1">
                <a:solidFill>
                  <a:schemeClr val="tx2"/>
                </a:solidFill>
              </a:rPr>
              <a:t>Höijer</a:t>
            </a:r>
            <a:r>
              <a:rPr lang="en-US" sz="2000" dirty="0">
                <a:solidFill>
                  <a:schemeClr val="tx2"/>
                </a:solidFill>
              </a:rPr>
              <a:t> et al., 2020, </a:t>
            </a:r>
            <a:r>
              <a:rPr lang="en-US" sz="2000" dirty="0" err="1">
                <a:solidFill>
                  <a:schemeClr val="tx2"/>
                </a:solidFill>
              </a:rPr>
              <a:t>bioRxiv</a:t>
            </a:r>
            <a:endParaRPr lang="en-US" sz="2000" dirty="0">
              <a:solidFill>
                <a:schemeClr val="tx2"/>
              </a:solidFill>
            </a:endParaRPr>
          </a:p>
          <a:p>
            <a:pPr>
              <a:lnSpc>
                <a:spcPct val="100000"/>
              </a:lnSpc>
            </a:pPr>
            <a:r>
              <a:rPr lang="en-US" sz="2000" dirty="0" err="1">
                <a:solidFill>
                  <a:schemeClr val="tx2"/>
                </a:solidFill>
              </a:rPr>
              <a:t>Jenko</a:t>
            </a:r>
            <a:r>
              <a:rPr lang="en-US" sz="2000" dirty="0">
                <a:solidFill>
                  <a:schemeClr val="tx2"/>
                </a:solidFill>
              </a:rPr>
              <a:t> et al., 2019; PMID: 30836944</a:t>
            </a:r>
          </a:p>
          <a:p>
            <a:pPr>
              <a:lnSpc>
                <a:spcPct val="100000"/>
              </a:lnSpc>
            </a:pPr>
            <a:r>
              <a:rPr lang="en-US" sz="2000" dirty="0" err="1">
                <a:solidFill>
                  <a:schemeClr val="tx2"/>
                </a:solidFill>
              </a:rPr>
              <a:t>Johnsson</a:t>
            </a:r>
            <a:r>
              <a:rPr lang="en-US" sz="2000" dirty="0">
                <a:solidFill>
                  <a:schemeClr val="tx2"/>
                </a:solidFill>
              </a:rPr>
              <a:t> et al., 2019; PMID: 30995904</a:t>
            </a:r>
          </a:p>
          <a:p>
            <a:pPr>
              <a:lnSpc>
                <a:spcPct val="100000"/>
              </a:lnSpc>
            </a:pPr>
            <a:r>
              <a:rPr lang="en-US" sz="2000" dirty="0">
                <a:solidFill>
                  <a:schemeClr val="tx2"/>
                </a:solidFill>
              </a:rPr>
              <a:t>Li et al., 2006; PMID: 16492372, 18803790</a:t>
            </a:r>
          </a:p>
        </p:txBody>
      </p:sp>
    </p:spTree>
    <p:extLst>
      <p:ext uri="{BB962C8B-B14F-4D97-AF65-F5344CB8AC3E}">
        <p14:creationId xmlns:p14="http://schemas.microsoft.com/office/powerpoint/2010/main" val="3789577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(cont’d)</a:t>
            </a:r>
          </a:p>
        </p:txBody>
      </p:sp>
      <p:sp>
        <p:nvSpPr>
          <p:cNvPr id="3" name="Content Placeholder 2"/>
          <p:cNvSpPr>
            <a:spLocks noGrp="1"/>
          </p:cNvSpPr>
          <p:nvPr>
            <p:ph sz="half" idx="1"/>
          </p:nvPr>
        </p:nvSpPr>
        <p:spPr/>
        <p:txBody>
          <a:bodyPr/>
          <a:lstStyle/>
          <a:p>
            <a:pPr>
              <a:lnSpc>
                <a:spcPct val="100000"/>
              </a:lnSpc>
            </a:pPr>
            <a:r>
              <a:rPr lang="en-US" sz="2000" dirty="0">
                <a:solidFill>
                  <a:schemeClr val="tx2"/>
                </a:solidFill>
              </a:rPr>
              <a:t>MacArthur et al., 2012; PMID: 22344438</a:t>
            </a:r>
          </a:p>
          <a:p>
            <a:pPr>
              <a:lnSpc>
                <a:spcPct val="100000"/>
              </a:lnSpc>
            </a:pPr>
            <a:r>
              <a:rPr lang="en-US" sz="2000" dirty="0" err="1">
                <a:solidFill>
                  <a:schemeClr val="tx2"/>
                </a:solidFill>
              </a:rPr>
              <a:t>Medugorac</a:t>
            </a:r>
            <a:r>
              <a:rPr lang="en-US" sz="2000" dirty="0">
                <a:solidFill>
                  <a:schemeClr val="tx2"/>
                </a:solidFill>
              </a:rPr>
              <a:t> et al., 2011; PMID: 22737241</a:t>
            </a:r>
          </a:p>
          <a:p>
            <a:pPr>
              <a:lnSpc>
                <a:spcPct val="100000"/>
              </a:lnSpc>
            </a:pPr>
            <a:r>
              <a:rPr lang="en-US" sz="2000" dirty="0">
                <a:solidFill>
                  <a:schemeClr val="tx2"/>
                </a:solidFill>
              </a:rPr>
              <a:t>Mueller et al., 2019; PMID: 30852022</a:t>
            </a:r>
          </a:p>
          <a:p>
            <a:pPr>
              <a:lnSpc>
                <a:spcPct val="100000"/>
              </a:lnSpc>
            </a:pPr>
            <a:r>
              <a:rPr lang="en-US" sz="2000" dirty="0">
                <a:solidFill>
                  <a:schemeClr val="tx2"/>
                </a:solidFill>
              </a:rPr>
              <a:t>Narasimhan et al., 2016; PMID: 26940866 </a:t>
            </a:r>
          </a:p>
          <a:p>
            <a:pPr>
              <a:lnSpc>
                <a:spcPct val="100000"/>
              </a:lnSpc>
            </a:pPr>
            <a:r>
              <a:rPr lang="en-US" sz="2000" dirty="0">
                <a:solidFill>
                  <a:schemeClr val="tx2"/>
                </a:solidFill>
              </a:rPr>
              <a:t>Norris et al., 2020; PMID:  32034391</a:t>
            </a:r>
          </a:p>
        </p:txBody>
      </p:sp>
      <p:sp>
        <p:nvSpPr>
          <p:cNvPr id="4" name="Content Placeholder 3">
            <a:extLst>
              <a:ext uri="{FF2B5EF4-FFF2-40B4-BE49-F238E27FC236}">
                <a16:creationId xmlns:a16="http://schemas.microsoft.com/office/drawing/2014/main" id="{038F94E5-0A95-9945-983A-B8E88ECDFEFE}"/>
              </a:ext>
            </a:extLst>
          </p:cNvPr>
          <p:cNvSpPr>
            <a:spLocks noGrp="1"/>
          </p:cNvSpPr>
          <p:nvPr>
            <p:ph sz="half" idx="2"/>
          </p:nvPr>
        </p:nvSpPr>
        <p:spPr/>
        <p:txBody>
          <a:bodyPr/>
          <a:lstStyle/>
          <a:p>
            <a:pPr>
              <a:lnSpc>
                <a:spcPct val="100000"/>
              </a:lnSpc>
            </a:pPr>
            <a:r>
              <a:rPr lang="en-US" sz="2000" dirty="0">
                <a:solidFill>
                  <a:schemeClr val="tx2"/>
                </a:solidFill>
              </a:rPr>
              <a:t>Ortega et al., 2019; PMID:  31803983</a:t>
            </a:r>
          </a:p>
          <a:p>
            <a:pPr>
              <a:lnSpc>
                <a:spcPct val="100000"/>
              </a:lnSpc>
            </a:pPr>
            <a:r>
              <a:rPr lang="en-US" sz="2000" dirty="0">
                <a:solidFill>
                  <a:schemeClr val="tx2"/>
                </a:solidFill>
              </a:rPr>
              <a:t>Philipp et al., 2011; PMID: 22174915</a:t>
            </a:r>
          </a:p>
          <a:p>
            <a:pPr>
              <a:lnSpc>
                <a:spcPct val="100000"/>
              </a:lnSpc>
            </a:pPr>
            <a:r>
              <a:rPr lang="en-US" sz="2000" dirty="0">
                <a:solidFill>
                  <a:schemeClr val="tx2"/>
                </a:solidFill>
              </a:rPr>
              <a:t>Rossi et al., 2015; PMID: 26168398</a:t>
            </a:r>
          </a:p>
          <a:p>
            <a:pPr>
              <a:lnSpc>
                <a:spcPct val="100000"/>
              </a:lnSpc>
            </a:pPr>
            <a:r>
              <a:rPr lang="en-US" sz="2000" dirty="0">
                <a:solidFill>
                  <a:schemeClr val="tx2"/>
                </a:solidFill>
              </a:rPr>
              <a:t>Shepherd and Kinghorn, 2001; AAABG</a:t>
            </a:r>
          </a:p>
          <a:p>
            <a:pPr>
              <a:lnSpc>
                <a:spcPct val="100000"/>
              </a:lnSpc>
            </a:pPr>
            <a:r>
              <a:rPr lang="en-US" sz="2000" dirty="0">
                <a:solidFill>
                  <a:schemeClr val="tx2"/>
                </a:solidFill>
              </a:rPr>
              <a:t>Van </a:t>
            </a:r>
            <a:r>
              <a:rPr lang="en-US" sz="2000" dirty="0" err="1">
                <a:solidFill>
                  <a:schemeClr val="tx2"/>
                </a:solidFill>
              </a:rPr>
              <a:t>Eenennaam</a:t>
            </a:r>
            <a:r>
              <a:rPr lang="en-US" sz="2000" dirty="0">
                <a:solidFill>
                  <a:schemeClr val="tx2"/>
                </a:solidFill>
              </a:rPr>
              <a:t> and Kinghorn, 2014; WCGALP</a:t>
            </a:r>
          </a:p>
        </p:txBody>
      </p:sp>
    </p:spTree>
    <p:extLst>
      <p:ext uri="{BB962C8B-B14F-4D97-AF65-F5344CB8AC3E}">
        <p14:creationId xmlns:p14="http://schemas.microsoft.com/office/powerpoint/2010/main" val="3255042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(cont’d)</a:t>
            </a:r>
          </a:p>
        </p:txBody>
      </p:sp>
      <p:sp>
        <p:nvSpPr>
          <p:cNvPr id="3" name="Content Placeholder 2"/>
          <p:cNvSpPr>
            <a:spLocks noGrp="1"/>
          </p:cNvSpPr>
          <p:nvPr>
            <p:ph sz="half" idx="1"/>
          </p:nvPr>
        </p:nvSpPr>
        <p:spPr/>
        <p:txBody>
          <a:bodyPr/>
          <a:lstStyle/>
          <a:p>
            <a:pPr>
              <a:lnSpc>
                <a:spcPct val="100000"/>
              </a:lnSpc>
            </a:pPr>
            <a:r>
              <a:rPr lang="en-US" sz="2000" dirty="0" err="1">
                <a:solidFill>
                  <a:schemeClr val="tx2"/>
                </a:solidFill>
              </a:rPr>
              <a:t>VanRaden</a:t>
            </a:r>
            <a:r>
              <a:rPr lang="en-US" sz="2000" dirty="0">
                <a:solidFill>
                  <a:schemeClr val="tx2"/>
                </a:solidFill>
              </a:rPr>
              <a:t> et al., 2011; PMID: 22118103</a:t>
            </a:r>
          </a:p>
          <a:p>
            <a:pPr>
              <a:lnSpc>
                <a:spcPct val="100000"/>
              </a:lnSpc>
            </a:pPr>
            <a:r>
              <a:rPr lang="en-US" sz="2000" dirty="0" err="1">
                <a:solidFill>
                  <a:schemeClr val="tx2"/>
                </a:solidFill>
              </a:rPr>
              <a:t>Youngworth</a:t>
            </a:r>
            <a:r>
              <a:rPr lang="en-US" sz="2000" dirty="0">
                <a:solidFill>
                  <a:schemeClr val="tx2"/>
                </a:solidFill>
              </a:rPr>
              <a:t> and Delany, 2019; PMID: 31075853</a:t>
            </a:r>
          </a:p>
        </p:txBody>
      </p:sp>
      <p:sp>
        <p:nvSpPr>
          <p:cNvPr id="4" name="Content Placeholder 3">
            <a:extLst>
              <a:ext uri="{FF2B5EF4-FFF2-40B4-BE49-F238E27FC236}">
                <a16:creationId xmlns:a16="http://schemas.microsoft.com/office/drawing/2014/main" id="{038F94E5-0A95-9945-983A-B8E88ECDFEFE}"/>
              </a:ext>
            </a:extLst>
          </p:cNvPr>
          <p:cNvSpPr>
            <a:spLocks noGrp="1"/>
          </p:cNvSpPr>
          <p:nvPr>
            <p:ph sz="half" idx="2"/>
          </p:nvPr>
        </p:nvSpPr>
        <p:spPr/>
        <p:txBody>
          <a:bodyPr/>
          <a:lstStyle/>
          <a:p>
            <a:pPr marL="0" indent="0">
              <a:lnSpc>
                <a:spcPct val="100000"/>
              </a:lnSpc>
              <a:buNone/>
            </a:pPr>
            <a:endParaRPr lang="en-US" sz="2000" dirty="0">
              <a:solidFill>
                <a:schemeClr val="tx2"/>
              </a:solidFill>
            </a:endParaRPr>
          </a:p>
        </p:txBody>
      </p:sp>
    </p:spTree>
    <p:extLst>
      <p:ext uri="{BB962C8B-B14F-4D97-AF65-F5344CB8AC3E}">
        <p14:creationId xmlns:p14="http://schemas.microsoft.com/office/powerpoint/2010/main" val="3192315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Mendelian traits</a:t>
            </a:r>
          </a:p>
        </p:txBody>
      </p:sp>
      <p:sp>
        <p:nvSpPr>
          <p:cNvPr id="3" name="Content Placeholder 2"/>
          <p:cNvSpPr>
            <a:spLocks noGrp="1"/>
          </p:cNvSpPr>
          <p:nvPr>
            <p:ph sz="half" idx="1"/>
          </p:nvPr>
        </p:nvSpPr>
        <p:spPr/>
        <p:txBody>
          <a:bodyPr/>
          <a:lstStyle/>
          <a:p>
            <a:r>
              <a:rPr lang="en-US" dirty="0"/>
              <a:t>One locus, typically with two alleles</a:t>
            </a:r>
          </a:p>
          <a:p>
            <a:r>
              <a:rPr lang="en-US" dirty="0"/>
              <a:t>Often exhibit complete dominance</a:t>
            </a:r>
          </a:p>
          <a:p>
            <a:r>
              <a:rPr lang="en-US" dirty="0"/>
              <a:t>Autosomal recessive</a:t>
            </a:r>
          </a:p>
          <a:p>
            <a:pPr lvl="1"/>
            <a:r>
              <a:rPr lang="en-US" dirty="0"/>
              <a:t>Many loci in cattle </a:t>
            </a:r>
            <a:r>
              <a:rPr lang="en-US" dirty="0">
                <a:solidFill>
                  <a:schemeClr val="tx2"/>
                </a:solidFill>
              </a:rPr>
              <a:t>(Cole et al.,</a:t>
            </a:r>
            <a:br>
              <a:rPr lang="en-US" dirty="0">
                <a:solidFill>
                  <a:schemeClr val="tx2"/>
                </a:solidFill>
              </a:rPr>
            </a:br>
            <a:r>
              <a:rPr lang="en-US" dirty="0">
                <a:solidFill>
                  <a:schemeClr val="tx2"/>
                </a:solidFill>
              </a:rPr>
              <a:t>2018; </a:t>
            </a:r>
            <a:r>
              <a:rPr lang="en-US" dirty="0">
                <a:solidFill>
                  <a:schemeClr val="tx2"/>
                </a:solidFill>
                <a:hlinkClick r:id="rId2">
                  <a:extLst>
                    <a:ext uri="{A12FA001-AC4F-418D-AE19-62706E023703}">
                      <ahyp:hlinkClr xmlns:ahyp="http://schemas.microsoft.com/office/drawing/2018/hyperlinkcolor" val="tx"/>
                    </a:ext>
                  </a:extLst>
                </a:hlinkClick>
              </a:rPr>
              <a:t>https://bit.ly/2utjPbT</a:t>
            </a:r>
            <a:r>
              <a:rPr lang="en-US" dirty="0">
                <a:solidFill>
                  <a:schemeClr val="tx2"/>
                </a:solidFill>
              </a:rPr>
              <a:t>)</a:t>
            </a:r>
          </a:p>
          <a:p>
            <a:r>
              <a:rPr lang="en-US" dirty="0"/>
              <a:t>Autosomal dominant</a:t>
            </a:r>
          </a:p>
          <a:p>
            <a:pPr lvl="1"/>
            <a:r>
              <a:rPr lang="en-US" dirty="0"/>
              <a:t>Polled </a:t>
            </a:r>
            <a:r>
              <a:rPr lang="en-US" dirty="0">
                <a:solidFill>
                  <a:schemeClr val="tx2"/>
                </a:solidFill>
              </a:rPr>
              <a:t>(</a:t>
            </a:r>
            <a:r>
              <a:rPr lang="en-US" dirty="0" err="1">
                <a:solidFill>
                  <a:schemeClr val="tx2"/>
                </a:solidFill>
              </a:rPr>
              <a:t>Medugorac</a:t>
            </a:r>
            <a:r>
              <a:rPr lang="en-US" dirty="0">
                <a:solidFill>
                  <a:schemeClr val="tx2"/>
                </a:solidFill>
              </a:rPr>
              <a:t> et al., 2011;</a:t>
            </a:r>
            <a:br>
              <a:rPr lang="en-US" dirty="0">
                <a:solidFill>
                  <a:schemeClr val="tx2"/>
                </a:solidFill>
              </a:rPr>
            </a:br>
            <a:r>
              <a:rPr lang="en-US" dirty="0">
                <a:solidFill>
                  <a:schemeClr val="tx2"/>
                </a:solidFill>
              </a:rPr>
              <a:t>PMID: 22737241)</a:t>
            </a:r>
            <a:r>
              <a:rPr lang="en-US" dirty="0"/>
              <a:t>, </a:t>
            </a:r>
            <a:r>
              <a:rPr lang="en-US" i="1" dirty="0"/>
              <a:t>MITF </a:t>
            </a:r>
            <a:r>
              <a:rPr lang="en-US" dirty="0"/>
              <a:t>(</a:t>
            </a:r>
            <a:r>
              <a:rPr lang="en-US" dirty="0">
                <a:solidFill>
                  <a:schemeClr val="tx2"/>
                </a:solidFill>
              </a:rPr>
              <a:t>Philipp</a:t>
            </a:r>
            <a:br>
              <a:rPr lang="en-US" dirty="0">
                <a:solidFill>
                  <a:schemeClr val="tx2"/>
                </a:solidFill>
              </a:rPr>
            </a:br>
            <a:r>
              <a:rPr lang="en-US" dirty="0">
                <a:solidFill>
                  <a:schemeClr val="tx2"/>
                </a:solidFill>
              </a:rPr>
              <a:t>et al., 2011; PMID: 22174915)</a:t>
            </a:r>
          </a:p>
        </p:txBody>
      </p:sp>
      <p:grpSp>
        <p:nvGrpSpPr>
          <p:cNvPr id="4" name="Group 3">
            <a:extLst>
              <a:ext uri="{FF2B5EF4-FFF2-40B4-BE49-F238E27FC236}">
                <a16:creationId xmlns:a16="http://schemas.microsoft.com/office/drawing/2014/main" id="{DA8B4D00-4F37-1F41-A46D-E2605292B4C7}"/>
              </a:ext>
            </a:extLst>
          </p:cNvPr>
          <p:cNvGrpSpPr/>
          <p:nvPr/>
        </p:nvGrpSpPr>
        <p:grpSpPr>
          <a:xfrm>
            <a:off x="5102715" y="1458678"/>
            <a:ext cx="3792560" cy="3284729"/>
            <a:chOff x="4779333" y="1514433"/>
            <a:chExt cx="3792560" cy="3284729"/>
          </a:xfrm>
        </p:grpSpPr>
        <p:pic>
          <p:nvPicPr>
            <p:cNvPr id="2050" name="Picture 2" descr="Two-by-two Punnett square demonstraitng the inheritance of flower color in peas (Pisum sativum), which a simple trait exhibiting complete dominance. The image is taken from: https://upload.wikimedia.org/wikipedia/commons/thumb/1/17/Punnett_square_mendel_flowers.svg/250px-Punnett_square_mendel_flowers.svg.png." title="Punnett Squa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9333" y="1514433"/>
              <a:ext cx="3284729" cy="32847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5400000">
              <a:off x="6671799" y="2837448"/>
              <a:ext cx="3223107" cy="577081"/>
            </a:xfrm>
            <a:prstGeom prst="rect">
              <a:avLst/>
            </a:prstGeom>
          </p:spPr>
          <p:txBody>
            <a:bodyPr wrap="square">
              <a:spAutoFit/>
            </a:bodyPr>
            <a:lstStyle/>
            <a:p>
              <a:r>
                <a:rPr lang="en-US" sz="750" b="1" dirty="0">
                  <a:solidFill>
                    <a:schemeClr val="bg1"/>
                  </a:solidFill>
                </a:rPr>
                <a:t>Source: </a:t>
              </a:r>
              <a:r>
                <a:rPr lang="en-US" sz="1200" b="1" dirty="0"/>
                <a:t>https://</a:t>
              </a:r>
              <a:r>
                <a:rPr lang="en-US" sz="1200" b="1" dirty="0" err="1"/>
                <a:t>commons.wikimedia.org</a:t>
              </a:r>
              <a:r>
                <a:rPr lang="en-US" sz="1200" b="1" dirty="0"/>
                <a:t>/wiki/</a:t>
              </a:r>
              <a:r>
                <a:rPr lang="en-US" sz="1200" b="1" dirty="0" err="1"/>
                <a:t>File:Punnett_square_mendel_flowers.svg</a:t>
              </a:r>
              <a:r>
                <a:rPr lang="en-US" sz="1200" b="1" dirty="0"/>
                <a:t>.</a:t>
              </a:r>
            </a:p>
          </p:txBody>
        </p:sp>
      </p:grpSp>
    </p:spTree>
    <p:extLst>
      <p:ext uri="{BB962C8B-B14F-4D97-AF65-F5344CB8AC3E}">
        <p14:creationId xmlns:p14="http://schemas.microsoft.com/office/powerpoint/2010/main" val="90211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Genetic diseases are common</a:t>
            </a:r>
          </a:p>
        </p:txBody>
      </p:sp>
      <p:sp>
        <p:nvSpPr>
          <p:cNvPr id="9" name="Content Placeholder 8"/>
          <p:cNvSpPr>
            <a:spLocks noGrp="1"/>
          </p:cNvSpPr>
          <p:nvPr>
            <p:ph sz="half" idx="1"/>
          </p:nvPr>
        </p:nvSpPr>
        <p:spPr/>
        <p:txBody>
          <a:bodyPr>
            <a:normAutofit/>
          </a:bodyPr>
          <a:lstStyle/>
          <a:p>
            <a:pPr marL="0" indent="0">
              <a:buNone/>
            </a:pPr>
            <a:endParaRPr lang="en-US" dirty="0"/>
          </a:p>
          <a:p>
            <a:endParaRPr lang="en-US" dirty="0"/>
          </a:p>
          <a:p>
            <a:endParaRPr lang="en-US" dirty="0"/>
          </a:p>
          <a:p>
            <a:r>
              <a:rPr lang="en-US" dirty="0"/>
              <a:t>There currently are </a:t>
            </a:r>
            <a:r>
              <a:rPr lang="en-US" dirty="0">
                <a:solidFill>
                  <a:srgbClr val="B00000"/>
                </a:solidFill>
              </a:rPr>
              <a:t>532</a:t>
            </a:r>
            <a:r>
              <a:rPr lang="en-US" dirty="0"/>
              <a:t> genetic traits/disorders of cattle in the Online Mendelian Inheritance in Animals database</a:t>
            </a:r>
          </a:p>
          <a:p>
            <a:pPr lvl="1"/>
            <a:r>
              <a:rPr lang="en-US" dirty="0"/>
              <a:t>https://</a:t>
            </a:r>
            <a:r>
              <a:rPr lang="en-US" dirty="0" err="1"/>
              <a:t>omia.org</a:t>
            </a:r>
            <a:r>
              <a:rPr lang="en-US" dirty="0"/>
              <a:t>/home/</a:t>
            </a:r>
          </a:p>
          <a:p>
            <a:pPr>
              <a:buClr>
                <a:schemeClr val="tx1"/>
              </a:buClr>
            </a:pPr>
            <a:r>
              <a:rPr lang="en-US" dirty="0">
                <a:solidFill>
                  <a:srgbClr val="B00000"/>
                </a:solidFill>
              </a:rPr>
              <a:t>249</a:t>
            </a:r>
            <a:r>
              <a:rPr lang="en-US" dirty="0"/>
              <a:t> of these are Mendelian traits/disorders</a:t>
            </a:r>
          </a:p>
        </p:txBody>
      </p:sp>
      <p:pic>
        <p:nvPicPr>
          <p:cNvPr id="2" name="Picture 1" descr="A screenshot of the Online Mendelian Inheritance in Animals homepage showing the University of Sydney logo and navigation tabs.  Source: https://omia.org/home/." title="Online Mendelian Inheritance in Animals"/>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57860" y="931195"/>
            <a:ext cx="7682909" cy="1271150"/>
          </a:xfrm>
          <a:prstGeom prst="rect">
            <a:avLst/>
          </a:prstGeom>
        </p:spPr>
      </p:pic>
    </p:spTree>
    <p:extLst>
      <p:ext uri="{BB962C8B-B14F-4D97-AF65-F5344CB8AC3E}">
        <p14:creationId xmlns:p14="http://schemas.microsoft.com/office/powerpoint/2010/main" val="2523272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0BB69-26D9-4E4E-92C0-6D72423EE5DC}"/>
              </a:ext>
            </a:extLst>
          </p:cNvPr>
          <p:cNvSpPr>
            <a:spLocks noGrp="1"/>
          </p:cNvSpPr>
          <p:nvPr>
            <p:ph type="title"/>
          </p:nvPr>
        </p:nvSpPr>
        <p:spPr/>
        <p:txBody>
          <a:bodyPr/>
          <a:lstStyle/>
          <a:p>
            <a:r>
              <a:rPr lang="en-US" dirty="0"/>
              <a:t>This not a dairy-specific problem!</a:t>
            </a:r>
          </a:p>
        </p:txBody>
      </p:sp>
      <p:sp>
        <p:nvSpPr>
          <p:cNvPr id="5" name="Content Placeholder 4">
            <a:extLst>
              <a:ext uri="{FF2B5EF4-FFF2-40B4-BE49-F238E27FC236}">
                <a16:creationId xmlns:a16="http://schemas.microsoft.com/office/drawing/2014/main" id="{151CA0A3-6D86-2A48-B806-0C4247A1B926}"/>
              </a:ext>
            </a:extLst>
          </p:cNvPr>
          <p:cNvSpPr>
            <a:spLocks noGrp="1"/>
          </p:cNvSpPr>
          <p:nvPr>
            <p:ph sz="half" idx="1"/>
          </p:nvPr>
        </p:nvSpPr>
        <p:spPr/>
        <p:txBody>
          <a:bodyPr/>
          <a:lstStyle/>
          <a:p>
            <a:r>
              <a:rPr lang="en-US" dirty="0"/>
              <a:t>Beef cattle</a:t>
            </a:r>
          </a:p>
          <a:p>
            <a:pPr marL="344488" lvl="1" indent="0">
              <a:buNone/>
            </a:pPr>
            <a:r>
              <a:rPr lang="en-US" dirty="0" err="1"/>
              <a:t>Jenko</a:t>
            </a:r>
            <a:r>
              <a:rPr lang="en-US" dirty="0"/>
              <a:t> et al. </a:t>
            </a:r>
            <a:r>
              <a:rPr lang="en-US" dirty="0">
                <a:solidFill>
                  <a:schemeClr val="tx2"/>
                </a:solidFill>
              </a:rPr>
              <a:t>(2019)</a:t>
            </a:r>
            <a:r>
              <a:rPr lang="en-US" dirty="0"/>
              <a:t> reported 1 new lethal and 2 new semi-lethal haplotypes</a:t>
            </a:r>
          </a:p>
          <a:p>
            <a:r>
              <a:rPr lang="en-US" dirty="0"/>
              <a:t>Poultry</a:t>
            </a:r>
          </a:p>
          <a:p>
            <a:pPr marL="344488" lvl="1" indent="0">
              <a:buNone/>
            </a:pPr>
            <a:r>
              <a:rPr lang="en-US" dirty="0" err="1"/>
              <a:t>Youngworth</a:t>
            </a:r>
            <a:r>
              <a:rPr lang="en-US" dirty="0"/>
              <a:t> and Delany </a:t>
            </a:r>
            <a:r>
              <a:rPr lang="en-US" dirty="0">
                <a:solidFill>
                  <a:schemeClr val="tx2"/>
                </a:solidFill>
              </a:rPr>
              <a:t>(2019)</a:t>
            </a:r>
            <a:r>
              <a:rPr lang="en-US" dirty="0"/>
              <a:t> identified the causal variant for the Wingless-2 developmental syndrome</a:t>
            </a:r>
          </a:p>
          <a:p>
            <a:pPr lvl="1"/>
            <a:endParaRPr lang="en-US" dirty="0"/>
          </a:p>
          <a:p>
            <a:endParaRPr lang="en-US" dirty="0"/>
          </a:p>
        </p:txBody>
      </p:sp>
      <p:sp>
        <p:nvSpPr>
          <p:cNvPr id="6" name="Content Placeholder 5">
            <a:extLst>
              <a:ext uri="{FF2B5EF4-FFF2-40B4-BE49-F238E27FC236}">
                <a16:creationId xmlns:a16="http://schemas.microsoft.com/office/drawing/2014/main" id="{94261F4B-409E-284C-AB2F-35BC4FF2F2D5}"/>
              </a:ext>
            </a:extLst>
          </p:cNvPr>
          <p:cNvSpPr>
            <a:spLocks noGrp="1"/>
          </p:cNvSpPr>
          <p:nvPr>
            <p:ph sz="half" idx="2"/>
          </p:nvPr>
        </p:nvSpPr>
        <p:spPr/>
        <p:txBody>
          <a:bodyPr/>
          <a:lstStyle/>
          <a:p>
            <a:r>
              <a:rPr lang="en-US" dirty="0"/>
              <a:t>Pigs</a:t>
            </a:r>
          </a:p>
          <a:p>
            <a:pPr marL="344488" lvl="1" indent="0">
              <a:buNone/>
            </a:pPr>
            <a:r>
              <a:rPr lang="en-US" dirty="0"/>
              <a:t>Derks et al. </a:t>
            </a:r>
            <a:r>
              <a:rPr lang="en-US" dirty="0">
                <a:solidFill>
                  <a:schemeClr val="tx2"/>
                </a:solidFill>
              </a:rPr>
              <a:t>(2019)</a:t>
            </a:r>
            <a:r>
              <a:rPr lang="en-US" dirty="0"/>
              <a:t> found 5 common recessive lethal haplotypes in 2 commercial populations</a:t>
            </a:r>
          </a:p>
          <a:p>
            <a:r>
              <a:rPr lang="en-US" dirty="0"/>
              <a:t>Dogs</a:t>
            </a:r>
          </a:p>
          <a:p>
            <a:pPr marL="346075" lvl="1" indent="0">
              <a:buNone/>
            </a:pPr>
            <a:r>
              <a:rPr lang="en-US" dirty="0"/>
              <a:t>Oh, lord, dogs have all the genetic defects</a:t>
            </a:r>
          </a:p>
        </p:txBody>
      </p:sp>
    </p:spTree>
    <p:extLst>
      <p:ext uri="{BB962C8B-B14F-4D97-AF65-F5344CB8AC3E}">
        <p14:creationId xmlns:p14="http://schemas.microsoft.com/office/powerpoint/2010/main" val="280386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CBD01-2BB9-F74E-B894-0F1509EBA84B}"/>
              </a:ext>
            </a:extLst>
          </p:cNvPr>
          <p:cNvSpPr>
            <a:spLocks noGrp="1"/>
          </p:cNvSpPr>
          <p:nvPr>
            <p:ph type="title"/>
          </p:nvPr>
        </p:nvSpPr>
        <p:spPr/>
        <p:txBody>
          <a:bodyPr/>
          <a:lstStyle/>
          <a:p>
            <a:r>
              <a:rPr lang="en-US" dirty="0"/>
              <a:t>Haplotyping in US dairy cattle</a:t>
            </a:r>
          </a:p>
        </p:txBody>
      </p:sp>
      <p:grpSp>
        <p:nvGrpSpPr>
          <p:cNvPr id="45" name="Group 44">
            <a:extLst>
              <a:ext uri="{FF2B5EF4-FFF2-40B4-BE49-F238E27FC236}">
                <a16:creationId xmlns:a16="http://schemas.microsoft.com/office/drawing/2014/main" id="{362DB5C6-3BC7-B84C-9422-E353CA2BC26C}"/>
              </a:ext>
            </a:extLst>
          </p:cNvPr>
          <p:cNvGrpSpPr/>
          <p:nvPr/>
        </p:nvGrpSpPr>
        <p:grpSpPr>
          <a:xfrm>
            <a:off x="4605323" y="948128"/>
            <a:ext cx="4135112" cy="563109"/>
            <a:chOff x="4605323" y="954478"/>
            <a:chExt cx="4135112" cy="563109"/>
          </a:xfrm>
        </p:grpSpPr>
        <p:sp>
          <p:nvSpPr>
            <p:cNvPr id="7" name="Rectangle 6">
              <a:extLst>
                <a:ext uri="{FF2B5EF4-FFF2-40B4-BE49-F238E27FC236}">
                  <a16:creationId xmlns:a16="http://schemas.microsoft.com/office/drawing/2014/main" id="{95A985A9-5BEB-3D4D-A982-4E9A03623D55}"/>
                </a:ext>
              </a:extLst>
            </p:cNvPr>
            <p:cNvSpPr/>
            <p:nvPr/>
          </p:nvSpPr>
          <p:spPr>
            <a:xfrm>
              <a:off x="4608612" y="954478"/>
              <a:ext cx="3979423"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F2C4200-9934-A143-8D9B-C1CCE73824E6}"/>
                </a:ext>
              </a:extLst>
            </p:cNvPr>
            <p:cNvSpPr/>
            <p:nvPr/>
          </p:nvSpPr>
          <p:spPr>
            <a:xfrm>
              <a:off x="4761012" y="1106878"/>
              <a:ext cx="3979423"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D95F32B-4B4D-2949-BA70-D5C3CF939760}"/>
                </a:ext>
              </a:extLst>
            </p:cNvPr>
            <p:cNvSpPr/>
            <p:nvPr/>
          </p:nvSpPr>
          <p:spPr>
            <a:xfrm>
              <a:off x="4605323" y="1252326"/>
              <a:ext cx="3979423" cy="1150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B173B35-9CAF-9D47-B7EE-55624B006FD8}"/>
                </a:ext>
              </a:extLst>
            </p:cNvPr>
            <p:cNvSpPr/>
            <p:nvPr/>
          </p:nvSpPr>
          <p:spPr>
            <a:xfrm>
              <a:off x="4761011" y="1402569"/>
              <a:ext cx="3979423" cy="1150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Content Placeholder 43">
            <a:extLst>
              <a:ext uri="{FF2B5EF4-FFF2-40B4-BE49-F238E27FC236}">
                <a16:creationId xmlns:a16="http://schemas.microsoft.com/office/drawing/2014/main" id="{C018A0DE-F125-8B49-A088-0CAAF599050B}"/>
              </a:ext>
            </a:extLst>
          </p:cNvPr>
          <p:cNvSpPr>
            <a:spLocks noGrp="1"/>
          </p:cNvSpPr>
          <p:nvPr>
            <p:ph sz="half" idx="1"/>
          </p:nvPr>
        </p:nvSpPr>
        <p:spPr>
          <a:xfrm>
            <a:off x="365760" y="914400"/>
            <a:ext cx="4023360" cy="3840480"/>
          </a:xfrm>
        </p:spPr>
        <p:txBody>
          <a:bodyPr/>
          <a:lstStyle/>
          <a:p>
            <a:r>
              <a:rPr lang="en-US" dirty="0"/>
              <a:t>Paternal and maternal chromosomes phased</a:t>
            </a:r>
          </a:p>
          <a:p>
            <a:r>
              <a:rPr lang="en-US" dirty="0"/>
              <a:t>Chromosomes divided into 100-SNP blocks</a:t>
            </a:r>
          </a:p>
          <a:p>
            <a:r>
              <a:rPr lang="en-US" dirty="0"/>
              <a:t>List of unique blocks in the population computed</a:t>
            </a:r>
          </a:p>
          <a:p>
            <a:r>
              <a:rPr lang="en-US" dirty="0"/>
              <a:t>What haplotypes never appear as homozygotes?</a:t>
            </a:r>
          </a:p>
          <a:p>
            <a:r>
              <a:rPr lang="en-US" dirty="0"/>
              <a:t>Automated part of genomic evaluation workflow</a:t>
            </a:r>
          </a:p>
        </p:txBody>
      </p:sp>
      <p:grpSp>
        <p:nvGrpSpPr>
          <p:cNvPr id="120" name="Group 119">
            <a:extLst>
              <a:ext uri="{FF2B5EF4-FFF2-40B4-BE49-F238E27FC236}">
                <a16:creationId xmlns:a16="http://schemas.microsoft.com/office/drawing/2014/main" id="{B2292467-CE7F-E448-91CA-C701925A7DF1}"/>
              </a:ext>
            </a:extLst>
          </p:cNvPr>
          <p:cNvGrpSpPr/>
          <p:nvPr/>
        </p:nvGrpSpPr>
        <p:grpSpPr>
          <a:xfrm>
            <a:off x="4608611" y="1765677"/>
            <a:ext cx="4143445" cy="591228"/>
            <a:chOff x="4608611" y="1949827"/>
            <a:chExt cx="4143445" cy="591228"/>
          </a:xfrm>
        </p:grpSpPr>
        <p:grpSp>
          <p:nvGrpSpPr>
            <p:cNvPr id="46" name="Group 45">
              <a:extLst>
                <a:ext uri="{FF2B5EF4-FFF2-40B4-BE49-F238E27FC236}">
                  <a16:creationId xmlns:a16="http://schemas.microsoft.com/office/drawing/2014/main" id="{4330320B-EAA8-D64B-844E-8EE8F8048B97}"/>
                </a:ext>
              </a:extLst>
            </p:cNvPr>
            <p:cNvGrpSpPr/>
            <p:nvPr/>
          </p:nvGrpSpPr>
          <p:grpSpPr>
            <a:xfrm>
              <a:off x="4608611" y="1949827"/>
              <a:ext cx="4143445" cy="578528"/>
              <a:chOff x="4608611" y="2124218"/>
              <a:chExt cx="4143445" cy="578528"/>
            </a:xfrm>
          </p:grpSpPr>
          <p:grpSp>
            <p:nvGrpSpPr>
              <p:cNvPr id="16" name="Group 15">
                <a:extLst>
                  <a:ext uri="{FF2B5EF4-FFF2-40B4-BE49-F238E27FC236}">
                    <a16:creationId xmlns:a16="http://schemas.microsoft.com/office/drawing/2014/main" id="{07B32CB8-A591-BA4E-8630-C3196C704ACD}"/>
                  </a:ext>
                </a:extLst>
              </p:cNvPr>
              <p:cNvGrpSpPr/>
              <p:nvPr/>
            </p:nvGrpSpPr>
            <p:grpSpPr>
              <a:xfrm>
                <a:off x="4608611" y="2124218"/>
                <a:ext cx="3979424" cy="120929"/>
                <a:chOff x="4905554" y="1403071"/>
                <a:chExt cx="3979424" cy="120929"/>
              </a:xfrm>
            </p:grpSpPr>
            <p:sp>
              <p:nvSpPr>
                <p:cNvPr id="8" name="Rectangle 7">
                  <a:extLst>
                    <a:ext uri="{FF2B5EF4-FFF2-40B4-BE49-F238E27FC236}">
                      <a16:creationId xmlns:a16="http://schemas.microsoft.com/office/drawing/2014/main" id="{D412F4F8-DFFC-CC43-ADD8-278156C71B04}"/>
                    </a:ext>
                  </a:extLst>
                </p:cNvPr>
                <p:cNvSpPr/>
                <p:nvPr/>
              </p:nvSpPr>
              <p:spPr>
                <a:xfrm>
                  <a:off x="4905554" y="1406106"/>
                  <a:ext cx="3872685"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6B3E652-7B0F-4C49-889F-326FB371F093}"/>
                    </a:ext>
                  </a:extLst>
                </p:cNvPr>
                <p:cNvSpPr/>
                <p:nvPr/>
              </p:nvSpPr>
              <p:spPr>
                <a:xfrm>
                  <a:off x="4905554" y="1406106"/>
                  <a:ext cx="667111" cy="1178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193625-FC0E-9848-A44F-F7047F83DD2F}"/>
                    </a:ext>
                  </a:extLst>
                </p:cNvPr>
                <p:cNvSpPr/>
                <p:nvPr/>
              </p:nvSpPr>
              <p:spPr>
                <a:xfrm>
                  <a:off x="6239776" y="1404668"/>
                  <a:ext cx="667111" cy="117894"/>
                </a:xfrm>
                <a:prstGeom prst="rect">
                  <a:avLst/>
                </a:prstGeom>
                <a:pattFill prst="wdUpDiag">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C6CCE6-A67F-7744-B056-C29C3F50DC9D}"/>
                    </a:ext>
                  </a:extLst>
                </p:cNvPr>
                <p:cNvSpPr/>
                <p:nvPr/>
              </p:nvSpPr>
              <p:spPr>
                <a:xfrm>
                  <a:off x="5572665" y="1404668"/>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44AAE0-B261-AB49-9F5D-C55FC79F15DB}"/>
                    </a:ext>
                  </a:extLst>
                </p:cNvPr>
                <p:cNvSpPr/>
                <p:nvPr/>
              </p:nvSpPr>
              <p:spPr>
                <a:xfrm>
                  <a:off x="6895266" y="1404668"/>
                  <a:ext cx="667111" cy="117894"/>
                </a:xfrm>
                <a:prstGeom prst="rect">
                  <a:avLst/>
                </a:prstGeom>
                <a:pattFill prst="wdUpDiag">
                  <a:fgClr>
                    <a:schemeClr val="accent4">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3A6539-155C-8747-A56B-173A9DA549C9}"/>
                    </a:ext>
                  </a:extLst>
                </p:cNvPr>
                <p:cNvSpPr/>
                <p:nvPr/>
              </p:nvSpPr>
              <p:spPr>
                <a:xfrm>
                  <a:off x="7578711" y="1403071"/>
                  <a:ext cx="667111" cy="117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AADB37-39EC-2944-B767-D01716A14909}"/>
                    </a:ext>
                  </a:extLst>
                </p:cNvPr>
                <p:cNvSpPr/>
                <p:nvPr/>
              </p:nvSpPr>
              <p:spPr>
                <a:xfrm>
                  <a:off x="8217867" y="1403230"/>
                  <a:ext cx="667111" cy="117894"/>
                </a:xfrm>
                <a:prstGeom prst="rect">
                  <a:avLst/>
                </a:prstGeom>
                <a:pattFill prst="wdUpDiag">
                  <a:fgClr>
                    <a:schemeClr val="accent6">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49A34A8-63AE-EC46-A752-CA7443765D27}"/>
                  </a:ext>
                </a:extLst>
              </p:cNvPr>
              <p:cNvGrpSpPr/>
              <p:nvPr/>
            </p:nvGrpSpPr>
            <p:grpSpPr>
              <a:xfrm>
                <a:off x="4761011" y="2274940"/>
                <a:ext cx="3979424" cy="121169"/>
                <a:chOff x="4905554" y="1401393"/>
                <a:chExt cx="3979424" cy="121169"/>
              </a:xfrm>
            </p:grpSpPr>
            <p:sp>
              <p:nvSpPr>
                <p:cNvPr id="18" name="Rectangle 17">
                  <a:extLst>
                    <a:ext uri="{FF2B5EF4-FFF2-40B4-BE49-F238E27FC236}">
                      <a16:creationId xmlns:a16="http://schemas.microsoft.com/office/drawing/2014/main" id="{7BE30D61-D49B-7749-AC90-31E663C5B654}"/>
                    </a:ext>
                  </a:extLst>
                </p:cNvPr>
                <p:cNvSpPr/>
                <p:nvPr/>
              </p:nvSpPr>
              <p:spPr>
                <a:xfrm>
                  <a:off x="4905554" y="1406106"/>
                  <a:ext cx="3872685"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EB8663E-A3E4-9D44-98CA-4A59A1DE25C5}"/>
                    </a:ext>
                  </a:extLst>
                </p:cNvPr>
                <p:cNvSpPr/>
                <p:nvPr/>
              </p:nvSpPr>
              <p:spPr>
                <a:xfrm>
                  <a:off x="4905554" y="1401393"/>
                  <a:ext cx="667111" cy="117894"/>
                </a:xfrm>
                <a:prstGeom prst="rect">
                  <a:avLst/>
                </a:prstGeom>
                <a:pattFill prst="wdUpDiag">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3AA17F-553E-E443-9A41-F389398052F7}"/>
                    </a:ext>
                  </a:extLst>
                </p:cNvPr>
                <p:cNvSpPr/>
                <p:nvPr/>
              </p:nvSpPr>
              <p:spPr>
                <a:xfrm>
                  <a:off x="6239776" y="1404668"/>
                  <a:ext cx="667111" cy="117894"/>
                </a:xfrm>
                <a:prstGeom prst="rect">
                  <a:avLst/>
                </a:prstGeom>
                <a:pattFill prst="ltVert">
                  <a:fgClr>
                    <a:schemeClr val="accent3">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0EA2897-7014-4D48-BE8E-516AD123E2B8}"/>
                    </a:ext>
                  </a:extLst>
                </p:cNvPr>
                <p:cNvSpPr/>
                <p:nvPr/>
              </p:nvSpPr>
              <p:spPr>
                <a:xfrm>
                  <a:off x="5572665" y="1404668"/>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5749D7-98E6-2B4C-993D-69167C9D38B6}"/>
                    </a:ext>
                  </a:extLst>
                </p:cNvPr>
                <p:cNvSpPr/>
                <p:nvPr/>
              </p:nvSpPr>
              <p:spPr>
                <a:xfrm>
                  <a:off x="6895266" y="1404668"/>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7E7164-CEAA-6848-8C0E-9F55856D9170}"/>
                    </a:ext>
                  </a:extLst>
                </p:cNvPr>
                <p:cNvSpPr/>
                <p:nvPr/>
              </p:nvSpPr>
              <p:spPr>
                <a:xfrm>
                  <a:off x="8217867" y="1403230"/>
                  <a:ext cx="667111" cy="1178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B929CEB-3435-1C4D-B933-610831D9ACCA}"/>
                  </a:ext>
                </a:extLst>
              </p:cNvPr>
              <p:cNvGrpSpPr/>
              <p:nvPr/>
            </p:nvGrpSpPr>
            <p:grpSpPr>
              <a:xfrm>
                <a:off x="4608611" y="2430615"/>
                <a:ext cx="3979424" cy="121169"/>
                <a:chOff x="4905554" y="1404668"/>
                <a:chExt cx="3979424" cy="121169"/>
              </a:xfrm>
            </p:grpSpPr>
            <p:sp>
              <p:nvSpPr>
                <p:cNvPr id="26" name="Rectangle 25">
                  <a:extLst>
                    <a:ext uri="{FF2B5EF4-FFF2-40B4-BE49-F238E27FC236}">
                      <a16:creationId xmlns:a16="http://schemas.microsoft.com/office/drawing/2014/main" id="{2A961CAF-6FCA-3149-81FC-FBEC579E2B69}"/>
                    </a:ext>
                  </a:extLst>
                </p:cNvPr>
                <p:cNvSpPr/>
                <p:nvPr/>
              </p:nvSpPr>
              <p:spPr>
                <a:xfrm>
                  <a:off x="4905554" y="1406106"/>
                  <a:ext cx="3872685"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B2F76C2-1C85-9E49-AAF6-7EC2C636B20E}"/>
                    </a:ext>
                  </a:extLst>
                </p:cNvPr>
                <p:cNvSpPr/>
                <p:nvPr/>
              </p:nvSpPr>
              <p:spPr>
                <a:xfrm>
                  <a:off x="4905554" y="1406106"/>
                  <a:ext cx="667111" cy="117894"/>
                </a:xfrm>
                <a:prstGeom prst="rect">
                  <a:avLst/>
                </a:prstGeom>
                <a:pattFill prst="ltVert">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6676E46-FF89-144A-AAF9-DDA2536D7FE0}"/>
                    </a:ext>
                  </a:extLst>
                </p:cNvPr>
                <p:cNvSpPr/>
                <p:nvPr/>
              </p:nvSpPr>
              <p:spPr>
                <a:xfrm>
                  <a:off x="6239776" y="1404668"/>
                  <a:ext cx="667111" cy="11789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5E6FEB-12AA-7D48-9A92-180C93DF438C}"/>
                    </a:ext>
                  </a:extLst>
                </p:cNvPr>
                <p:cNvSpPr/>
                <p:nvPr/>
              </p:nvSpPr>
              <p:spPr>
                <a:xfrm>
                  <a:off x="5572665" y="1404668"/>
                  <a:ext cx="667111" cy="11789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0803A8E-D889-2447-B4E7-B58542B2C84E}"/>
                    </a:ext>
                  </a:extLst>
                </p:cNvPr>
                <p:cNvSpPr/>
                <p:nvPr/>
              </p:nvSpPr>
              <p:spPr>
                <a:xfrm>
                  <a:off x="6895266" y="1404668"/>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27E1ECF-295D-2740-AA4D-7F91B1D31780}"/>
                    </a:ext>
                  </a:extLst>
                </p:cNvPr>
                <p:cNvSpPr/>
                <p:nvPr/>
              </p:nvSpPr>
              <p:spPr>
                <a:xfrm>
                  <a:off x="7562377" y="1407943"/>
                  <a:ext cx="667111" cy="11789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E2130FE-31A2-D34D-9F10-99F20C9D1BBE}"/>
                    </a:ext>
                  </a:extLst>
                </p:cNvPr>
                <p:cNvSpPr/>
                <p:nvPr/>
              </p:nvSpPr>
              <p:spPr>
                <a:xfrm>
                  <a:off x="8217867" y="1407943"/>
                  <a:ext cx="667111" cy="117894"/>
                </a:xfrm>
                <a:prstGeom prst="rect">
                  <a:avLst/>
                </a:prstGeom>
                <a:pattFill prst="dkVert">
                  <a:fgClr>
                    <a:schemeClr val="accent6">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EFD8227E-BD84-DF46-B28D-E3F4DAE201DC}"/>
                  </a:ext>
                </a:extLst>
              </p:cNvPr>
              <p:cNvGrpSpPr/>
              <p:nvPr/>
            </p:nvGrpSpPr>
            <p:grpSpPr>
              <a:xfrm>
                <a:off x="4772632" y="2581577"/>
                <a:ext cx="3979424" cy="121169"/>
                <a:chOff x="4905554" y="1404668"/>
                <a:chExt cx="3979424" cy="121169"/>
              </a:xfrm>
            </p:grpSpPr>
            <p:sp>
              <p:nvSpPr>
                <p:cNvPr id="34" name="Rectangle 33">
                  <a:extLst>
                    <a:ext uri="{FF2B5EF4-FFF2-40B4-BE49-F238E27FC236}">
                      <a16:creationId xmlns:a16="http://schemas.microsoft.com/office/drawing/2014/main" id="{435BA9D5-0E73-E043-8C35-B33116C14768}"/>
                    </a:ext>
                  </a:extLst>
                </p:cNvPr>
                <p:cNvSpPr/>
                <p:nvPr/>
              </p:nvSpPr>
              <p:spPr>
                <a:xfrm>
                  <a:off x="4905554" y="1406106"/>
                  <a:ext cx="3872685" cy="11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0C85F90-B7D4-FC47-BF1E-0C8F511A5908}"/>
                    </a:ext>
                  </a:extLst>
                </p:cNvPr>
                <p:cNvSpPr/>
                <p:nvPr/>
              </p:nvSpPr>
              <p:spPr>
                <a:xfrm>
                  <a:off x="4905554" y="1406106"/>
                  <a:ext cx="667111" cy="117894"/>
                </a:xfrm>
                <a:prstGeom prst="rect">
                  <a:avLst/>
                </a:prstGeom>
                <a:pattFill prst="wdUpDiag">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775ED87-AFC4-DC49-B341-E6322CD1A108}"/>
                    </a:ext>
                  </a:extLst>
                </p:cNvPr>
                <p:cNvSpPr/>
                <p:nvPr/>
              </p:nvSpPr>
              <p:spPr>
                <a:xfrm>
                  <a:off x="6239776" y="1404668"/>
                  <a:ext cx="667111" cy="11789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8F36679-EEBA-F947-9B55-8CE388A11AE1}"/>
                    </a:ext>
                  </a:extLst>
                </p:cNvPr>
                <p:cNvSpPr/>
                <p:nvPr/>
              </p:nvSpPr>
              <p:spPr>
                <a:xfrm>
                  <a:off x="5572665" y="1404668"/>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EF7E0AA-7E20-EE4B-8A22-E84D47C53C14}"/>
                    </a:ext>
                  </a:extLst>
                </p:cNvPr>
                <p:cNvSpPr/>
                <p:nvPr/>
              </p:nvSpPr>
              <p:spPr>
                <a:xfrm>
                  <a:off x="6895266" y="1404668"/>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528E2C9-FCB9-6243-B9A8-D852A5874AC6}"/>
                    </a:ext>
                  </a:extLst>
                </p:cNvPr>
                <p:cNvSpPr/>
                <p:nvPr/>
              </p:nvSpPr>
              <p:spPr>
                <a:xfrm>
                  <a:off x="7562377" y="1407943"/>
                  <a:ext cx="667111" cy="11789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AB0D779-2EF6-9341-9455-8741A2E90C53}"/>
                    </a:ext>
                  </a:extLst>
                </p:cNvPr>
                <p:cNvSpPr/>
                <p:nvPr/>
              </p:nvSpPr>
              <p:spPr>
                <a:xfrm>
                  <a:off x="8217867" y="1407943"/>
                  <a:ext cx="667111" cy="1178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 name="Rectangle 99">
              <a:extLst>
                <a:ext uri="{FF2B5EF4-FFF2-40B4-BE49-F238E27FC236}">
                  <a16:creationId xmlns:a16="http://schemas.microsoft.com/office/drawing/2014/main" id="{E1CF2F29-A5AF-B447-9157-38DA4AF89CC1}"/>
                </a:ext>
              </a:extLst>
            </p:cNvPr>
            <p:cNvSpPr/>
            <p:nvPr/>
          </p:nvSpPr>
          <p:spPr>
            <a:xfrm>
              <a:off x="7447176" y="2102227"/>
              <a:ext cx="607295" cy="117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91186AAB-114E-EB43-879F-3AF636752A5A}"/>
                </a:ext>
              </a:extLst>
            </p:cNvPr>
            <p:cNvSpPr/>
            <p:nvPr/>
          </p:nvSpPr>
          <p:spPr>
            <a:xfrm>
              <a:off x="7275838" y="2257846"/>
              <a:ext cx="619552" cy="117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583E335-75C9-4941-AAD3-74942B23398E}"/>
                </a:ext>
              </a:extLst>
            </p:cNvPr>
            <p:cNvSpPr/>
            <p:nvPr/>
          </p:nvSpPr>
          <p:spPr>
            <a:xfrm>
              <a:off x="7448299" y="2391746"/>
              <a:ext cx="607295" cy="149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28E8DEBE-0A11-0F4C-8C16-4758727F4D27}"/>
              </a:ext>
            </a:extLst>
          </p:cNvPr>
          <p:cNvGrpSpPr/>
          <p:nvPr/>
        </p:nvGrpSpPr>
        <p:grpSpPr>
          <a:xfrm>
            <a:off x="4553343" y="2809337"/>
            <a:ext cx="4217763" cy="1909758"/>
            <a:chOff x="4534293" y="2847437"/>
            <a:chExt cx="4217763" cy="1909758"/>
          </a:xfrm>
        </p:grpSpPr>
        <p:grpSp>
          <p:nvGrpSpPr>
            <p:cNvPr id="123" name="Group 122">
              <a:extLst>
                <a:ext uri="{FF2B5EF4-FFF2-40B4-BE49-F238E27FC236}">
                  <a16:creationId xmlns:a16="http://schemas.microsoft.com/office/drawing/2014/main" id="{09314087-FDDC-6948-B313-C3CE7C8F435A}"/>
                </a:ext>
              </a:extLst>
            </p:cNvPr>
            <p:cNvGrpSpPr/>
            <p:nvPr/>
          </p:nvGrpSpPr>
          <p:grpSpPr>
            <a:xfrm>
              <a:off x="4534293" y="3962336"/>
              <a:ext cx="1003954" cy="792544"/>
              <a:chOff x="4534293" y="3962336"/>
              <a:chExt cx="1003954" cy="792544"/>
            </a:xfrm>
          </p:grpSpPr>
          <p:grpSp>
            <p:nvGrpSpPr>
              <p:cNvPr id="88" name="Group 87">
                <a:extLst>
                  <a:ext uri="{FF2B5EF4-FFF2-40B4-BE49-F238E27FC236}">
                    <a16:creationId xmlns:a16="http://schemas.microsoft.com/office/drawing/2014/main" id="{420E2D27-C2EF-954B-BB10-31615F9C6DFE}"/>
                  </a:ext>
                </a:extLst>
              </p:cNvPr>
              <p:cNvGrpSpPr/>
              <p:nvPr/>
            </p:nvGrpSpPr>
            <p:grpSpPr>
              <a:xfrm>
                <a:off x="4608611" y="3962336"/>
                <a:ext cx="831132" cy="733913"/>
                <a:chOff x="4608611" y="3297748"/>
                <a:chExt cx="831132" cy="733913"/>
              </a:xfrm>
            </p:grpSpPr>
            <p:sp>
              <p:nvSpPr>
                <p:cNvPr id="80" name="Rectangle 79">
                  <a:extLst>
                    <a:ext uri="{FF2B5EF4-FFF2-40B4-BE49-F238E27FC236}">
                      <a16:creationId xmlns:a16="http://schemas.microsoft.com/office/drawing/2014/main" id="{8E168BEA-EAB0-E249-B0DA-7DF2C1183E9E}"/>
                    </a:ext>
                  </a:extLst>
                </p:cNvPr>
                <p:cNvSpPr/>
                <p:nvPr/>
              </p:nvSpPr>
              <p:spPr>
                <a:xfrm>
                  <a:off x="4608611" y="3297748"/>
                  <a:ext cx="667111" cy="1178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C0E6FDE-8085-8340-907F-D17FC1718B16}"/>
                    </a:ext>
                  </a:extLst>
                </p:cNvPr>
                <p:cNvSpPr/>
                <p:nvPr/>
              </p:nvSpPr>
              <p:spPr>
                <a:xfrm>
                  <a:off x="4761011" y="3450148"/>
                  <a:ext cx="667111" cy="117894"/>
                </a:xfrm>
                <a:prstGeom prst="rect">
                  <a:avLst/>
                </a:prstGeom>
                <a:pattFill prst="dkVert">
                  <a:fgClr>
                    <a:schemeClr val="tx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6110E62-3BF5-D646-A63A-DB9037889BBA}"/>
                    </a:ext>
                  </a:extLst>
                </p:cNvPr>
                <p:cNvSpPr/>
                <p:nvPr/>
              </p:nvSpPr>
              <p:spPr>
                <a:xfrm>
                  <a:off x="4608611" y="3762805"/>
                  <a:ext cx="667111" cy="117894"/>
                </a:xfrm>
                <a:prstGeom prst="rect">
                  <a:avLst/>
                </a:prstGeom>
                <a:pattFill prst="wdUpDiag">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88DB27C-1160-CF48-AE92-4793AC7999BC}"/>
                    </a:ext>
                  </a:extLst>
                </p:cNvPr>
                <p:cNvSpPr/>
                <p:nvPr/>
              </p:nvSpPr>
              <p:spPr>
                <a:xfrm>
                  <a:off x="4772632" y="3913767"/>
                  <a:ext cx="667111" cy="117894"/>
                </a:xfrm>
                <a:prstGeom prst="rect">
                  <a:avLst/>
                </a:prstGeom>
                <a:pattFill prst="wdUpDiag">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ounded Rectangle 114">
                <a:extLst>
                  <a:ext uri="{FF2B5EF4-FFF2-40B4-BE49-F238E27FC236}">
                    <a16:creationId xmlns:a16="http://schemas.microsoft.com/office/drawing/2014/main" id="{660CED20-5CD7-1B4F-A6F6-62797D90F1AF}"/>
                  </a:ext>
                </a:extLst>
              </p:cNvPr>
              <p:cNvSpPr/>
              <p:nvPr/>
            </p:nvSpPr>
            <p:spPr>
              <a:xfrm>
                <a:off x="4534293" y="4345757"/>
                <a:ext cx="1003954" cy="409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13E3EB1E-F638-524D-92B0-66D033830CC9}"/>
                </a:ext>
              </a:extLst>
            </p:cNvPr>
            <p:cNvGrpSpPr/>
            <p:nvPr/>
          </p:nvGrpSpPr>
          <p:grpSpPr>
            <a:xfrm>
              <a:off x="6008998" y="3889884"/>
              <a:ext cx="1003954" cy="806365"/>
              <a:chOff x="6008998" y="3889884"/>
              <a:chExt cx="1003954" cy="806365"/>
            </a:xfrm>
          </p:grpSpPr>
          <p:grpSp>
            <p:nvGrpSpPr>
              <p:cNvPr id="94" name="Group 93">
                <a:extLst>
                  <a:ext uri="{FF2B5EF4-FFF2-40B4-BE49-F238E27FC236}">
                    <a16:creationId xmlns:a16="http://schemas.microsoft.com/office/drawing/2014/main" id="{FC9FAEC7-F024-C04A-909F-0103458CE5D5}"/>
                  </a:ext>
                </a:extLst>
              </p:cNvPr>
              <p:cNvGrpSpPr/>
              <p:nvPr/>
            </p:nvGrpSpPr>
            <p:grpSpPr>
              <a:xfrm>
                <a:off x="6095233" y="3962336"/>
                <a:ext cx="831132" cy="733913"/>
                <a:chOff x="6095233" y="3673381"/>
                <a:chExt cx="831132" cy="733913"/>
              </a:xfrm>
            </p:grpSpPr>
            <p:sp>
              <p:nvSpPr>
                <p:cNvPr id="90" name="Rectangle 89">
                  <a:extLst>
                    <a:ext uri="{FF2B5EF4-FFF2-40B4-BE49-F238E27FC236}">
                      <a16:creationId xmlns:a16="http://schemas.microsoft.com/office/drawing/2014/main" id="{08DF9A48-56C9-3B40-95B5-E16CE34B8232}"/>
                    </a:ext>
                  </a:extLst>
                </p:cNvPr>
                <p:cNvSpPr/>
                <p:nvPr/>
              </p:nvSpPr>
              <p:spPr>
                <a:xfrm>
                  <a:off x="6095233" y="3673381"/>
                  <a:ext cx="667111" cy="117894"/>
                </a:xfrm>
                <a:prstGeom prst="rect">
                  <a:avLst/>
                </a:prstGeom>
                <a:pattFill prst="wdUpDiag">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558BF921-76A1-994A-A6A2-3F6FE31FAC34}"/>
                    </a:ext>
                  </a:extLst>
                </p:cNvPr>
                <p:cNvSpPr/>
                <p:nvPr/>
              </p:nvSpPr>
              <p:spPr>
                <a:xfrm>
                  <a:off x="6247633" y="3825781"/>
                  <a:ext cx="667111" cy="117894"/>
                </a:xfrm>
                <a:prstGeom prst="rect">
                  <a:avLst/>
                </a:prstGeom>
                <a:pattFill prst="wdUpDiag">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6DF0B877-E82F-5B44-869E-5384B19992CB}"/>
                    </a:ext>
                  </a:extLst>
                </p:cNvPr>
                <p:cNvSpPr/>
                <p:nvPr/>
              </p:nvSpPr>
              <p:spPr>
                <a:xfrm>
                  <a:off x="6095233" y="4138438"/>
                  <a:ext cx="667111" cy="117894"/>
                </a:xfrm>
                <a:prstGeom prst="rect">
                  <a:avLst/>
                </a:prstGeom>
                <a:pattFill prst="dkVert">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541EE90E-D6A4-5149-81F0-7737D96AFA73}"/>
                    </a:ext>
                  </a:extLst>
                </p:cNvPr>
                <p:cNvSpPr/>
                <p:nvPr/>
              </p:nvSpPr>
              <p:spPr>
                <a:xfrm>
                  <a:off x="6259254" y="4289400"/>
                  <a:ext cx="667111" cy="11789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Rounded Rectangle 115">
                <a:extLst>
                  <a:ext uri="{FF2B5EF4-FFF2-40B4-BE49-F238E27FC236}">
                    <a16:creationId xmlns:a16="http://schemas.microsoft.com/office/drawing/2014/main" id="{7B341150-C8F7-E141-A098-92B7DC27F25D}"/>
                  </a:ext>
                </a:extLst>
              </p:cNvPr>
              <p:cNvSpPr/>
              <p:nvPr/>
            </p:nvSpPr>
            <p:spPr>
              <a:xfrm>
                <a:off x="6008998" y="3889884"/>
                <a:ext cx="1003954" cy="409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4AD22011-49A3-564D-9F42-4CF8887F752C}"/>
                </a:ext>
              </a:extLst>
            </p:cNvPr>
            <p:cNvGrpSpPr/>
            <p:nvPr/>
          </p:nvGrpSpPr>
          <p:grpSpPr>
            <a:xfrm>
              <a:off x="5188213" y="2847437"/>
              <a:ext cx="1003954" cy="803817"/>
              <a:chOff x="5188213" y="2847437"/>
              <a:chExt cx="1003954" cy="803817"/>
            </a:xfrm>
          </p:grpSpPr>
          <p:grpSp>
            <p:nvGrpSpPr>
              <p:cNvPr id="89" name="Group 88">
                <a:extLst>
                  <a:ext uri="{FF2B5EF4-FFF2-40B4-BE49-F238E27FC236}">
                    <a16:creationId xmlns:a16="http://schemas.microsoft.com/office/drawing/2014/main" id="{C3B12127-4BE3-F84A-9EEA-829B5E7ADDAD}"/>
                  </a:ext>
                </a:extLst>
              </p:cNvPr>
              <p:cNvGrpSpPr/>
              <p:nvPr/>
            </p:nvGrpSpPr>
            <p:grpSpPr>
              <a:xfrm>
                <a:off x="5275722" y="2917341"/>
                <a:ext cx="831132" cy="733913"/>
                <a:chOff x="5428122" y="2980507"/>
                <a:chExt cx="831132" cy="733913"/>
              </a:xfrm>
            </p:grpSpPr>
            <p:sp>
              <p:nvSpPr>
                <p:cNvPr id="84" name="Rectangle 83">
                  <a:extLst>
                    <a:ext uri="{FF2B5EF4-FFF2-40B4-BE49-F238E27FC236}">
                      <a16:creationId xmlns:a16="http://schemas.microsoft.com/office/drawing/2014/main" id="{B71230B6-A0E4-9347-A8EF-628F880164BA}"/>
                    </a:ext>
                  </a:extLst>
                </p:cNvPr>
                <p:cNvSpPr/>
                <p:nvPr/>
              </p:nvSpPr>
              <p:spPr>
                <a:xfrm>
                  <a:off x="5428122" y="2980507"/>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4B6CECF3-69A1-DF42-9664-8C484DB97C62}"/>
                    </a:ext>
                  </a:extLst>
                </p:cNvPr>
                <p:cNvSpPr/>
                <p:nvPr/>
              </p:nvSpPr>
              <p:spPr>
                <a:xfrm>
                  <a:off x="5580522" y="3132907"/>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64939FB0-F0B6-3F4B-B5E3-14D7A624775B}"/>
                    </a:ext>
                  </a:extLst>
                </p:cNvPr>
                <p:cNvSpPr/>
                <p:nvPr/>
              </p:nvSpPr>
              <p:spPr>
                <a:xfrm>
                  <a:off x="5428122" y="3445564"/>
                  <a:ext cx="667111" cy="11789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190F6FC-2A69-0440-B591-501D2720F05C}"/>
                    </a:ext>
                  </a:extLst>
                </p:cNvPr>
                <p:cNvSpPr/>
                <p:nvPr/>
              </p:nvSpPr>
              <p:spPr>
                <a:xfrm>
                  <a:off x="5592143" y="3596526"/>
                  <a:ext cx="667111" cy="117894"/>
                </a:xfrm>
                <a:prstGeom prst="rect">
                  <a:avLst/>
                </a:prstGeom>
                <a:pattFill prst="wdUpDiag">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a:extLst>
                  <a:ext uri="{FF2B5EF4-FFF2-40B4-BE49-F238E27FC236}">
                    <a16:creationId xmlns:a16="http://schemas.microsoft.com/office/drawing/2014/main" id="{E32CA4EB-AB20-5342-B724-58A86A1E2223}"/>
                  </a:ext>
                </a:extLst>
              </p:cNvPr>
              <p:cNvSpPr/>
              <p:nvPr/>
            </p:nvSpPr>
            <p:spPr>
              <a:xfrm>
                <a:off x="5188213" y="2847437"/>
                <a:ext cx="1003954" cy="409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5BCB4646-CC0D-7F4B-938F-BB40C26F7135}"/>
                </a:ext>
              </a:extLst>
            </p:cNvPr>
            <p:cNvGrpSpPr/>
            <p:nvPr/>
          </p:nvGrpSpPr>
          <p:grpSpPr>
            <a:xfrm>
              <a:off x="6894935" y="2917341"/>
              <a:ext cx="1003954" cy="801291"/>
              <a:chOff x="6894935" y="2917341"/>
              <a:chExt cx="1003954" cy="801291"/>
            </a:xfrm>
          </p:grpSpPr>
          <p:grpSp>
            <p:nvGrpSpPr>
              <p:cNvPr id="99" name="Group 98">
                <a:extLst>
                  <a:ext uri="{FF2B5EF4-FFF2-40B4-BE49-F238E27FC236}">
                    <a16:creationId xmlns:a16="http://schemas.microsoft.com/office/drawing/2014/main" id="{251E7F1C-4FEE-1940-8E4E-AB0EDABFC611}"/>
                  </a:ext>
                </a:extLst>
              </p:cNvPr>
              <p:cNvGrpSpPr/>
              <p:nvPr/>
            </p:nvGrpSpPr>
            <p:grpSpPr>
              <a:xfrm>
                <a:off x="6981835" y="2917341"/>
                <a:ext cx="833361" cy="733913"/>
                <a:chOff x="6750723" y="2103824"/>
                <a:chExt cx="833361" cy="733913"/>
              </a:xfrm>
            </p:grpSpPr>
            <p:sp>
              <p:nvSpPr>
                <p:cNvPr id="95" name="Rectangle 94">
                  <a:extLst>
                    <a:ext uri="{FF2B5EF4-FFF2-40B4-BE49-F238E27FC236}">
                      <a16:creationId xmlns:a16="http://schemas.microsoft.com/office/drawing/2014/main" id="{546A4597-C2F3-E24C-A9D7-2FA1F5E38666}"/>
                    </a:ext>
                  </a:extLst>
                </p:cNvPr>
                <p:cNvSpPr/>
                <p:nvPr/>
              </p:nvSpPr>
              <p:spPr>
                <a:xfrm>
                  <a:off x="6750723" y="2103824"/>
                  <a:ext cx="667111" cy="117894"/>
                </a:xfrm>
                <a:prstGeom prst="rect">
                  <a:avLst/>
                </a:prstGeom>
                <a:pattFill prst="wdUpDiag">
                  <a:fgClr>
                    <a:schemeClr val="accent4">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ABE62E1-60E3-8543-9A01-1EF591713792}"/>
                    </a:ext>
                  </a:extLst>
                </p:cNvPr>
                <p:cNvSpPr/>
                <p:nvPr/>
              </p:nvSpPr>
              <p:spPr>
                <a:xfrm>
                  <a:off x="6903123" y="2256224"/>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E5C5E93E-BF62-6546-9759-9FEA92323F92}"/>
                    </a:ext>
                  </a:extLst>
                </p:cNvPr>
                <p:cNvSpPr/>
                <p:nvPr/>
              </p:nvSpPr>
              <p:spPr>
                <a:xfrm>
                  <a:off x="6752952" y="2568881"/>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7294484F-2035-A341-BB8E-071021B5C8BF}"/>
                    </a:ext>
                  </a:extLst>
                </p:cNvPr>
                <p:cNvSpPr/>
                <p:nvPr/>
              </p:nvSpPr>
              <p:spPr>
                <a:xfrm>
                  <a:off x="6916973" y="2719843"/>
                  <a:ext cx="667111" cy="117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ounded Rectangle 117">
                <a:extLst>
                  <a:ext uri="{FF2B5EF4-FFF2-40B4-BE49-F238E27FC236}">
                    <a16:creationId xmlns:a16="http://schemas.microsoft.com/office/drawing/2014/main" id="{3FFDEF3D-60BC-1D48-A748-553CEE4F4B82}"/>
                  </a:ext>
                </a:extLst>
              </p:cNvPr>
              <p:cNvSpPr/>
              <p:nvPr/>
            </p:nvSpPr>
            <p:spPr>
              <a:xfrm>
                <a:off x="6894935" y="3309509"/>
                <a:ext cx="1003954" cy="409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E8A4F65B-0C0B-FD4A-A054-E344411A487E}"/>
                </a:ext>
              </a:extLst>
            </p:cNvPr>
            <p:cNvGrpSpPr/>
            <p:nvPr/>
          </p:nvGrpSpPr>
          <p:grpSpPr>
            <a:xfrm>
              <a:off x="7920924" y="3962336"/>
              <a:ext cx="831132" cy="794859"/>
              <a:chOff x="7920924" y="3962336"/>
              <a:chExt cx="831132" cy="794859"/>
            </a:xfrm>
          </p:grpSpPr>
          <p:grpSp>
            <p:nvGrpSpPr>
              <p:cNvPr id="107" name="Group 106">
                <a:extLst>
                  <a:ext uri="{FF2B5EF4-FFF2-40B4-BE49-F238E27FC236}">
                    <a16:creationId xmlns:a16="http://schemas.microsoft.com/office/drawing/2014/main" id="{036219E3-A666-FD43-B233-1014E5D7F00E}"/>
                  </a:ext>
                </a:extLst>
              </p:cNvPr>
              <p:cNvGrpSpPr/>
              <p:nvPr/>
            </p:nvGrpSpPr>
            <p:grpSpPr>
              <a:xfrm>
                <a:off x="7920924" y="3962336"/>
                <a:ext cx="831132" cy="268856"/>
                <a:chOff x="8061703" y="2564297"/>
                <a:chExt cx="831132" cy="268856"/>
              </a:xfrm>
            </p:grpSpPr>
            <p:sp>
              <p:nvSpPr>
                <p:cNvPr id="105" name="Rectangle 104">
                  <a:extLst>
                    <a:ext uri="{FF2B5EF4-FFF2-40B4-BE49-F238E27FC236}">
                      <a16:creationId xmlns:a16="http://schemas.microsoft.com/office/drawing/2014/main" id="{0BFE8B23-3E5F-E44D-BC82-73819E4F3F29}"/>
                    </a:ext>
                  </a:extLst>
                </p:cNvPr>
                <p:cNvSpPr/>
                <p:nvPr/>
              </p:nvSpPr>
              <p:spPr>
                <a:xfrm>
                  <a:off x="8061703" y="2564297"/>
                  <a:ext cx="667111" cy="117894"/>
                </a:xfrm>
                <a:prstGeom prst="rect">
                  <a:avLst/>
                </a:prstGeom>
                <a:pattFill prst="wdUpDiag">
                  <a:fgClr>
                    <a:schemeClr val="accent6">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E4D77B6-DA55-4545-BFDA-A7C8A9E6B81C}"/>
                    </a:ext>
                  </a:extLst>
                </p:cNvPr>
                <p:cNvSpPr/>
                <p:nvPr/>
              </p:nvSpPr>
              <p:spPr>
                <a:xfrm>
                  <a:off x="8225724" y="2715259"/>
                  <a:ext cx="667111" cy="1178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Octagon 118">
                <a:extLst>
                  <a:ext uri="{FF2B5EF4-FFF2-40B4-BE49-F238E27FC236}">
                    <a16:creationId xmlns:a16="http://schemas.microsoft.com/office/drawing/2014/main" id="{9B973C79-A30F-0642-9BC6-F830B76DBCE3}"/>
                  </a:ext>
                </a:extLst>
              </p:cNvPr>
              <p:cNvSpPr/>
              <p:nvPr/>
            </p:nvSpPr>
            <p:spPr>
              <a:xfrm>
                <a:off x="8101154" y="4320357"/>
                <a:ext cx="486418" cy="436838"/>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t>
                </a:r>
              </a:p>
            </p:txBody>
          </p:sp>
        </p:grpSp>
      </p:grpSp>
      <p:sp>
        <p:nvSpPr>
          <p:cNvPr id="128" name="TextBox 127">
            <a:extLst>
              <a:ext uri="{FF2B5EF4-FFF2-40B4-BE49-F238E27FC236}">
                <a16:creationId xmlns:a16="http://schemas.microsoft.com/office/drawing/2014/main" id="{06B67D9C-4A6C-9549-8777-75DE2FB417B6}"/>
              </a:ext>
            </a:extLst>
          </p:cNvPr>
          <p:cNvSpPr txBox="1"/>
          <p:nvPr/>
        </p:nvSpPr>
        <p:spPr>
          <a:xfrm>
            <a:off x="5838669" y="607104"/>
            <a:ext cx="2116092" cy="369332"/>
          </a:xfrm>
          <a:prstGeom prst="rect">
            <a:avLst/>
          </a:prstGeom>
          <a:noFill/>
        </p:spPr>
        <p:txBody>
          <a:bodyPr wrap="none" rtlCol="0">
            <a:spAutoFit/>
          </a:bodyPr>
          <a:lstStyle/>
          <a:p>
            <a:r>
              <a:rPr lang="en-US" b="1" dirty="0"/>
              <a:t>Parental Haplotypes</a:t>
            </a:r>
          </a:p>
        </p:txBody>
      </p:sp>
      <p:sp>
        <p:nvSpPr>
          <p:cNvPr id="129" name="TextBox 128">
            <a:extLst>
              <a:ext uri="{FF2B5EF4-FFF2-40B4-BE49-F238E27FC236}">
                <a16:creationId xmlns:a16="http://schemas.microsoft.com/office/drawing/2014/main" id="{06AEBEE2-F3C3-C942-9046-6AA6D0AAC37B}"/>
              </a:ext>
            </a:extLst>
          </p:cNvPr>
          <p:cNvSpPr txBox="1"/>
          <p:nvPr/>
        </p:nvSpPr>
        <p:spPr>
          <a:xfrm>
            <a:off x="5833674" y="2382459"/>
            <a:ext cx="2095574" cy="369332"/>
          </a:xfrm>
          <a:prstGeom prst="rect">
            <a:avLst/>
          </a:prstGeom>
          <a:noFill/>
        </p:spPr>
        <p:txBody>
          <a:bodyPr wrap="none" rtlCol="0">
            <a:spAutoFit/>
          </a:bodyPr>
          <a:lstStyle/>
          <a:p>
            <a:r>
              <a:rPr lang="en-US" b="1" dirty="0"/>
              <a:t>Progeny Haplotypes</a:t>
            </a:r>
          </a:p>
        </p:txBody>
      </p:sp>
    </p:spTree>
    <p:extLst>
      <p:ext uri="{BB962C8B-B14F-4D97-AF65-F5344CB8AC3E}">
        <p14:creationId xmlns:p14="http://schemas.microsoft.com/office/powerpoint/2010/main" val="352668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are haplotypes affecting fertility detected?</a:t>
            </a:r>
          </a:p>
        </p:txBody>
      </p:sp>
      <p:sp>
        <p:nvSpPr>
          <p:cNvPr id="5" name="Content Placeholder 4"/>
          <p:cNvSpPr>
            <a:spLocks noGrp="1"/>
          </p:cNvSpPr>
          <p:nvPr>
            <p:ph sz="half" idx="1"/>
          </p:nvPr>
        </p:nvSpPr>
        <p:spPr/>
        <p:txBody>
          <a:bodyPr/>
          <a:lstStyle/>
          <a:p>
            <a:pPr>
              <a:lnSpc>
                <a:spcPts val="2175"/>
              </a:lnSpc>
              <a:spcAft>
                <a:spcPts val="1350"/>
              </a:spcAft>
            </a:pPr>
            <a:r>
              <a:rPr lang="en-US" dirty="0"/>
              <a:t>Lethal haplotypes found by searching for blocks that never appear as homozygotes even though a substantial number are expected</a:t>
            </a:r>
          </a:p>
          <a:p>
            <a:pPr>
              <a:lnSpc>
                <a:spcPts val="2175"/>
              </a:lnSpc>
              <a:spcAft>
                <a:spcPts val="450"/>
              </a:spcAft>
            </a:pPr>
            <a:r>
              <a:rPr lang="en-US" dirty="0"/>
              <a:t>Fertility data used to determine if carrier</a:t>
            </a:r>
            <a:r>
              <a:rPr lang="en-US" sz="975" dirty="0"/>
              <a:t> </a:t>
            </a:r>
            <a:r>
              <a:rPr lang="en-US" dirty="0">
                <a:sym typeface="Symbol"/>
              </a:rPr>
              <a:t></a:t>
            </a:r>
            <a:r>
              <a:rPr lang="en-US" sz="975" dirty="0">
                <a:sym typeface="Symbol"/>
              </a:rPr>
              <a:t> </a:t>
            </a:r>
            <a:r>
              <a:rPr lang="en-US" dirty="0"/>
              <a:t>carrier matings have reduced fertility</a:t>
            </a:r>
          </a:p>
          <a:p>
            <a:pPr lvl="1">
              <a:lnSpc>
                <a:spcPts val="2175"/>
              </a:lnSpc>
              <a:spcAft>
                <a:spcPts val="1350"/>
              </a:spcAft>
            </a:pPr>
            <a:r>
              <a:rPr lang="en-US" dirty="0">
                <a:solidFill>
                  <a:srgbClr val="244270"/>
                </a:solidFill>
              </a:rPr>
              <a:t>Identifies recessives with effects early in gestation</a:t>
            </a:r>
          </a:p>
          <a:p>
            <a:pPr>
              <a:lnSpc>
                <a:spcPts val="2175"/>
              </a:lnSpc>
              <a:spcAft>
                <a:spcPts val="450"/>
              </a:spcAft>
            </a:pPr>
            <a:r>
              <a:rPr lang="en-US" dirty="0"/>
              <a:t>Dystocia data can be used to check for effects on stillbirth rates</a:t>
            </a:r>
          </a:p>
          <a:p>
            <a:pPr lvl="1">
              <a:lnSpc>
                <a:spcPts val="2175"/>
              </a:lnSpc>
              <a:spcAft>
                <a:spcPts val="1350"/>
              </a:spcAft>
            </a:pPr>
            <a:r>
              <a:rPr lang="en-US" dirty="0">
                <a:solidFill>
                  <a:srgbClr val="244270"/>
                </a:solidFill>
              </a:rPr>
              <a:t>Identifies recessives with effects late in gestations</a:t>
            </a:r>
          </a:p>
          <a:p>
            <a:pPr>
              <a:lnSpc>
                <a:spcPts val="2175"/>
              </a:lnSpc>
            </a:pPr>
            <a:r>
              <a:rPr lang="en-US" dirty="0"/>
              <a:t>Methodology described in VanRaden et al. </a:t>
            </a:r>
            <a:r>
              <a:rPr lang="en-US" dirty="0">
                <a:solidFill>
                  <a:srgbClr val="00523C"/>
                </a:solidFill>
              </a:rPr>
              <a:t>(2011)</a:t>
            </a:r>
          </a:p>
          <a:p>
            <a:pPr>
              <a:lnSpc>
                <a:spcPts val="2175"/>
              </a:lnSpc>
            </a:pPr>
            <a:endParaRPr lang="en-US" dirty="0"/>
          </a:p>
        </p:txBody>
      </p:sp>
    </p:spTree>
    <p:extLst>
      <p:ext uri="{BB962C8B-B14F-4D97-AF65-F5344CB8AC3E}">
        <p14:creationId xmlns:p14="http://schemas.microsoft.com/office/powerpoint/2010/main" val="377704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confirmed using fertility data</a:t>
            </a:r>
          </a:p>
        </p:txBody>
      </p:sp>
      <p:sp>
        <p:nvSpPr>
          <p:cNvPr id="3" name="Content Placeholder 2"/>
          <p:cNvSpPr>
            <a:spLocks noGrp="1"/>
          </p:cNvSpPr>
          <p:nvPr>
            <p:ph sz="half" idx="1"/>
          </p:nvPr>
        </p:nvSpPr>
        <p:spPr>
          <a:xfrm>
            <a:off x="365760" y="996509"/>
            <a:ext cx="8412480" cy="3657600"/>
          </a:xfrm>
        </p:spPr>
        <p:txBody>
          <a:bodyPr/>
          <a:lstStyle/>
          <a:p>
            <a:pPr>
              <a:spcAft>
                <a:spcPts val="2250"/>
              </a:spcAft>
            </a:pPr>
            <a:r>
              <a:rPr lang="en-US" dirty="0"/>
              <a:t>Carrier-to-</a:t>
            </a:r>
            <a:r>
              <a:rPr lang="en-US" sz="975" dirty="0"/>
              <a:t> </a:t>
            </a:r>
            <a:r>
              <a:rPr lang="en-US" dirty="0"/>
              <a:t>carrier </a:t>
            </a:r>
            <a:r>
              <a:rPr lang="en-US" dirty="0" err="1"/>
              <a:t>matings</a:t>
            </a:r>
            <a:r>
              <a:rPr lang="en-US" dirty="0"/>
              <a:t> are tested for effects on conception rate and stillbirth</a:t>
            </a:r>
          </a:p>
          <a:p>
            <a:pPr lvl="1">
              <a:spcAft>
                <a:spcPts val="2250"/>
              </a:spcAft>
            </a:pPr>
            <a:r>
              <a:rPr lang="en-US" dirty="0"/>
              <a:t>Early embryonic losses show conception rate effects (e.g., </a:t>
            </a:r>
            <a:r>
              <a:rPr lang="en-US" dirty="0">
                <a:solidFill>
                  <a:srgbClr val="00337F"/>
                </a:solidFill>
              </a:rPr>
              <a:t>HH2</a:t>
            </a:r>
            <a:r>
              <a:rPr lang="en-US" dirty="0"/>
              <a:t> and </a:t>
            </a:r>
            <a:r>
              <a:rPr lang="en-US" dirty="0">
                <a:solidFill>
                  <a:srgbClr val="00337F"/>
                </a:solidFill>
              </a:rPr>
              <a:t>JH1</a:t>
            </a:r>
            <a:r>
              <a:rPr lang="en-US" dirty="0"/>
              <a:t>)</a:t>
            </a:r>
          </a:p>
          <a:p>
            <a:pPr lvl="1">
              <a:spcAft>
                <a:spcPts val="2250"/>
              </a:spcAft>
            </a:pPr>
            <a:r>
              <a:rPr lang="en-US" dirty="0"/>
              <a:t>Some variants show stillbirth effects (e.g., </a:t>
            </a:r>
            <a:r>
              <a:rPr lang="en-US" dirty="0">
                <a:solidFill>
                  <a:srgbClr val="00337F"/>
                </a:solidFill>
              </a:rPr>
              <a:t>BH2</a:t>
            </a:r>
            <a:r>
              <a:rPr lang="en-US" dirty="0"/>
              <a:t> and </a:t>
            </a:r>
            <a:r>
              <a:rPr lang="en-US" dirty="0">
                <a:solidFill>
                  <a:srgbClr val="00337F"/>
                </a:solidFill>
              </a:rPr>
              <a:t>HCD</a:t>
            </a:r>
            <a:r>
              <a:rPr lang="en-US" dirty="0"/>
              <a:t>)</a:t>
            </a:r>
          </a:p>
          <a:p>
            <a:pPr>
              <a:spcAft>
                <a:spcPts val="2250"/>
              </a:spcAft>
            </a:pPr>
            <a:r>
              <a:rPr lang="en-US" dirty="0"/>
              <a:t>For example, </a:t>
            </a:r>
            <a:r>
              <a:rPr lang="en-US" dirty="0" err="1"/>
              <a:t>matings</a:t>
            </a:r>
            <a:r>
              <a:rPr lang="en-US" dirty="0"/>
              <a:t> of AH1 carrier sires to cows with AH1 carrier maternal grandsires had 6.1% lower sire conception rate</a:t>
            </a:r>
          </a:p>
          <a:p>
            <a:pPr>
              <a:spcAft>
                <a:spcPts val="2250"/>
              </a:spcAft>
            </a:pPr>
            <a:r>
              <a:rPr lang="en-US" dirty="0">
                <a:solidFill>
                  <a:srgbClr val="00523C"/>
                </a:solidFill>
              </a:rPr>
              <a:t>Bioinformatics used to identify putative causal variants</a:t>
            </a:r>
          </a:p>
        </p:txBody>
      </p:sp>
    </p:spTree>
    <p:extLst>
      <p:ext uri="{BB962C8B-B14F-4D97-AF65-F5344CB8AC3E}">
        <p14:creationId xmlns:p14="http://schemas.microsoft.com/office/powerpoint/2010/main" val="755458747"/>
      </p:ext>
    </p:extLst>
  </p:cSld>
  <p:clrMapOvr>
    <a:masterClrMapping/>
  </p:clrMapOvr>
</p:sld>
</file>

<file path=ppt/theme/theme1.xml><?xml version="1.0" encoding="utf-8"?>
<a:theme xmlns:a="http://schemas.openxmlformats.org/drawingml/2006/main" name="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22868</TotalTime>
  <Words>2228</Words>
  <Application>Microsoft Macintosh PowerPoint</Application>
  <PresentationFormat>On-screen Show (16:9)</PresentationFormat>
  <Paragraphs>363</Paragraphs>
  <Slides>34</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 Unicode MS</vt:lpstr>
      <vt:lpstr>ＭＳ Ｐゴシック</vt:lpstr>
      <vt:lpstr>Arial</vt:lpstr>
      <vt:lpstr>Arial Black</vt:lpstr>
      <vt:lpstr>Calibri</vt:lpstr>
      <vt:lpstr>Monotype Sorts</vt:lpstr>
      <vt:lpstr>Symbol</vt:lpstr>
      <vt:lpstr>Times New Roman</vt:lpstr>
      <vt:lpstr>Trebuchet MS</vt:lpstr>
      <vt:lpstr>AIP-2017 Slide Master</vt:lpstr>
      <vt:lpstr>1_AIP-2017 Slide Master</vt:lpstr>
      <vt:lpstr>Identification, Validation, and Management of Mendelian Traits in Livestock Breeding Programs</vt:lpstr>
      <vt:lpstr>Collaborators</vt:lpstr>
      <vt:lpstr>Overview</vt:lpstr>
      <vt:lpstr>Mendelian traits</vt:lpstr>
      <vt:lpstr>Genetic diseases are common</vt:lpstr>
      <vt:lpstr>This not a dairy-specific problem!</vt:lpstr>
      <vt:lpstr>Haplotyping in US dairy cattle</vt:lpstr>
      <vt:lpstr>How are haplotypes affecting fertility detected?</vt:lpstr>
      <vt:lpstr>Effects confirmed using fertility data</vt:lpstr>
      <vt:lpstr>Known recessives in U.S. Holsteins (February 2020)</vt:lpstr>
      <vt:lpstr>Timing of recessive effects</vt:lpstr>
      <vt:lpstr>Estimated cost of genetic load</vt:lpstr>
      <vt:lpstr>How many defects do animals carry?</vt:lpstr>
      <vt:lpstr>Frequencies change over time</vt:lpstr>
      <vt:lpstr>Is the number of defects increasing?</vt:lpstr>
      <vt:lpstr>Does pleiotropy affect traits of economic importance?</vt:lpstr>
      <vt:lpstr>Validation of candidate variants</vt:lpstr>
      <vt:lpstr>Why is functional validation desirable?</vt:lpstr>
      <vt:lpstr>Identification of candidate HH2 variant</vt:lpstr>
      <vt:lpstr>Validation of candidate HH2 variant</vt:lpstr>
      <vt:lpstr>Efficiency of editing</vt:lpstr>
      <vt:lpstr>HH2 candidate confirmed with functional validation</vt:lpstr>
      <vt:lpstr>Should carrier bulls be culled?</vt:lpstr>
      <vt:lpstr>Bull carrier status should be published</vt:lpstr>
      <vt:lpstr>Include marker information when selecting mates</vt:lpstr>
      <vt:lpstr>Can we edit our way around the problem?</vt:lpstr>
      <vt:lpstr>More edits, more problems?</vt:lpstr>
      <vt:lpstr>Conclusions</vt:lpstr>
      <vt:lpstr>Acknowledgments</vt:lpstr>
      <vt:lpstr>Support</vt:lpstr>
      <vt:lpstr>Questions?</vt:lpstr>
      <vt:lpstr>References</vt:lpstr>
      <vt:lpstr>References (cont’d)</vt:lpstr>
      <vt:lpstr>References (cont’d)</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Cole, John</cp:lastModifiedBy>
  <cp:revision>542</cp:revision>
  <dcterms:created xsi:type="dcterms:W3CDTF">2017-04-14T13:19:57Z</dcterms:created>
  <dcterms:modified xsi:type="dcterms:W3CDTF">2020-02-12T16:14:46Z</dcterms:modified>
</cp:coreProperties>
</file>