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56" r:id="rId3"/>
    <p:sldId id="854" r:id="rId4"/>
    <p:sldId id="857" r:id="rId5"/>
    <p:sldId id="298" r:id="rId6"/>
    <p:sldId id="317" r:id="rId7"/>
    <p:sldId id="324" r:id="rId8"/>
    <p:sldId id="260" r:id="rId9"/>
    <p:sldId id="258" r:id="rId10"/>
    <p:sldId id="259" r:id="rId11"/>
    <p:sldId id="370" r:id="rId12"/>
    <p:sldId id="371" r:id="rId13"/>
    <p:sldId id="347" r:id="rId14"/>
    <p:sldId id="268" r:id="rId15"/>
    <p:sldId id="844" r:id="rId16"/>
    <p:sldId id="846" r:id="rId17"/>
    <p:sldId id="847" r:id="rId18"/>
    <p:sldId id="848" r:id="rId19"/>
    <p:sldId id="851" r:id="rId20"/>
    <p:sldId id="852" r:id="rId21"/>
    <p:sldId id="853" r:id="rId22"/>
    <p:sldId id="849" r:id="rId23"/>
    <p:sldId id="850" r:id="rId24"/>
    <p:sldId id="855" r:id="rId25"/>
    <p:sldId id="856" r:id="rId26"/>
    <p:sldId id="860" r:id="rId27"/>
    <p:sldId id="368" r:id="rId28"/>
    <p:sldId id="26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F"/>
    <a:srgbClr val="00523C"/>
    <a:srgbClr val="B00000"/>
    <a:srgbClr val="000000"/>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6" autoAdjust="0"/>
    <p:restoredTop sz="94124" autoAdjust="0"/>
  </p:normalViewPr>
  <p:slideViewPr>
    <p:cSldViewPr snapToGrid="0">
      <p:cViewPr varScale="1">
        <p:scale>
          <a:sx n="82" d="100"/>
          <a:sy n="82" d="100"/>
        </p:scale>
        <p:origin x="160" y="432"/>
      </p:cViewPr>
      <p:guideLst>
        <p:guide orient="horz" pos="1620"/>
        <p:guide pos="2880"/>
      </p:guideLst>
    </p:cSldViewPr>
  </p:slideViewPr>
  <p:outlineViewPr>
    <p:cViewPr>
      <p:scale>
        <a:sx n="33" d="100"/>
        <a:sy n="33" d="100"/>
      </p:scale>
      <p:origin x="0" y="-1867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3/4/20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Jersey correlations and trends are not as high, perhaps due to fewer genotypic records (311,576 records for Jersey population as compared to 2,505,753 for Holsteins).</a:t>
            </a:r>
          </a:p>
          <a:p>
            <a:endParaRPr lang="en-US" dirty="0"/>
          </a:p>
        </p:txBody>
      </p:sp>
      <p:sp>
        <p:nvSpPr>
          <p:cNvPr id="4" name="Slide Number Placeholder 3"/>
          <p:cNvSpPr>
            <a:spLocks noGrp="1"/>
          </p:cNvSpPr>
          <p:nvPr>
            <p:ph type="sldNum" sz="quarter" idx="5"/>
          </p:nvPr>
        </p:nvSpPr>
        <p:spPr/>
        <p:txBody>
          <a:bodyPr/>
          <a:lstStyle/>
          <a:p>
            <a:fld id="{43D649FF-B0C2-F545-8565-E89343EF0C47}" type="slidenum">
              <a:rPr lang="en-US" smtClean="0"/>
              <a:t>9</a:t>
            </a:fld>
            <a:endParaRPr lang="en-US"/>
          </a:p>
        </p:txBody>
      </p:sp>
    </p:spTree>
    <p:extLst>
      <p:ext uri="{BB962C8B-B14F-4D97-AF65-F5344CB8AC3E}">
        <p14:creationId xmlns:p14="http://schemas.microsoft.com/office/powerpoint/2010/main" val="286271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3BBEE1-9E7D-436C-9E26-870F3846246C}" type="slidenum">
              <a:rPr lang="en-US" smtClean="0"/>
              <a:pPr/>
              <a:t>13</a:t>
            </a:fld>
            <a:endParaRPr lang="en-US"/>
          </a:p>
        </p:txBody>
      </p:sp>
    </p:spTree>
    <p:extLst>
      <p:ext uri="{BB962C8B-B14F-4D97-AF65-F5344CB8AC3E}">
        <p14:creationId xmlns:p14="http://schemas.microsoft.com/office/powerpoint/2010/main" val="84969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6925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3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136923"/>
            <a:ext cx="8226425" cy="411956"/>
          </a:xfrm>
        </p:spPr>
        <p:txBody>
          <a:bodyPr/>
          <a:lstStyle/>
          <a:p>
            <a:r>
              <a:rPr lang="en-US"/>
              <a:t>Click to edit Master title style</a:t>
            </a:r>
          </a:p>
        </p:txBody>
      </p:sp>
      <p:sp>
        <p:nvSpPr>
          <p:cNvPr id="3" name="Table Placeholder 2"/>
          <p:cNvSpPr>
            <a:spLocks noGrp="1"/>
          </p:cNvSpPr>
          <p:nvPr>
            <p:ph type="tbl" idx="1"/>
          </p:nvPr>
        </p:nvSpPr>
        <p:spPr>
          <a:xfrm>
            <a:off x="455614" y="925116"/>
            <a:ext cx="8226425" cy="1443038"/>
          </a:xfrm>
        </p:spPr>
        <p:txBody>
          <a:bodyPr/>
          <a:lstStyle/>
          <a:p>
            <a:pPr lvl="0"/>
            <a:endParaRPr lang="en-US" noProof="0"/>
          </a:p>
        </p:txBody>
      </p:sp>
    </p:spTree>
    <p:extLst>
      <p:ext uri="{BB962C8B-B14F-4D97-AF65-F5344CB8AC3E}">
        <p14:creationId xmlns:p14="http://schemas.microsoft.com/office/powerpoint/2010/main" val="164869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abl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3B3EA-742B-114F-8E34-4F5A0EA222E7}"/>
              </a:ext>
            </a:extLst>
          </p:cNvPr>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336604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56902" y="257176"/>
            <a:ext cx="8230196" cy="461665"/>
          </a:xfrm>
        </p:spPr>
        <p:txBody>
          <a:bodyPr/>
          <a:lstStyle>
            <a:lvl1pPr>
              <a:defRPr sz="2998"/>
            </a:lvl1pPr>
          </a:lstStyle>
          <a:p>
            <a:r>
              <a:rPr lang="en-US" dirty="0"/>
              <a:t>Click to edit Master title style</a:t>
            </a:r>
          </a:p>
        </p:txBody>
      </p:sp>
      <p:sp>
        <p:nvSpPr>
          <p:cNvPr id="8" name="Content Placeholder 2">
            <a:extLst>
              <a:ext uri="{FF2B5EF4-FFF2-40B4-BE49-F238E27FC236}">
                <a16:creationId xmlns:a16="http://schemas.microsoft.com/office/drawing/2014/main" id="{3CDE6FFD-46E8-4040-81C2-F528D776D77C}"/>
              </a:ext>
            </a:extLst>
          </p:cNvPr>
          <p:cNvSpPr>
            <a:spLocks noGrp="1"/>
          </p:cNvSpPr>
          <p:nvPr>
            <p:ph idx="1"/>
          </p:nvPr>
        </p:nvSpPr>
        <p:spPr>
          <a:xfrm>
            <a:off x="452138" y="1045845"/>
            <a:ext cx="8234961" cy="1952458"/>
          </a:xfrm>
          <a:prstGeom prst="rect">
            <a:avLst/>
          </a:prstGeom>
        </p:spPr>
        <p:txBody>
          <a:bodyPr/>
          <a:lstStyle>
            <a:lvl1pPr marL="257005" indent="-205604">
              <a:lnSpc>
                <a:spcPts val="2625"/>
              </a:lnSpc>
              <a:spcAft>
                <a:spcPts val="899"/>
              </a:spcAft>
              <a:defRPr sz="2399"/>
            </a:lvl1pPr>
            <a:lvl2pPr marL="548277" indent="-205604">
              <a:lnSpc>
                <a:spcPts val="2475"/>
              </a:lnSpc>
              <a:spcAft>
                <a:spcPts val="900"/>
              </a:spcAft>
              <a:defRPr sz="2249"/>
            </a:lvl2pPr>
            <a:lvl3pPr marL="890949" indent="-205604">
              <a:lnSpc>
                <a:spcPts val="2325"/>
              </a:lnSpc>
              <a:spcAft>
                <a:spcPts val="900"/>
              </a:spcAft>
              <a:defRPr sz="2099"/>
            </a:lvl3pPr>
            <a:lvl4pPr marL="1233622" indent="-205604">
              <a:lnSpc>
                <a:spcPts val="2175"/>
              </a:lnSpc>
              <a:spcAft>
                <a:spcPts val="900"/>
              </a:spcAft>
              <a:defRPr sz="1949"/>
            </a:lvl4pPr>
            <a:lvl5pPr marL="1576295" indent="-205604">
              <a:lnSpc>
                <a:spcPts val="2025"/>
              </a:lnSpc>
              <a:spcAft>
                <a:spcPts val="9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925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11"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 National DHIA 55th Annual Meeting, Savannah, GA, 3 March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57" r:id="rId5"/>
    <p:sldLayoutId id="2147483658" r:id="rId6"/>
    <p:sldLayoutId id="2147483659" r:id="rId7"/>
    <p:sldLayoutId id="2147483660" r:id="rId8"/>
    <p:sldLayoutId id="2147483663" r:id="rId9"/>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Department of Animal and Avian Sciences, University of Maryland, College Park, 30 October 2018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
        <p:nvSpPr>
          <p:cNvPr id="9" name="Title Placeholder 1">
            <a:extLst>
              <a:ext uri="{FF2B5EF4-FFF2-40B4-BE49-F238E27FC236}">
                <a16:creationId xmlns:a16="http://schemas.microsoft.com/office/drawing/2014/main" id="{3ABF99E2-35B8-1746-83E4-B4CBA40CE6DC}"/>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308533495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000" b="1" kern="1200">
          <a:solidFill>
            <a:srgbClr val="00337F"/>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cole@ars.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258" y="487009"/>
            <a:ext cx="8626269" cy="1077987"/>
          </a:xfrm>
        </p:spPr>
        <p:txBody>
          <a:bodyPr wrap="square">
            <a:spAutoFit/>
          </a:bodyPr>
          <a:lstStyle/>
          <a:p>
            <a:pPr algn="ctr">
              <a:lnSpc>
                <a:spcPts val="4200"/>
              </a:lnSpc>
            </a:pPr>
            <a:r>
              <a:rPr lang="en-US" sz="4000" dirty="0"/>
              <a:t>Current Research at AGIL,</a:t>
            </a:r>
            <a:br>
              <a:rPr lang="en-US" sz="4000" dirty="0"/>
            </a:br>
            <a:r>
              <a:rPr lang="en-US" sz="4000" dirty="0"/>
              <a:t>February 2020</a:t>
            </a:r>
            <a:endParaRPr lang="en-US" sz="4000" dirty="0">
              <a:solidFill>
                <a:srgbClr val="FFFF00"/>
              </a:solidFill>
            </a:endParaRPr>
          </a:p>
        </p:txBody>
      </p:sp>
      <p:sp>
        <p:nvSpPr>
          <p:cNvPr id="6" name="Rectangle 5">
            <a:hlinkClick r:id="rId2"/>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D8C8EC0B-E6EB-B84C-B341-3D7FD777CEB8}"/>
              </a:ext>
            </a:extLst>
          </p:cNvPr>
          <p:cNvSpPr>
            <a:spLocks noGrp="1"/>
          </p:cNvSpPr>
          <p:nvPr>
            <p:ph idx="1"/>
          </p:nvPr>
        </p:nvSpPr>
        <p:spPr>
          <a:xfrm>
            <a:off x="685800" y="2230820"/>
            <a:ext cx="8077200" cy="2695904"/>
          </a:xfrm>
        </p:spPr>
        <p:txBody>
          <a:bodyPr/>
          <a:lstStyle/>
          <a:p>
            <a:pPr>
              <a:lnSpc>
                <a:spcPts val="3200"/>
              </a:lnSpc>
            </a:pPr>
            <a:r>
              <a:rPr lang="en-US" sz="3200" dirty="0">
                <a:solidFill>
                  <a:srgbClr val="00523C"/>
                </a:solidFill>
              </a:rPr>
              <a:t>John B. Cole</a:t>
            </a:r>
          </a:p>
          <a:p>
            <a:pPr>
              <a:spcAft>
                <a:spcPts val="0"/>
              </a:spcAft>
            </a:pPr>
            <a:endParaRPr lang="en-US" dirty="0"/>
          </a:p>
          <a:p>
            <a:pPr>
              <a:spcAft>
                <a:spcPts val="0"/>
              </a:spcAft>
            </a:pPr>
            <a:r>
              <a:rPr lang="en-US" dirty="0"/>
              <a:t>USDA, Agricultural Research Service</a:t>
            </a:r>
          </a:p>
          <a:p>
            <a:pPr>
              <a:spcAft>
                <a:spcPts val="0"/>
              </a:spcAft>
            </a:pPr>
            <a:r>
              <a:rPr lang="en-US" dirty="0"/>
              <a:t>Henry A. Wallace Beltsville Agricultural Research Center</a:t>
            </a:r>
          </a:p>
          <a:p>
            <a:pPr>
              <a:spcAft>
                <a:spcPts val="0"/>
              </a:spcAft>
            </a:pPr>
            <a:r>
              <a:rPr lang="en-US" dirty="0"/>
              <a:t>Animal Genomics and Improvement Laboratory</a:t>
            </a:r>
          </a:p>
          <a:p>
            <a:r>
              <a:rPr lang="en-US" dirty="0"/>
              <a:t>Beltsville, MD 20705-2350</a:t>
            </a:r>
          </a:p>
          <a:p>
            <a:endParaRPr lang="en-US" dirty="0"/>
          </a:p>
          <a:p>
            <a:pPr>
              <a:spcAft>
                <a:spcPts val="0"/>
              </a:spcAft>
            </a:pPr>
            <a:r>
              <a:rPr lang="en-US" dirty="0" err="1">
                <a:solidFill>
                  <a:srgbClr val="244270"/>
                </a:solidFill>
              </a:rPr>
              <a:t>john.cole@usda.gov</a:t>
            </a:r>
            <a:endParaRPr lang="en-US" dirty="0">
              <a:solidFill>
                <a:srgbClr val="24427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6A1B-52CC-EB4D-A45C-3105837BDD66}"/>
              </a:ext>
            </a:extLst>
          </p:cNvPr>
          <p:cNvSpPr>
            <a:spLocks noGrp="1"/>
          </p:cNvSpPr>
          <p:nvPr>
            <p:ph type="title"/>
          </p:nvPr>
        </p:nvSpPr>
        <p:spPr/>
        <p:txBody>
          <a:bodyPr/>
          <a:lstStyle/>
          <a:p>
            <a:r>
              <a:rPr lang="en-US" dirty="0"/>
              <a:t>Ancestor discovery (Nani et al., 2020, JDS)</a:t>
            </a:r>
          </a:p>
        </p:txBody>
      </p:sp>
      <p:sp>
        <p:nvSpPr>
          <p:cNvPr id="3" name="Content Placeholder 2">
            <a:extLst>
              <a:ext uri="{FF2B5EF4-FFF2-40B4-BE49-F238E27FC236}">
                <a16:creationId xmlns:a16="http://schemas.microsoft.com/office/drawing/2014/main" id="{92614769-9A66-E44F-9A91-6798C2CF179A}"/>
              </a:ext>
            </a:extLst>
          </p:cNvPr>
          <p:cNvSpPr>
            <a:spLocks noGrp="1"/>
          </p:cNvSpPr>
          <p:nvPr>
            <p:ph sz="half" idx="1"/>
          </p:nvPr>
        </p:nvSpPr>
        <p:spPr/>
        <p:txBody>
          <a:bodyPr/>
          <a:lstStyle/>
          <a:p>
            <a:r>
              <a:rPr lang="en-US" dirty="0"/>
              <a:t>In June 2019, more than 11% of genotyped animals in the CDCB database had no dam pedigree information</a:t>
            </a:r>
          </a:p>
          <a:p>
            <a:r>
              <a:rPr lang="en-US" dirty="0"/>
              <a:t>An automated procedure to discover and fill missing maternal ID numbers based on discovered MGS and MGGS was developed</a:t>
            </a:r>
          </a:p>
          <a:p>
            <a:r>
              <a:rPr lang="en-US" dirty="0"/>
              <a:t>Pedigree EBV for milk, fat, and protein yields increased by 116 kg for milk, 4.5 kg for fat, and 3.6 kg for protein</a:t>
            </a:r>
          </a:p>
          <a:p>
            <a:r>
              <a:rPr lang="en-US" dirty="0"/>
              <a:t>Reliabilities for pedigree EBV increased by 6 percentage points for milk yield, 7 percentage points for fat yield, and 6 percentage points for protein yield</a:t>
            </a:r>
          </a:p>
        </p:txBody>
      </p:sp>
    </p:spTree>
    <p:extLst>
      <p:ext uri="{BB962C8B-B14F-4D97-AF65-F5344CB8AC3E}">
        <p14:creationId xmlns:p14="http://schemas.microsoft.com/office/powerpoint/2010/main" val="304729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D03D-BF2F-224B-9373-C9E8CAA7F389}"/>
              </a:ext>
            </a:extLst>
          </p:cNvPr>
          <p:cNvSpPr>
            <a:spLocks noGrp="1"/>
          </p:cNvSpPr>
          <p:nvPr>
            <p:ph type="title"/>
          </p:nvPr>
        </p:nvSpPr>
        <p:spPr>
          <a:xfrm>
            <a:off x="232475" y="91440"/>
            <a:ext cx="8911525" cy="479822"/>
          </a:xfrm>
        </p:spPr>
        <p:txBody>
          <a:bodyPr/>
          <a:lstStyle/>
          <a:p>
            <a:r>
              <a:rPr lang="en-US" dirty="0"/>
              <a:t>GWAS for health (</a:t>
            </a:r>
            <a:r>
              <a:rPr lang="en-US" dirty="0" err="1"/>
              <a:t>Freebern</a:t>
            </a:r>
            <a:r>
              <a:rPr lang="en-US" dirty="0"/>
              <a:t> et al., 2020, BMC Genomics)</a:t>
            </a:r>
          </a:p>
        </p:txBody>
      </p:sp>
      <p:pic>
        <p:nvPicPr>
          <p:cNvPr id="5" name="Content Placeholder 4">
            <a:extLst>
              <a:ext uri="{FF2B5EF4-FFF2-40B4-BE49-F238E27FC236}">
                <a16:creationId xmlns:a16="http://schemas.microsoft.com/office/drawing/2014/main" id="{0DE5FC28-A85B-3645-BDDD-A97CD8CE3CBC}"/>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292" t="35632" r="37210" b="27476"/>
          <a:stretch/>
        </p:blipFill>
        <p:spPr>
          <a:xfrm>
            <a:off x="365760" y="686576"/>
            <a:ext cx="5058647" cy="4241886"/>
          </a:xfrm>
        </p:spPr>
      </p:pic>
      <p:pic>
        <p:nvPicPr>
          <p:cNvPr id="7" name="Picture 6">
            <a:extLst>
              <a:ext uri="{FF2B5EF4-FFF2-40B4-BE49-F238E27FC236}">
                <a16:creationId xmlns:a16="http://schemas.microsoft.com/office/drawing/2014/main" id="{D5E3FFBC-1CF9-9B41-A97E-78DD59B07A71}"/>
              </a:ext>
            </a:extLst>
          </p:cNvPr>
          <p:cNvPicPr>
            <a:picLocks noChangeAspect="1"/>
          </p:cNvPicPr>
          <p:nvPr/>
        </p:nvPicPr>
        <p:blipFill rotWithShape="1">
          <a:blip r:embed="rId2">
            <a:extLst>
              <a:ext uri="{28A0092B-C50C-407E-A947-70E740481C1C}">
                <a14:useLocalDpi xmlns:a14="http://schemas.microsoft.com/office/drawing/2010/main" val="0"/>
              </a:ext>
            </a:extLst>
          </a:blip>
          <a:srcRect l="40932" t="72317" r="43102" b="15028"/>
          <a:stretch/>
        </p:blipFill>
        <p:spPr>
          <a:xfrm>
            <a:off x="5300418" y="686576"/>
            <a:ext cx="3688597" cy="1827379"/>
          </a:xfrm>
          <a:prstGeom prst="rect">
            <a:avLst/>
          </a:prstGeom>
        </p:spPr>
      </p:pic>
    </p:spTree>
    <p:extLst>
      <p:ext uri="{BB962C8B-B14F-4D97-AF65-F5344CB8AC3E}">
        <p14:creationId xmlns:p14="http://schemas.microsoft.com/office/powerpoint/2010/main" val="113325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2020 NM$ revision options</a:t>
            </a:r>
          </a:p>
        </p:txBody>
      </p:sp>
      <p:sp>
        <p:nvSpPr>
          <p:cNvPr id="3" name="Content Placeholder 2"/>
          <p:cNvSpPr>
            <a:spLocks noGrp="1"/>
          </p:cNvSpPr>
          <p:nvPr>
            <p:ph sz="half" idx="1"/>
          </p:nvPr>
        </p:nvSpPr>
        <p:spPr/>
        <p:txBody>
          <a:bodyPr/>
          <a:lstStyle/>
          <a:p>
            <a:pPr marL="228600" indent="-228600">
              <a:lnSpc>
                <a:spcPct val="150000"/>
              </a:lnSpc>
              <a:spcAft>
                <a:spcPts val="0"/>
              </a:spcAft>
            </a:pPr>
            <a:r>
              <a:rPr lang="en-US" dirty="0"/>
              <a:t>RFI could get 16% of total emphasis but V(PTA) and REL are low</a:t>
            </a:r>
          </a:p>
          <a:p>
            <a:pPr marL="228600" indent="-228600">
              <a:lnSpc>
                <a:spcPct val="150000"/>
              </a:lnSpc>
              <a:spcAft>
                <a:spcPts val="0"/>
              </a:spcAft>
            </a:pPr>
            <a:r>
              <a:rPr lang="en-US" dirty="0"/>
              <a:t>BWC should double negative emphasis from ‒5% to ‒10% because maintenance cost used since 2000 was too low</a:t>
            </a:r>
          </a:p>
          <a:p>
            <a:pPr marL="228600" indent="-228600">
              <a:lnSpc>
                <a:spcPct val="150000"/>
              </a:lnSpc>
              <a:spcAft>
                <a:spcPts val="0"/>
              </a:spcAft>
            </a:pPr>
            <a:r>
              <a:rPr lang="en-US" dirty="0"/>
              <a:t>EFC could get 3% of emphasis with reduced emphasis on HCR</a:t>
            </a:r>
          </a:p>
          <a:p>
            <a:pPr marL="228600" indent="-228600">
              <a:lnSpc>
                <a:spcPct val="150000"/>
              </a:lnSpc>
              <a:spcAft>
                <a:spcPts val="0"/>
              </a:spcAft>
            </a:pPr>
            <a:r>
              <a:rPr lang="en-US" dirty="0"/>
              <a:t>HLIV could get 1% of emphasis depending on calf value</a:t>
            </a:r>
          </a:p>
          <a:p>
            <a:pPr marL="228600" indent="-228600">
              <a:lnSpc>
                <a:spcPct val="150000"/>
              </a:lnSpc>
              <a:spcAft>
                <a:spcPts val="0"/>
              </a:spcAft>
            </a:pPr>
            <a:r>
              <a:rPr lang="en-US" dirty="0"/>
              <a:t>PL should get less value because faster progress makes younger cows more profitable than older </a:t>
            </a:r>
            <a:r>
              <a:rPr lang="en-US" dirty="0">
                <a:solidFill>
                  <a:srgbClr val="00523C"/>
                </a:solidFill>
              </a:rPr>
              <a:t>(Schmitt et al., 2019, JDS)</a:t>
            </a:r>
          </a:p>
        </p:txBody>
      </p:sp>
    </p:spTree>
    <p:extLst>
      <p:ext uri="{BB962C8B-B14F-4D97-AF65-F5344CB8AC3E}">
        <p14:creationId xmlns:p14="http://schemas.microsoft.com/office/powerpoint/2010/main" val="177448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91440"/>
            <a:ext cx="8412480" cy="479822"/>
          </a:xfrm>
        </p:spPr>
        <p:txBody>
          <a:bodyPr/>
          <a:lstStyle/>
          <a:p>
            <a:r>
              <a:rPr lang="en-US" dirty="0">
                <a:solidFill>
                  <a:srgbClr val="FFFF00"/>
                </a:solidFill>
              </a:rPr>
              <a:t>HH2:</a:t>
            </a:r>
            <a:r>
              <a:rPr lang="en-US" dirty="0"/>
              <a:t> Known recessives in US Holsteins (Feb. 2020)</a:t>
            </a:r>
          </a:p>
        </p:txBody>
      </p:sp>
      <p:sp>
        <p:nvSpPr>
          <p:cNvPr id="5" name="TextBox 4"/>
          <p:cNvSpPr txBox="1"/>
          <p:nvPr/>
        </p:nvSpPr>
        <p:spPr>
          <a:xfrm>
            <a:off x="370111" y="4500978"/>
            <a:ext cx="8327575" cy="720582"/>
          </a:xfrm>
          <a:prstGeom prst="rect">
            <a:avLst/>
          </a:prstGeom>
          <a:noFill/>
        </p:spPr>
        <p:txBody>
          <a:bodyPr wrap="square" lIns="0" tIns="0" rIns="0" bIns="0" rtlCol="0">
            <a:spAutoFit/>
          </a:bodyPr>
          <a:lstStyle/>
          <a:p>
            <a:pPr marL="53975" indent="-64008">
              <a:lnSpc>
                <a:spcPts val="1400"/>
              </a:lnSpc>
            </a:pPr>
            <a:r>
              <a:rPr lang="en-US" sz="1400" b="1" baseline="30000" dirty="0">
                <a:solidFill>
                  <a:srgbClr val="000000"/>
                </a:solidFill>
              </a:rPr>
              <a:t>1</a:t>
            </a:r>
            <a:r>
              <a:rPr lang="en-US" sz="1400" b="1" dirty="0">
                <a:solidFill>
                  <a:srgbClr val="000000"/>
                </a:solidFill>
              </a:rPr>
              <a:t>Timing of embryonic loss/calf death for homozygous animals: B = calf death at/shortly after birth,</a:t>
            </a:r>
          </a:p>
          <a:p>
            <a:pPr marL="64008" indent="-73152">
              <a:lnSpc>
                <a:spcPts val="1400"/>
              </a:lnSpc>
            </a:pPr>
            <a:r>
              <a:rPr lang="en-US" sz="1400" b="1" dirty="0">
                <a:solidFill>
                  <a:srgbClr val="000000"/>
                </a:solidFill>
              </a:rPr>
              <a:t>	E = embryonic loss/abortion, W = calf death weeks/months after birth </a:t>
            </a:r>
            <a:r>
              <a:rPr lang="en-US" sz="1400" b="1" dirty="0">
                <a:solidFill>
                  <a:schemeClr val="tx2"/>
                </a:solidFill>
              </a:rPr>
              <a:t>(Cole et al., 2018; https://</a:t>
            </a:r>
            <a:r>
              <a:rPr lang="en-US" sz="1400" b="1" dirty="0" err="1">
                <a:solidFill>
                  <a:schemeClr val="tx2"/>
                </a:solidFill>
              </a:rPr>
              <a:t>bit.ly</a:t>
            </a:r>
            <a:r>
              <a:rPr lang="en-US" sz="1400" b="1" dirty="0">
                <a:solidFill>
                  <a:schemeClr val="tx2"/>
                </a:solidFill>
              </a:rPr>
              <a:t>/2utjPbT)</a:t>
            </a:r>
            <a:r>
              <a:rPr lang="en-US" sz="1400" b="1" dirty="0">
                <a:solidFill>
                  <a:srgbClr val="000000"/>
                </a:solidFill>
              </a:rPr>
              <a:t>.</a:t>
            </a:r>
          </a:p>
          <a:p>
            <a:pPr marL="64008" indent="-73152">
              <a:lnSpc>
                <a:spcPts val="1400"/>
              </a:lnSpc>
            </a:pPr>
            <a:endParaRPr lang="en-US" sz="1400" b="1" dirty="0">
              <a:solidFill>
                <a:srgbClr val="000000"/>
              </a:solidFill>
            </a:endParaRPr>
          </a:p>
          <a:p>
            <a:pPr marL="64008" indent="-73152">
              <a:lnSpc>
                <a:spcPts val="1400"/>
              </a:lnSpc>
            </a:pPr>
            <a:endParaRPr lang="en-US" sz="1400" b="1" dirty="0">
              <a:solidFill>
                <a:srgbClr val="000000"/>
              </a:solidFill>
            </a:endParaRPr>
          </a:p>
        </p:txBody>
      </p:sp>
      <p:graphicFrame>
        <p:nvGraphicFramePr>
          <p:cNvPr id="6" name="Group 76"/>
          <p:cNvGraphicFramePr>
            <a:graphicFrameLocks/>
          </p:cNvGraphicFramePr>
          <p:nvPr>
            <p:extLst/>
          </p:nvPr>
        </p:nvGraphicFramePr>
        <p:xfrm>
          <a:off x="375142" y="762180"/>
          <a:ext cx="8432797" cy="3640074"/>
        </p:xfrm>
        <a:graphic>
          <a:graphicData uri="http://schemas.openxmlformats.org/drawingml/2006/table">
            <a:tbl>
              <a:tblPr/>
              <a:tblGrid>
                <a:gridCol w="592157">
                  <a:extLst>
                    <a:ext uri="{9D8B030D-6E8A-4147-A177-3AD203B41FA5}">
                      <a16:colId xmlns:a16="http://schemas.microsoft.com/office/drawing/2014/main" val="20000"/>
                    </a:ext>
                  </a:extLst>
                </a:gridCol>
                <a:gridCol w="3267244">
                  <a:extLst>
                    <a:ext uri="{9D8B030D-6E8A-4147-A177-3AD203B41FA5}">
                      <a16:colId xmlns:a16="http://schemas.microsoft.com/office/drawing/2014/main" val="20001"/>
                    </a:ext>
                  </a:extLst>
                </a:gridCol>
                <a:gridCol w="1153886">
                  <a:extLst>
                    <a:ext uri="{9D8B030D-6E8A-4147-A177-3AD203B41FA5}">
                      <a16:colId xmlns:a16="http://schemas.microsoft.com/office/drawing/2014/main" val="20002"/>
                    </a:ext>
                  </a:extLst>
                </a:gridCol>
                <a:gridCol w="1208314">
                  <a:extLst>
                    <a:ext uri="{9D8B030D-6E8A-4147-A177-3AD203B41FA5}">
                      <a16:colId xmlns:a16="http://schemas.microsoft.com/office/drawing/2014/main" val="20003"/>
                    </a:ext>
                  </a:extLst>
                </a:gridCol>
                <a:gridCol w="1545771">
                  <a:extLst>
                    <a:ext uri="{9D8B030D-6E8A-4147-A177-3AD203B41FA5}">
                      <a16:colId xmlns:a16="http://schemas.microsoft.com/office/drawing/2014/main" val="20004"/>
                    </a:ext>
                  </a:extLst>
                </a:gridCol>
                <a:gridCol w="665425">
                  <a:extLst>
                    <a:ext uri="{9D8B030D-6E8A-4147-A177-3AD203B41FA5}">
                      <a16:colId xmlns:a16="http://schemas.microsoft.com/office/drawing/2014/main" val="20005"/>
                    </a:ext>
                  </a:extLst>
                </a:gridCol>
              </a:tblGrid>
              <a:tr h="0">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err="1">
                          <a:ln>
                            <a:noFill/>
                          </a:ln>
                          <a:solidFill>
                            <a:srgbClr val="244270"/>
                          </a:solidFill>
                          <a:effectLst/>
                          <a:latin typeface="+mn-lt"/>
                          <a:ea typeface="Arial Unicode MS" pitchFamily="34" charset="-128"/>
                        </a:rPr>
                        <a:t>Haplo</a:t>
                      </a:r>
                      <a:r>
                        <a:rPr kumimoji="0" lang="en-US" sz="1500" b="1" i="0" u="none" strike="noStrike" cap="none" normalizeH="0" baseline="0" dirty="0">
                          <a:ln>
                            <a:noFill/>
                          </a:ln>
                          <a:solidFill>
                            <a:srgbClr val="244270"/>
                          </a:solidFill>
                          <a:effectLst/>
                          <a:latin typeface="+mn-lt"/>
                          <a:ea typeface="Arial Unicode MS" pitchFamily="34" charset="-128"/>
                        </a:rPr>
                        <a:t>-</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type</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Functional/</a:t>
                      </a:r>
                      <a:r>
                        <a:rPr kumimoji="0" lang="en-US" sz="1500" b="1" i="1" u="none" strike="noStrike" cap="none" normalizeH="0" baseline="0" dirty="0">
                          <a:ln>
                            <a:noFill/>
                          </a:ln>
                          <a:solidFill>
                            <a:srgbClr val="244270"/>
                          </a:solidFill>
                          <a:effectLst/>
                          <a:latin typeface="+mn-lt"/>
                          <a:ea typeface="Arial Unicode MS" pitchFamily="34" charset="-128"/>
                          <a:cs typeface="Times New Roman" charset="0"/>
                        </a:rPr>
                        <a:t>Gene</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 name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22860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BTA</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chromosome</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Location</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r>
                        <a:rPr kumimoji="0" lang="en-US" sz="1500" b="1" i="0" u="none" strike="noStrike" cap="none" normalizeH="0" baseline="0" dirty="0" err="1">
                          <a:ln>
                            <a:noFill/>
                          </a:ln>
                          <a:solidFill>
                            <a:srgbClr val="244270"/>
                          </a:solidFill>
                          <a:effectLst/>
                          <a:latin typeface="+mn-lt"/>
                          <a:ea typeface="Arial Unicode MS" pitchFamily="34" charset="-128"/>
                          <a:cs typeface="Times New Roman" charset="0"/>
                        </a:rPr>
                        <a:t>Mbp</a:t>
                      </a: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Haplotype</a:t>
                      </a:r>
                    </a:p>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cs typeface="Times New Roman" charset="0"/>
                        </a:rPr>
                        <a:t>frequency (%)</a:t>
                      </a:r>
                      <a:endParaRPr kumimoji="0" lang="en-US" sz="1500" b="1" i="0" u="none" strike="noStrike" cap="none" normalizeH="0" baseline="0" dirty="0">
                        <a:ln>
                          <a:noFill/>
                        </a:ln>
                        <a:solidFill>
                          <a:srgbClr val="244270"/>
                        </a:solidFill>
                        <a:effectLst/>
                        <a:latin typeface="+mn-lt"/>
                        <a:ea typeface="Arial Unicode MS" pitchFamily="34" charset="-128"/>
                      </a:endParaRP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400"/>
                        </a:lnSpc>
                        <a:spcBef>
                          <a:spcPts val="0"/>
                        </a:spcBef>
                        <a:spcAft>
                          <a:spcPts val="0"/>
                        </a:spcAft>
                        <a:buClrTx/>
                        <a:buSzTx/>
                        <a:buFontTx/>
                        <a:buNone/>
                        <a:tabLst/>
                      </a:pPr>
                      <a:r>
                        <a:rPr kumimoji="0" lang="en-US" sz="1500" b="1" i="0" u="none" strike="noStrike" cap="none" normalizeH="0" baseline="0" dirty="0">
                          <a:ln>
                            <a:noFill/>
                          </a:ln>
                          <a:solidFill>
                            <a:srgbClr val="244270"/>
                          </a:solidFill>
                          <a:effectLst/>
                          <a:latin typeface="+mn-lt"/>
                          <a:ea typeface="Arial Unicode MS" pitchFamily="34" charset="-128"/>
                        </a:rPr>
                        <a:t>Timing</a:t>
                      </a:r>
                      <a:r>
                        <a:rPr kumimoji="0" lang="en-US" sz="1500" b="1" i="0" u="none" strike="noStrike" cap="none" normalizeH="0" baseline="30000" dirty="0">
                          <a:ln>
                            <a:noFill/>
                          </a:ln>
                          <a:solidFill>
                            <a:srgbClr val="244270"/>
                          </a:solidFill>
                          <a:effectLst/>
                          <a:latin typeface="+mn-lt"/>
                          <a:ea typeface="Arial Unicode MS" pitchFamily="34" charset="-128"/>
                        </a:rPr>
                        <a:t>1</a:t>
                      </a:r>
                    </a:p>
                  </a:txBody>
                  <a:tcPr marL="0" marR="0" marT="0" marB="27432"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HBR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3175"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Black/red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14.8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0.75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HCD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Cholesterol deficiency/</a:t>
                      </a:r>
                      <a:r>
                        <a:rPr kumimoji="0" lang="en-US" sz="1500" b="1" i="1" u="none" strike="noStrike" cap="none" normalizeH="0" baseline="0" dirty="0">
                          <a:ln>
                            <a:noFill/>
                          </a:ln>
                          <a:solidFill>
                            <a:srgbClr val="000000"/>
                          </a:solidFill>
                          <a:effectLst/>
                          <a:latin typeface="+mn-lt"/>
                          <a:ea typeface="Arial Unicode MS" pitchFamily="34" charset="-128"/>
                        </a:rPr>
                        <a:t>APOB</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78.0</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HDR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Dominant red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9.5</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Brachyspina</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FANCI</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21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21.2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APAF1</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5</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63.2</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1.28</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HH2</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Arial Black"/>
                          <a:ea typeface="Arial Unicode MS" pitchFamily="34" charset="-128"/>
                        </a:rPr>
                        <a:t>—</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94.9</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96.6</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SMC2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95.4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2.64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GART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rPr>
                        <a:t>	1.3</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0.23</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HH5</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TFB1M</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9</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93.2</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93.4</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2.39</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HH6</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1" u="none" strike="noStrike" cap="none" normalizeH="0" baseline="0" dirty="0">
                          <a:ln>
                            <a:noFill/>
                          </a:ln>
                          <a:solidFill>
                            <a:srgbClr val="000000"/>
                          </a:solidFill>
                          <a:effectLst/>
                          <a:latin typeface="+mn-lt"/>
                          <a:ea typeface="Arial Unicode MS" pitchFamily="34" charset="-128"/>
                        </a:rPr>
                        <a:t>SDE2</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16</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tab pos="795338" algn="dec"/>
                        </a:tabLst>
                        <a:defRPr/>
                      </a:pPr>
                      <a:r>
                        <a:rPr kumimoji="0" lang="en-US" sz="1500" b="1" i="0" u="none" strike="noStrike" cap="none" normalizeH="0" baseline="0" dirty="0">
                          <a:ln>
                            <a:noFill/>
                          </a:ln>
                          <a:solidFill>
                            <a:srgbClr val="000000"/>
                          </a:solidFill>
                          <a:effectLst/>
                          <a:latin typeface="+mn-lt"/>
                          <a:ea typeface="Arial Unicode MS" pitchFamily="34" charset="-128"/>
                        </a:rPr>
                        <a:t>29.0</a:t>
                      </a:r>
                      <a:r>
                        <a:rPr lang="en-US" sz="1500" b="1" dirty="0">
                          <a:solidFill>
                            <a:srgbClr val="000000"/>
                          </a:solidFill>
                        </a:rPr>
                        <a:t>–</a:t>
                      </a:r>
                      <a:r>
                        <a:rPr kumimoji="0" lang="en-US" sz="1500" b="1" i="0" u="none" strike="noStrike" cap="none" normalizeH="0" baseline="0" dirty="0">
                          <a:ln>
                            <a:noFill/>
                          </a:ln>
                          <a:solidFill>
                            <a:srgbClr val="000000"/>
                          </a:solidFill>
                          <a:effectLst/>
                          <a:latin typeface="+mn-lt"/>
                          <a:ea typeface="Arial Unicode MS" pitchFamily="34" charset="-128"/>
                        </a:rPr>
                        <a:t>29.1</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0.44</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8005759"/>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BLAD/</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ITGB2</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145.1</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0.21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W</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HHC</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CVM/</a:t>
                      </a:r>
                      <a:r>
                        <a:rPr kumimoji="0" lang="en-US" sz="1500" b="1" i="1" u="none" strike="noStrike" cap="none" normalizeH="0" baseline="0" dirty="0">
                          <a:ln>
                            <a:noFill/>
                          </a:ln>
                          <a:solidFill>
                            <a:srgbClr val="000000"/>
                          </a:solidFill>
                          <a:effectLst/>
                          <a:latin typeface="+mn-lt"/>
                          <a:ea typeface="Arial Unicode MS" pitchFamily="34" charset="-128"/>
                        </a:rPr>
                        <a:t>SLC35A3</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3</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l">
                        <a:lnSpc>
                          <a:spcPts val="1550"/>
                        </a:lnSpc>
                        <a:spcBef>
                          <a:spcPts val="0"/>
                        </a:spcBef>
                        <a:spcAft>
                          <a:spcPts val="0"/>
                        </a:spcAft>
                        <a:tabLst>
                          <a:tab pos="631825" algn="dec"/>
                        </a:tabLst>
                      </a:pPr>
                      <a:r>
                        <a:rPr lang="en-US" sz="1500" b="1" dirty="0">
                          <a:solidFill>
                            <a:srgbClr val="000000"/>
                          </a:solidFill>
                        </a:rPr>
                        <a:t>	43.4</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1.10</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rPr>
                        <a:t>E,B</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HHD</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DUMPS/</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UMPS</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  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rPr>
                        <a:t>	69.8</a:t>
                      </a: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0.01</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E</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HHM</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Mule foot/</a:t>
                      </a:r>
                      <a:r>
                        <a:rPr kumimoji="0" lang="en-US" sz="1500" b="1" i="1" u="none" strike="noStrike" cap="none" normalizeH="0" baseline="0" dirty="0">
                          <a:ln>
                            <a:noFill/>
                          </a:ln>
                          <a:solidFill>
                            <a:srgbClr val="000000"/>
                          </a:solidFill>
                          <a:effectLst/>
                          <a:latin typeface="+mn-lt"/>
                          <a:ea typeface="Arial Unicode MS" pitchFamily="34" charset="-128"/>
                          <a:cs typeface="Times New Roman" charset="0"/>
                        </a:rPr>
                        <a:t>LRP4</a:t>
                      </a:r>
                      <a:endParaRPr kumimoji="0" lang="en-US" sz="1500" b="1" i="1" u="none" strike="noStrike" cap="none" normalizeH="0" baseline="0" dirty="0">
                        <a:ln>
                          <a:noFill/>
                        </a:ln>
                        <a:solidFill>
                          <a:srgbClr val="000000"/>
                        </a:solidFill>
                        <a:effectLst/>
                        <a:latin typeface="+mn-lt"/>
                        <a:ea typeface="Arial Unicode MS" pitchFamily="34" charset="-128"/>
                      </a:endParaRP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15</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pPr>
                      <a:r>
                        <a:rPr kumimoji="0" lang="en-US" sz="1500" b="1" i="0" u="none" strike="noStrike" cap="none" normalizeH="0" baseline="0" dirty="0">
                          <a:ln>
                            <a:noFill/>
                          </a:ln>
                          <a:solidFill>
                            <a:srgbClr val="000000"/>
                          </a:solidFill>
                          <a:effectLst/>
                          <a:latin typeface="+mn-lt"/>
                          <a:ea typeface="Arial Unicode MS" pitchFamily="34" charset="-128"/>
                          <a:cs typeface="Times New Roman" charset="0"/>
                        </a:rPr>
                        <a:t>	77.7</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0.05</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algn="ctr">
                        <a:lnSpc>
                          <a:spcPts val="1550"/>
                        </a:lnSpc>
                        <a:spcBef>
                          <a:spcPts val="0"/>
                        </a:spcBef>
                        <a:spcAft>
                          <a:spcPts val="0"/>
                        </a:spcAft>
                      </a:pPr>
                      <a:r>
                        <a:rPr lang="en-US" sz="1500" b="1" dirty="0">
                          <a:solidFill>
                            <a:srgbClr val="000000"/>
                          </a:solidFill>
                        </a:rPr>
                        <a:t>B</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HHP</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err="1">
                          <a:ln>
                            <a:noFill/>
                          </a:ln>
                          <a:solidFill>
                            <a:srgbClr val="000000"/>
                          </a:solidFill>
                          <a:effectLst/>
                          <a:latin typeface="+mn-lt"/>
                          <a:ea typeface="Arial Unicode MS" pitchFamily="34" charset="-128"/>
                        </a:rPr>
                        <a:t>Polledness</a:t>
                      </a:r>
                      <a:r>
                        <a:rPr kumimoji="0" lang="en-US" sz="1500" b="1" i="0" u="none" strike="noStrike" cap="none" normalizeH="0" baseline="0" dirty="0">
                          <a:ln>
                            <a:noFill/>
                          </a:ln>
                          <a:solidFill>
                            <a:srgbClr val="00503E"/>
                          </a:solidFill>
                          <a:effectLst/>
                          <a:latin typeface="+mn-lt"/>
                          <a:ea typeface="Arial Unicode MS" pitchFamily="34" charset="-128"/>
                        </a:rPr>
                        <a:t> (dominant)</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POLLED</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1</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1550"/>
                        </a:lnSpc>
                        <a:spcBef>
                          <a:spcPts val="0"/>
                        </a:spcBef>
                        <a:spcAft>
                          <a:spcPts val="0"/>
                        </a:spcAft>
                        <a:buClrTx/>
                        <a:buSzTx/>
                        <a:buFontTx/>
                        <a:buNone/>
                        <a:tabLst/>
                        <a:defRPr/>
                      </a:pPr>
                      <a:r>
                        <a:rPr lang="en-US" sz="1500" b="1" dirty="0">
                          <a:solidFill>
                            <a:srgbClr val="000000"/>
                          </a:solidFill>
                        </a:rPr>
                        <a:t>1.7</a:t>
                      </a:r>
                      <a:r>
                        <a:rPr lang="en-US" sz="600" b="1" dirty="0">
                          <a:solidFill>
                            <a:srgbClr val="000000"/>
                          </a:solidFill>
                        </a:rPr>
                        <a:t> </a:t>
                      </a:r>
                      <a:r>
                        <a:rPr lang="en-US" sz="1500" b="1" dirty="0">
                          <a:solidFill>
                            <a:srgbClr val="000000"/>
                          </a:solidFill>
                        </a:rPr>
                        <a:t>–</a:t>
                      </a:r>
                      <a:r>
                        <a:rPr lang="en-US" sz="600" b="1" dirty="0">
                          <a:solidFill>
                            <a:srgbClr val="000000"/>
                          </a:solidFill>
                        </a:rPr>
                        <a:t> </a:t>
                      </a:r>
                      <a:r>
                        <a:rPr lang="en-US" sz="1500" b="1" dirty="0">
                          <a:solidFill>
                            <a:srgbClr val="000000"/>
                          </a:solidFill>
                        </a:rPr>
                        <a:t>2.0</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0.88</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0">
                <a:tc>
                  <a:txBody>
                    <a:bodyPr/>
                    <a:lstStyle/>
                    <a:p>
                      <a:pPr marL="0" marR="0" lvl="0" indent="0" algn="ctr"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HHR</a:t>
                      </a:r>
                    </a:p>
                  </a:txBody>
                  <a:tcPr marL="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pPr>
                      <a:r>
                        <a:rPr kumimoji="0" lang="en-US" sz="1500" b="1" i="0" u="none" strike="noStrike" cap="none" normalizeH="0" baseline="0" dirty="0">
                          <a:ln>
                            <a:noFill/>
                          </a:ln>
                          <a:solidFill>
                            <a:srgbClr val="000000"/>
                          </a:solidFill>
                          <a:effectLst/>
                          <a:latin typeface="+mn-lt"/>
                          <a:ea typeface="Arial Unicode MS" pitchFamily="34" charset="-128"/>
                        </a:rPr>
                        <a:t>Red coat color/</a:t>
                      </a:r>
                      <a:r>
                        <a:rPr kumimoji="0" lang="en-US" sz="1500" b="1" i="1" u="none" strike="noStrike" cap="none" normalizeH="0" baseline="0" dirty="0">
                          <a:ln>
                            <a:noFill/>
                          </a:ln>
                          <a:solidFill>
                            <a:srgbClr val="000000"/>
                          </a:solidFill>
                          <a:effectLst/>
                          <a:latin typeface="+mn-lt"/>
                          <a:ea typeface="Arial Unicode MS" pitchFamily="34" charset="-128"/>
                        </a:rPr>
                        <a:t>MC1R</a:t>
                      </a:r>
                      <a:r>
                        <a:rPr kumimoji="0" lang="en-US" sz="1500" b="1" i="0" u="none" strike="noStrike" cap="none" normalizeH="0" baseline="0" dirty="0">
                          <a:ln>
                            <a:noFill/>
                          </a:ln>
                          <a:solidFill>
                            <a:srgbClr val="000000"/>
                          </a:solidFill>
                          <a:effectLst/>
                          <a:latin typeface="+mn-lt"/>
                          <a:ea typeface="Arial Unicode MS" pitchFamily="34" charset="-128"/>
                        </a:rPr>
                        <a:t>(</a:t>
                      </a:r>
                      <a:r>
                        <a:rPr kumimoji="0" lang="en-US" sz="1500" b="1" i="1" u="none" strike="noStrike" cap="none" normalizeH="0" baseline="0" dirty="0">
                          <a:ln>
                            <a:noFill/>
                          </a:ln>
                          <a:solidFill>
                            <a:srgbClr val="000000"/>
                          </a:solidFill>
                          <a:effectLst/>
                          <a:latin typeface="+mn-lt"/>
                          <a:ea typeface="Arial Unicode MS" pitchFamily="34" charset="-128"/>
                        </a:rPr>
                        <a:t>MSHR</a:t>
                      </a:r>
                      <a:r>
                        <a:rPr kumimoji="0" lang="en-US" sz="1500" b="1" i="0" u="none" strike="noStrike" cap="none" normalizeH="0" baseline="0" dirty="0">
                          <a:ln>
                            <a:noFill/>
                          </a:ln>
                          <a:solidFill>
                            <a:srgbClr val="000000"/>
                          </a:solidFill>
                          <a:effectLst/>
                          <a:latin typeface="+mn-lt"/>
                          <a:ea typeface="Arial Unicode MS" pitchFamily="34" charset="-128"/>
                        </a:rPr>
                        <a:t>)</a:t>
                      </a:r>
                    </a:p>
                  </a:txBody>
                  <a:tcPr marL="228600"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ts val="1550"/>
                        </a:lnSpc>
                        <a:spcBef>
                          <a:spcPts val="0"/>
                        </a:spcBef>
                        <a:spcAft>
                          <a:spcPts val="0"/>
                        </a:spcAft>
                        <a:buClrTx/>
                        <a:buSzTx/>
                        <a:buFontTx/>
                        <a:buNone/>
                        <a:tabLst>
                          <a:tab pos="687388" algn="dec"/>
                        </a:tabLst>
                      </a:pPr>
                      <a:r>
                        <a:rPr kumimoji="0" lang="en-US" sz="1500" b="1" i="0" u="none" strike="noStrike" cap="none" normalizeH="0" baseline="0" dirty="0">
                          <a:ln>
                            <a:noFill/>
                          </a:ln>
                          <a:solidFill>
                            <a:srgbClr val="000000"/>
                          </a:solidFill>
                          <a:effectLst/>
                          <a:latin typeface="+mn-lt"/>
                          <a:ea typeface="Arial Unicode MS" pitchFamily="34" charset="-128"/>
                        </a:rPr>
                        <a:t>18</a:t>
                      </a:r>
                    </a:p>
                  </a:txBody>
                  <a:tcPr marL="0" marR="484632"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1550"/>
                        </a:lnSpc>
                        <a:spcBef>
                          <a:spcPts val="0"/>
                        </a:spcBef>
                        <a:spcAft>
                          <a:spcPts val="0"/>
                        </a:spcAft>
                        <a:buClrTx/>
                        <a:buSzTx/>
                        <a:buFontTx/>
                        <a:buNone/>
                        <a:tabLst>
                          <a:tab pos="631825" algn="dec"/>
                        </a:tabLst>
                        <a:defRPr/>
                      </a:pPr>
                      <a:r>
                        <a:rPr lang="en-US" sz="1500" b="1" dirty="0">
                          <a:solidFill>
                            <a:srgbClr val="000000"/>
                          </a:solidFill>
                        </a:rPr>
                        <a:t>	14.8</a:t>
                      </a:r>
                      <a:endParaRPr kumimoji="0" lang="en-US" sz="1500" b="1" i="0" u="none" strike="noStrike" cap="none" normalizeH="0" baseline="0" dirty="0">
                        <a:ln>
                          <a:noFill/>
                        </a:ln>
                        <a:solidFill>
                          <a:srgbClr val="000000"/>
                        </a:solidFill>
                        <a:effectLst/>
                        <a:latin typeface="+mn-lt"/>
                        <a:ea typeface="Arial Unicode MS" pitchFamily="34" charset="-128"/>
                      </a:endParaRPr>
                    </a:p>
                  </a:txBody>
                  <a:tcPr marR="0" marT="0" marB="0" anchor="b"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ts val="1550"/>
                        </a:lnSpc>
                        <a:spcBef>
                          <a:spcPts val="0"/>
                        </a:spcBef>
                        <a:spcAft>
                          <a:spcPts val="0"/>
                        </a:spcAft>
                        <a:buClrTx/>
                        <a:buSzTx/>
                        <a:buFontTx/>
                        <a:buNone/>
                        <a:tabLst/>
                        <a:defRPr/>
                      </a:pPr>
                      <a:r>
                        <a:rPr lang="en-US" sz="1500" b="1" dirty="0">
                          <a:solidFill>
                            <a:srgbClr val="000000"/>
                          </a:solidFill>
                        </a:rPr>
                        <a:t>3.29</a:t>
                      </a: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50"/>
                        </a:lnSpc>
                        <a:spcBef>
                          <a:spcPts val="0"/>
                        </a:spcBef>
                        <a:spcAft>
                          <a:spcPts val="0"/>
                        </a:spcAft>
                        <a:buClrTx/>
                        <a:buSzTx/>
                        <a:buFontTx/>
                        <a:buNone/>
                        <a:tabLst/>
                        <a:defRPr/>
                      </a:pPr>
                      <a:r>
                        <a:rPr kumimoji="0" lang="en-US" sz="1500" b="1" i="0" u="none" strike="noStrike" cap="none" normalizeH="0" baseline="0" dirty="0">
                          <a:ln>
                            <a:noFill/>
                          </a:ln>
                          <a:solidFill>
                            <a:srgbClr val="000000"/>
                          </a:solidFill>
                          <a:effectLst/>
                          <a:latin typeface="Arial Black"/>
                          <a:ea typeface="Arial Unicode MS" pitchFamily="34" charset="-128"/>
                        </a:rPr>
                        <a:t>—</a:t>
                      </a:r>
                      <a:endParaRPr lang="en-US" sz="1500" b="1" dirty="0">
                        <a:solidFill>
                          <a:srgbClr val="000000"/>
                        </a:solidFill>
                      </a:endParaRPr>
                    </a:p>
                  </a:txBody>
                  <a:tcPr marL="0" marR="0" marT="0" marB="0" anchor="b">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850596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D724-13D9-2149-A7AB-588DA79F0C3B}"/>
              </a:ext>
            </a:extLst>
          </p:cNvPr>
          <p:cNvSpPr>
            <a:spLocks noGrp="1"/>
          </p:cNvSpPr>
          <p:nvPr>
            <p:ph type="title"/>
          </p:nvPr>
        </p:nvSpPr>
        <p:spPr>
          <a:xfrm>
            <a:off x="365760" y="106938"/>
            <a:ext cx="8412480" cy="479822"/>
          </a:xfrm>
        </p:spPr>
        <p:txBody>
          <a:bodyPr/>
          <a:lstStyle/>
          <a:p>
            <a:r>
              <a:rPr lang="en-US" dirty="0">
                <a:solidFill>
                  <a:srgbClr val="FFFF00"/>
                </a:solidFill>
              </a:rPr>
              <a:t>HH2:</a:t>
            </a:r>
            <a:r>
              <a:rPr lang="en-US" dirty="0"/>
              <a:t> Identification of candidate variant</a:t>
            </a:r>
          </a:p>
        </p:txBody>
      </p:sp>
      <p:sp>
        <p:nvSpPr>
          <p:cNvPr id="3" name="Content Placeholder 2">
            <a:extLst>
              <a:ext uri="{FF2B5EF4-FFF2-40B4-BE49-F238E27FC236}">
                <a16:creationId xmlns:a16="http://schemas.microsoft.com/office/drawing/2014/main" id="{2A8984DA-D09D-C24A-9AAE-42D37E884056}"/>
              </a:ext>
            </a:extLst>
          </p:cNvPr>
          <p:cNvSpPr>
            <a:spLocks noGrp="1"/>
          </p:cNvSpPr>
          <p:nvPr>
            <p:ph sz="half" idx="1"/>
          </p:nvPr>
        </p:nvSpPr>
        <p:spPr/>
        <p:txBody>
          <a:bodyPr/>
          <a:lstStyle/>
          <a:p>
            <a:r>
              <a:rPr lang="en-US" dirty="0"/>
              <a:t>HH2 identified from a deficiency-of-homozygotes approach and undesirable effects on conception rate and stillbirths confirmed</a:t>
            </a:r>
          </a:p>
          <a:p>
            <a:r>
              <a:rPr lang="en-US" dirty="0"/>
              <a:t>5 carriers were present in a group of 183 sequenced Holstein bulls selected to maximize the coverage of unique haplotypes</a:t>
            </a:r>
          </a:p>
          <a:p>
            <a:r>
              <a:rPr lang="en-US" dirty="0"/>
              <a:t>3 variants concordant with the haplotype calls were found in the HH2 region</a:t>
            </a:r>
          </a:p>
          <a:p>
            <a:r>
              <a:rPr lang="en-US" dirty="0"/>
              <a:t>A high-impact frameshift in </a:t>
            </a:r>
            <a:r>
              <a:rPr lang="en-US" dirty="0" err="1"/>
              <a:t>intraflagellar</a:t>
            </a:r>
            <a:r>
              <a:rPr lang="en-US" dirty="0"/>
              <a:t> protein 80 (</a:t>
            </a:r>
            <a:r>
              <a:rPr lang="en-US" i="1" dirty="0"/>
              <a:t>IFT80</a:t>
            </a:r>
            <a:r>
              <a:rPr lang="en-US" dirty="0"/>
              <a:t>) was confirmed in Holsteins from the 1000 Bull Genomes Project that shared no animals with the discovery set</a:t>
            </a:r>
          </a:p>
        </p:txBody>
      </p:sp>
    </p:spTree>
    <p:extLst>
      <p:ext uri="{BB962C8B-B14F-4D97-AF65-F5344CB8AC3E}">
        <p14:creationId xmlns:p14="http://schemas.microsoft.com/office/powerpoint/2010/main" val="12064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1E7C7-079C-1040-BED2-0C2C84003462}"/>
              </a:ext>
            </a:extLst>
          </p:cNvPr>
          <p:cNvSpPr>
            <a:spLocks noGrp="1"/>
          </p:cNvSpPr>
          <p:nvPr>
            <p:ph type="title"/>
          </p:nvPr>
        </p:nvSpPr>
        <p:spPr/>
        <p:txBody>
          <a:bodyPr/>
          <a:lstStyle/>
          <a:p>
            <a:r>
              <a:rPr lang="en-US" dirty="0">
                <a:solidFill>
                  <a:srgbClr val="FFFF00"/>
                </a:solidFill>
              </a:rPr>
              <a:t>HH2: </a:t>
            </a:r>
            <a:r>
              <a:rPr lang="en-US" dirty="0"/>
              <a:t>Validation of candidate variant</a:t>
            </a:r>
          </a:p>
        </p:txBody>
      </p:sp>
      <p:sp>
        <p:nvSpPr>
          <p:cNvPr id="7" name="Content Placeholder 6">
            <a:extLst>
              <a:ext uri="{FF2B5EF4-FFF2-40B4-BE49-F238E27FC236}">
                <a16:creationId xmlns:a16="http://schemas.microsoft.com/office/drawing/2014/main" id="{BDEBFCE7-E5F3-3545-AA03-F44ABCCF8342}"/>
              </a:ext>
            </a:extLst>
          </p:cNvPr>
          <p:cNvSpPr>
            <a:spLocks noGrp="1"/>
          </p:cNvSpPr>
          <p:nvPr>
            <p:ph sz="half" idx="1"/>
          </p:nvPr>
        </p:nvSpPr>
        <p:spPr/>
        <p:txBody>
          <a:bodyPr/>
          <a:lstStyle/>
          <a:p>
            <a:r>
              <a:rPr lang="en-US" i="1" dirty="0"/>
              <a:t>IFT80</a:t>
            </a:r>
            <a:r>
              <a:rPr lang="en-US" dirty="0"/>
              <a:t>-null embryos generated by truncation at exon 2 with guide-RNAs annealed to Cas9 mRNA</a:t>
            </a:r>
          </a:p>
          <a:p>
            <a:r>
              <a:rPr lang="en-US" dirty="0"/>
              <a:t>Abattoir-derived oocytes fertilized </a:t>
            </a:r>
            <a:r>
              <a:rPr lang="en-US" i="1" dirty="0"/>
              <a:t>in vitro</a:t>
            </a:r>
            <a:r>
              <a:rPr lang="en-US" dirty="0"/>
              <a:t> with high-fertility semen</a:t>
            </a:r>
          </a:p>
          <a:p>
            <a:r>
              <a:rPr lang="en-US" dirty="0"/>
              <a:t>Embryos injected at the one-cell stage with CRISPR-Cas9 complex (treatment) or Cas9 mRNA (control) before return to culture</a:t>
            </a:r>
          </a:p>
          <a:p>
            <a:r>
              <a:rPr lang="en-US" i="1" dirty="0"/>
              <a:t>IFT80</a:t>
            </a:r>
            <a:r>
              <a:rPr lang="en-US" dirty="0"/>
              <a:t>-null embryos arrested at the 8-cell stage of development, consistent with data from mouse hypomorphs and HH2 carrier-to-carrier </a:t>
            </a:r>
            <a:r>
              <a:rPr lang="en-US" dirty="0" err="1"/>
              <a:t>matings</a:t>
            </a:r>
            <a:endParaRPr lang="en-US" dirty="0"/>
          </a:p>
        </p:txBody>
      </p:sp>
    </p:spTree>
    <p:extLst>
      <p:ext uri="{BB962C8B-B14F-4D97-AF65-F5344CB8AC3E}">
        <p14:creationId xmlns:p14="http://schemas.microsoft.com/office/powerpoint/2010/main" val="2767965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902664-21B8-E040-82C6-0375DD45BB7F}"/>
              </a:ext>
            </a:extLst>
          </p:cNvPr>
          <p:cNvSpPr>
            <a:spLocks noGrp="1"/>
          </p:cNvSpPr>
          <p:nvPr>
            <p:ph type="title"/>
          </p:nvPr>
        </p:nvSpPr>
        <p:spPr/>
        <p:txBody>
          <a:bodyPr/>
          <a:lstStyle/>
          <a:p>
            <a:r>
              <a:rPr lang="en-US" dirty="0">
                <a:solidFill>
                  <a:srgbClr val="FFFF00"/>
                </a:solidFill>
              </a:rPr>
              <a:t>HH2: </a:t>
            </a:r>
            <a:r>
              <a:rPr lang="en-US" dirty="0"/>
              <a:t>Candidate confirmed with functional validation</a:t>
            </a:r>
          </a:p>
        </p:txBody>
      </p:sp>
      <p:sp>
        <p:nvSpPr>
          <p:cNvPr id="5" name="Content Placeholder 4">
            <a:extLst>
              <a:ext uri="{FF2B5EF4-FFF2-40B4-BE49-F238E27FC236}">
                <a16:creationId xmlns:a16="http://schemas.microsoft.com/office/drawing/2014/main" id="{4DE93B04-AB83-4F47-93C9-E1F8429FA0FB}"/>
              </a:ext>
            </a:extLst>
          </p:cNvPr>
          <p:cNvSpPr>
            <a:spLocks noGrp="1"/>
          </p:cNvSpPr>
          <p:nvPr>
            <p:ph sz="half" idx="1"/>
          </p:nvPr>
        </p:nvSpPr>
        <p:spPr/>
        <p:txBody>
          <a:bodyPr/>
          <a:lstStyle/>
          <a:p>
            <a:r>
              <a:rPr lang="en-US" dirty="0"/>
              <a:t>A frameshift in </a:t>
            </a:r>
            <a:r>
              <a:rPr lang="en-US" i="1" dirty="0"/>
              <a:t>IFT80</a:t>
            </a:r>
            <a:r>
              <a:rPr lang="en-US" dirty="0"/>
              <a:t> at 107,172,615 </a:t>
            </a:r>
            <a:r>
              <a:rPr lang="en-US" dirty="0" err="1"/>
              <a:t>bp</a:t>
            </a:r>
            <a:r>
              <a:rPr lang="en-US" dirty="0"/>
              <a:t> (p.Leu381fs) disrupts </a:t>
            </a:r>
            <a:r>
              <a:rPr lang="en-US" i="1" dirty="0" err="1"/>
              <a:t>wnt</a:t>
            </a:r>
            <a:r>
              <a:rPr lang="en-US" dirty="0"/>
              <a:t> and </a:t>
            </a:r>
            <a:r>
              <a:rPr lang="en-US" i="1" dirty="0"/>
              <a:t>hedgehog</a:t>
            </a:r>
            <a:r>
              <a:rPr lang="en-US" dirty="0"/>
              <a:t> signaling, and is responsible for the death of homozygous embryos</a:t>
            </a:r>
          </a:p>
          <a:p>
            <a:r>
              <a:rPr lang="en-US" dirty="0"/>
              <a:t>A tag SNP will be used to track the causal mutation</a:t>
            </a:r>
          </a:p>
          <a:p>
            <a:r>
              <a:rPr lang="en-US" dirty="0"/>
              <a:t>Proven sires could be genotyped to confirm concordance</a:t>
            </a:r>
          </a:p>
        </p:txBody>
      </p:sp>
      <p:sp>
        <p:nvSpPr>
          <p:cNvPr id="9" name="Rectangle 8">
            <a:extLst>
              <a:ext uri="{FF2B5EF4-FFF2-40B4-BE49-F238E27FC236}">
                <a16:creationId xmlns:a16="http://schemas.microsoft.com/office/drawing/2014/main" id="{4BCF2184-45D0-8F4A-A7C3-0FFF249FC5B8}"/>
              </a:ext>
            </a:extLst>
          </p:cNvPr>
          <p:cNvSpPr/>
          <p:nvPr/>
        </p:nvSpPr>
        <p:spPr>
          <a:xfrm>
            <a:off x="6848669" y="914400"/>
            <a:ext cx="2064743" cy="923330"/>
          </a:xfrm>
          <a:prstGeom prst="rect">
            <a:avLst/>
          </a:prstGeom>
        </p:spPr>
        <p:txBody>
          <a:bodyPr wrap="square">
            <a:spAutoFit/>
          </a:bodyPr>
          <a:lstStyle/>
          <a:p>
            <a:r>
              <a:rPr lang="en-US"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Control</a:t>
            </a:r>
            <a:r>
              <a:rPr lang="en-US" b="1" dirty="0">
                <a:latin typeface="Calibri" panose="020F0502020204030204" pitchFamily="34" charset="0"/>
                <a:ea typeface="Calibri" panose="020F0502020204030204" pitchFamily="34" charset="0"/>
                <a:cs typeface="Times New Roman" panose="02020603050405020304" pitchFamily="18" charset="0"/>
              </a:rPr>
              <a:t> embryos injected with only Cas-9 (left)</a:t>
            </a:r>
            <a:endParaRPr lang="en-US" b="1" dirty="0"/>
          </a:p>
        </p:txBody>
      </p:sp>
      <p:sp>
        <p:nvSpPr>
          <p:cNvPr id="10" name="Rectangle 9">
            <a:extLst>
              <a:ext uri="{FF2B5EF4-FFF2-40B4-BE49-F238E27FC236}">
                <a16:creationId xmlns:a16="http://schemas.microsoft.com/office/drawing/2014/main" id="{9B639056-3D16-C24B-9288-8C9776AB74BB}"/>
              </a:ext>
            </a:extLst>
          </p:cNvPr>
          <p:cNvSpPr/>
          <p:nvPr/>
        </p:nvSpPr>
        <p:spPr>
          <a:xfrm>
            <a:off x="4205427" y="3624064"/>
            <a:ext cx="2064743" cy="1200329"/>
          </a:xfrm>
          <a:prstGeom prst="rect">
            <a:avLst/>
          </a:prstGeom>
        </p:spPr>
        <p:txBody>
          <a:bodyPr wrap="square">
            <a:spAutoFit/>
          </a:bodyPr>
          <a:lstStyle/>
          <a:p>
            <a:pPr algn="r"/>
            <a:r>
              <a:rPr lang="en-US"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Treatment</a:t>
            </a:r>
            <a:r>
              <a:rPr lang="en-US" b="1" dirty="0">
                <a:latin typeface="Calibri" panose="020F0502020204030204" pitchFamily="34" charset="0"/>
                <a:ea typeface="Calibri" panose="020F0502020204030204" pitchFamily="34" charset="0"/>
                <a:cs typeface="Times New Roman" panose="02020603050405020304" pitchFamily="18" charset="0"/>
              </a:rPr>
              <a:t> embryos injected with Cas-9 and IFT80 exon 2 guide RNA (right)</a:t>
            </a:r>
            <a:endParaRPr lang="en-US" b="1" dirty="0"/>
          </a:p>
        </p:txBody>
      </p:sp>
      <p:pic>
        <p:nvPicPr>
          <p:cNvPr id="12" name="Picture 11">
            <a:extLst>
              <a:ext uri="{FF2B5EF4-FFF2-40B4-BE49-F238E27FC236}">
                <a16:creationId xmlns:a16="http://schemas.microsoft.com/office/drawing/2014/main" id="{504C0902-E2B3-6B46-9A50-DBF6E5C2136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6000"/>
                    </a14:imgEffect>
                    <a14:imgEffect>
                      <a14:brightnessContrast bright="3000" contrast="-27000"/>
                    </a14:imgEffect>
                  </a14:imgLayer>
                </a14:imgProps>
              </a:ext>
              <a:ext uri="{28A0092B-C50C-407E-A947-70E740481C1C}">
                <a14:useLocalDpi xmlns:a14="http://schemas.microsoft.com/office/drawing/2010/main" val="0"/>
              </a:ext>
            </a:extLst>
          </a:blip>
          <a:srcRect t="14857" r="25111" b="7556"/>
          <a:stretch/>
        </p:blipFill>
        <p:spPr>
          <a:xfrm>
            <a:off x="6582358" y="2789853"/>
            <a:ext cx="2331053" cy="1932038"/>
          </a:xfrm>
          <a:prstGeom prst="rect">
            <a:avLst/>
          </a:prstGeom>
        </p:spPr>
      </p:pic>
      <p:pic>
        <p:nvPicPr>
          <p:cNvPr id="13" name="Picture 12">
            <a:extLst>
              <a:ext uri="{FF2B5EF4-FFF2-40B4-BE49-F238E27FC236}">
                <a16:creationId xmlns:a16="http://schemas.microsoft.com/office/drawing/2014/main" id="{AB13DC5F-1ED8-6247-AB4E-37C057EE4EC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58677" y="739796"/>
            <a:ext cx="2562572" cy="2050057"/>
          </a:xfrm>
          <a:prstGeom prst="rect">
            <a:avLst/>
          </a:prstGeom>
        </p:spPr>
      </p:pic>
    </p:spTree>
    <p:extLst>
      <p:ext uri="{BB962C8B-B14F-4D97-AF65-F5344CB8AC3E}">
        <p14:creationId xmlns:p14="http://schemas.microsoft.com/office/powerpoint/2010/main" val="770729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5ECD-CBB9-FD49-9DD0-4782ABEF5AE7}"/>
              </a:ext>
            </a:extLst>
          </p:cNvPr>
          <p:cNvSpPr>
            <a:spLocks noGrp="1"/>
          </p:cNvSpPr>
          <p:nvPr>
            <p:ph type="title"/>
          </p:nvPr>
        </p:nvSpPr>
        <p:spPr/>
        <p:txBody>
          <a:bodyPr/>
          <a:lstStyle/>
          <a:p>
            <a:r>
              <a:rPr lang="en-US" dirty="0">
                <a:solidFill>
                  <a:srgbClr val="FFFF00"/>
                </a:solidFill>
              </a:rPr>
              <a:t>AGIL Staffing:</a:t>
            </a:r>
            <a:r>
              <a:rPr lang="en-US" dirty="0"/>
              <a:t> New Animal Scientist</a:t>
            </a:r>
          </a:p>
        </p:txBody>
      </p:sp>
      <p:sp>
        <p:nvSpPr>
          <p:cNvPr id="4" name="Content Placeholder 3">
            <a:extLst>
              <a:ext uri="{FF2B5EF4-FFF2-40B4-BE49-F238E27FC236}">
                <a16:creationId xmlns:a16="http://schemas.microsoft.com/office/drawing/2014/main" id="{A4D49D6A-FA22-7248-92D2-20C9705434F1}"/>
              </a:ext>
            </a:extLst>
          </p:cNvPr>
          <p:cNvSpPr>
            <a:spLocks noGrp="1"/>
          </p:cNvSpPr>
          <p:nvPr>
            <p:ph sz="half" idx="2"/>
          </p:nvPr>
        </p:nvSpPr>
        <p:spPr/>
        <p:txBody>
          <a:bodyPr/>
          <a:lstStyle/>
          <a:p>
            <a:r>
              <a:rPr lang="en-US" dirty="0"/>
              <a:t>Dr. Sajjad </a:t>
            </a:r>
            <a:r>
              <a:rPr lang="en-US" dirty="0" err="1"/>
              <a:t>Toghiani</a:t>
            </a:r>
            <a:endParaRPr lang="en-US" dirty="0"/>
          </a:p>
          <a:p>
            <a:r>
              <a:rPr lang="en-US" dirty="0"/>
              <a:t>Will work with Paul </a:t>
            </a:r>
            <a:r>
              <a:rPr lang="en-US" dirty="0" err="1"/>
              <a:t>VanRaden</a:t>
            </a:r>
            <a:endParaRPr lang="en-US" dirty="0"/>
          </a:p>
          <a:p>
            <a:r>
              <a:rPr lang="en-US" dirty="0"/>
              <a:t>PhD in Animal Breeding and Genetics from University of Georgia</a:t>
            </a:r>
          </a:p>
        </p:txBody>
      </p:sp>
      <p:pic>
        <p:nvPicPr>
          <p:cNvPr id="1026" name="Picture 2" descr="Image result for sajjad toghiani georgia">
            <a:extLst>
              <a:ext uri="{FF2B5EF4-FFF2-40B4-BE49-F238E27FC236}">
                <a16:creationId xmlns:a16="http://schemas.microsoft.com/office/drawing/2014/main" id="{073C5480-8AF5-004B-9F08-9CE716197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914400"/>
            <a:ext cx="3840480"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25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5ECD-CBB9-FD49-9DD0-4782ABEF5AE7}"/>
              </a:ext>
            </a:extLst>
          </p:cNvPr>
          <p:cNvSpPr>
            <a:spLocks noGrp="1"/>
          </p:cNvSpPr>
          <p:nvPr>
            <p:ph type="title"/>
          </p:nvPr>
        </p:nvSpPr>
        <p:spPr/>
        <p:txBody>
          <a:bodyPr/>
          <a:lstStyle/>
          <a:p>
            <a:r>
              <a:rPr lang="en-US" dirty="0">
                <a:solidFill>
                  <a:srgbClr val="FFFF00"/>
                </a:solidFill>
              </a:rPr>
              <a:t>AGIL Staffing:</a:t>
            </a:r>
            <a:r>
              <a:rPr lang="en-US" dirty="0"/>
              <a:t> New Postdoctoral Scientist</a:t>
            </a:r>
          </a:p>
        </p:txBody>
      </p:sp>
      <p:sp>
        <p:nvSpPr>
          <p:cNvPr id="4" name="Content Placeholder 3">
            <a:extLst>
              <a:ext uri="{FF2B5EF4-FFF2-40B4-BE49-F238E27FC236}">
                <a16:creationId xmlns:a16="http://schemas.microsoft.com/office/drawing/2014/main" id="{A4D49D6A-FA22-7248-92D2-20C9705434F1}"/>
              </a:ext>
            </a:extLst>
          </p:cNvPr>
          <p:cNvSpPr>
            <a:spLocks noGrp="1"/>
          </p:cNvSpPr>
          <p:nvPr>
            <p:ph sz="half" idx="2"/>
          </p:nvPr>
        </p:nvSpPr>
        <p:spPr>
          <a:xfrm>
            <a:off x="4754880" y="940526"/>
            <a:ext cx="4023360" cy="3840480"/>
          </a:xfrm>
        </p:spPr>
        <p:txBody>
          <a:bodyPr/>
          <a:lstStyle/>
          <a:p>
            <a:r>
              <a:rPr lang="en-US" dirty="0"/>
              <a:t>Dr. Ahmed Al-</a:t>
            </a:r>
            <a:r>
              <a:rPr lang="en-US" dirty="0" err="1"/>
              <a:t>Khudhair</a:t>
            </a:r>
            <a:endParaRPr lang="en-US" dirty="0"/>
          </a:p>
          <a:p>
            <a:r>
              <a:rPr lang="en-US" dirty="0"/>
              <a:t>Working with Paul </a:t>
            </a:r>
            <a:r>
              <a:rPr lang="en-US" dirty="0" err="1"/>
              <a:t>VanRaden</a:t>
            </a:r>
            <a:endParaRPr lang="en-US" dirty="0"/>
          </a:p>
          <a:p>
            <a:r>
              <a:rPr lang="en-US" dirty="0"/>
              <a:t>PhD in Genetics and Bioinformatics from University of Toledo</a:t>
            </a:r>
          </a:p>
        </p:txBody>
      </p:sp>
      <p:pic>
        <p:nvPicPr>
          <p:cNvPr id="4098" name="Picture 2" descr="https://media-exp1.licdn.com/dms/image/C5603AQHxLdghnr4fHQ/profile-displayphoto-shrink_200_200/0?e=1588809600&amp;v=beta&amp;t=MwRlXtIkBh7b-V7Vb36ITcw1tsbkFpibn0wTS7UxBLI">
            <a:extLst>
              <a:ext uri="{FF2B5EF4-FFF2-40B4-BE49-F238E27FC236}">
                <a16:creationId xmlns:a16="http://schemas.microsoft.com/office/drawing/2014/main" id="{F691BC21-C4BB-8D4A-BE06-C2CAF2A16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 y="914399"/>
            <a:ext cx="3762103" cy="376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915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5ECD-CBB9-FD49-9DD0-4782ABEF5AE7}"/>
              </a:ext>
            </a:extLst>
          </p:cNvPr>
          <p:cNvSpPr>
            <a:spLocks noGrp="1"/>
          </p:cNvSpPr>
          <p:nvPr>
            <p:ph type="title"/>
          </p:nvPr>
        </p:nvSpPr>
        <p:spPr/>
        <p:txBody>
          <a:bodyPr/>
          <a:lstStyle/>
          <a:p>
            <a:r>
              <a:rPr lang="en-US" dirty="0">
                <a:solidFill>
                  <a:srgbClr val="FFFF00"/>
                </a:solidFill>
              </a:rPr>
              <a:t>AGIL Staffing:</a:t>
            </a:r>
            <a:r>
              <a:rPr lang="en-US" dirty="0"/>
              <a:t> New Postdoctoral Scientist</a:t>
            </a:r>
          </a:p>
        </p:txBody>
      </p:sp>
      <p:sp>
        <p:nvSpPr>
          <p:cNvPr id="4" name="Content Placeholder 3">
            <a:extLst>
              <a:ext uri="{FF2B5EF4-FFF2-40B4-BE49-F238E27FC236}">
                <a16:creationId xmlns:a16="http://schemas.microsoft.com/office/drawing/2014/main" id="{A4D49D6A-FA22-7248-92D2-20C9705434F1}"/>
              </a:ext>
            </a:extLst>
          </p:cNvPr>
          <p:cNvSpPr>
            <a:spLocks noGrp="1"/>
          </p:cNvSpPr>
          <p:nvPr>
            <p:ph sz="half" idx="2"/>
          </p:nvPr>
        </p:nvSpPr>
        <p:spPr/>
        <p:txBody>
          <a:bodyPr/>
          <a:lstStyle/>
          <a:p>
            <a:r>
              <a:rPr lang="en-US" dirty="0"/>
              <a:t>Dr. Shuli Liu</a:t>
            </a:r>
          </a:p>
          <a:p>
            <a:r>
              <a:rPr lang="en-US" dirty="0"/>
              <a:t>Working with John Cole</a:t>
            </a:r>
          </a:p>
          <a:p>
            <a:r>
              <a:rPr lang="en-US" dirty="0"/>
              <a:t>PhD in Animal Genetics and Breeding, China Agricultural University</a:t>
            </a:r>
          </a:p>
          <a:p>
            <a:r>
              <a:rPr lang="en-US" dirty="0"/>
              <a:t>Current project focuses on immune gene diversity in US Holsteins</a:t>
            </a:r>
          </a:p>
        </p:txBody>
      </p:sp>
      <p:pic>
        <p:nvPicPr>
          <p:cNvPr id="3" name="Picture 2">
            <a:extLst>
              <a:ext uri="{FF2B5EF4-FFF2-40B4-BE49-F238E27FC236}">
                <a16:creationId xmlns:a16="http://schemas.microsoft.com/office/drawing/2014/main" id="{58DF702C-6BA0-A947-8DF7-ABC777A8A1CF}"/>
              </a:ext>
            </a:extLst>
          </p:cNvPr>
          <p:cNvPicPr>
            <a:picLocks noChangeAspect="1"/>
          </p:cNvPicPr>
          <p:nvPr/>
        </p:nvPicPr>
        <p:blipFill rotWithShape="1">
          <a:blip r:embed="rId2"/>
          <a:srcRect l="3403" r="6004" b="5325"/>
          <a:stretch/>
        </p:blipFill>
        <p:spPr>
          <a:xfrm>
            <a:off x="365760" y="914400"/>
            <a:ext cx="3053167" cy="3719593"/>
          </a:xfrm>
          <a:prstGeom prst="rect">
            <a:avLst/>
          </a:prstGeom>
        </p:spPr>
      </p:pic>
    </p:spTree>
    <p:extLst>
      <p:ext uri="{BB962C8B-B14F-4D97-AF65-F5344CB8AC3E}">
        <p14:creationId xmlns:p14="http://schemas.microsoft.com/office/powerpoint/2010/main" val="282616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2ACBC-1FF2-334C-8976-E43478F56D5D}"/>
              </a:ext>
            </a:extLst>
          </p:cNvPr>
          <p:cNvSpPr>
            <a:spLocks noGrp="1"/>
          </p:cNvSpPr>
          <p:nvPr>
            <p:ph type="title"/>
          </p:nvPr>
        </p:nvSpPr>
        <p:spPr/>
        <p:txBody>
          <a:bodyPr/>
          <a:lstStyle/>
          <a:p>
            <a:r>
              <a:rPr lang="en-US" dirty="0"/>
              <a:t>Topics for discussion</a:t>
            </a:r>
          </a:p>
        </p:txBody>
      </p:sp>
      <p:sp>
        <p:nvSpPr>
          <p:cNvPr id="5" name="Content Placeholder 4">
            <a:extLst>
              <a:ext uri="{FF2B5EF4-FFF2-40B4-BE49-F238E27FC236}">
                <a16:creationId xmlns:a16="http://schemas.microsoft.com/office/drawing/2014/main" id="{FEAF8BA5-B146-6144-A161-64FCBF08E8FE}"/>
              </a:ext>
            </a:extLst>
          </p:cNvPr>
          <p:cNvSpPr>
            <a:spLocks noGrp="1"/>
          </p:cNvSpPr>
          <p:nvPr>
            <p:ph sz="half" idx="1"/>
          </p:nvPr>
        </p:nvSpPr>
        <p:spPr/>
        <p:txBody>
          <a:bodyPr/>
          <a:lstStyle/>
          <a:p>
            <a:r>
              <a:rPr lang="en-US" dirty="0"/>
              <a:t>60K to 80K SNP list</a:t>
            </a:r>
          </a:p>
          <a:p>
            <a:r>
              <a:rPr lang="en-US" dirty="0"/>
              <a:t>RFI</a:t>
            </a:r>
          </a:p>
          <a:p>
            <a:r>
              <a:rPr lang="en-US" dirty="0"/>
              <a:t>Heifer livability</a:t>
            </a:r>
          </a:p>
          <a:p>
            <a:r>
              <a:rPr lang="en-US" dirty="0"/>
              <a:t>Ancestor discovery</a:t>
            </a:r>
          </a:p>
          <a:p>
            <a:r>
              <a:rPr lang="en-US" dirty="0"/>
              <a:t>More health studies</a:t>
            </a:r>
          </a:p>
          <a:p>
            <a:r>
              <a:rPr lang="en-US" dirty="0"/>
              <a:t>Possible NM$ updates</a:t>
            </a:r>
          </a:p>
          <a:p>
            <a:r>
              <a:rPr lang="en-US" dirty="0"/>
              <a:t>HH2 mutation identified</a:t>
            </a:r>
          </a:p>
          <a:p>
            <a:endParaRPr lang="en-US" dirty="0"/>
          </a:p>
        </p:txBody>
      </p:sp>
      <p:sp>
        <p:nvSpPr>
          <p:cNvPr id="6" name="Content Placeholder 5">
            <a:extLst>
              <a:ext uri="{FF2B5EF4-FFF2-40B4-BE49-F238E27FC236}">
                <a16:creationId xmlns:a16="http://schemas.microsoft.com/office/drawing/2014/main" id="{C3FC9900-80B6-5A49-8831-DAD248E57EDB}"/>
              </a:ext>
            </a:extLst>
          </p:cNvPr>
          <p:cNvSpPr>
            <a:spLocks noGrp="1"/>
          </p:cNvSpPr>
          <p:nvPr>
            <p:ph sz="half" idx="2"/>
          </p:nvPr>
        </p:nvSpPr>
        <p:spPr/>
        <p:txBody>
          <a:bodyPr/>
          <a:lstStyle/>
          <a:p>
            <a:r>
              <a:rPr lang="en-US" dirty="0"/>
              <a:t>Personnel changes at AGIL</a:t>
            </a:r>
          </a:p>
          <a:p>
            <a:r>
              <a:rPr lang="en-US" dirty="0"/>
              <a:t>Hiring of new geneticists</a:t>
            </a:r>
          </a:p>
          <a:p>
            <a:r>
              <a:rPr lang="en-US" dirty="0"/>
              <a:t>Hiring of Permanent Research Leader</a:t>
            </a:r>
          </a:p>
          <a:p>
            <a:r>
              <a:rPr lang="en-US" dirty="0"/>
              <a:t>Extramural funding</a:t>
            </a:r>
          </a:p>
        </p:txBody>
      </p:sp>
    </p:spTree>
    <p:extLst>
      <p:ext uri="{BB962C8B-B14F-4D97-AF65-F5344CB8AC3E}">
        <p14:creationId xmlns:p14="http://schemas.microsoft.com/office/powerpoint/2010/main" val="1526557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5ECD-CBB9-FD49-9DD0-4782ABEF5AE7}"/>
              </a:ext>
            </a:extLst>
          </p:cNvPr>
          <p:cNvSpPr>
            <a:spLocks noGrp="1"/>
          </p:cNvSpPr>
          <p:nvPr>
            <p:ph type="title"/>
          </p:nvPr>
        </p:nvSpPr>
        <p:spPr/>
        <p:txBody>
          <a:bodyPr/>
          <a:lstStyle/>
          <a:p>
            <a:r>
              <a:rPr lang="en-US" dirty="0">
                <a:solidFill>
                  <a:srgbClr val="FFFF00"/>
                </a:solidFill>
              </a:rPr>
              <a:t>AGIL Staffing:</a:t>
            </a:r>
            <a:r>
              <a:rPr lang="en-US" dirty="0"/>
              <a:t> New Visiting Scientist</a:t>
            </a:r>
          </a:p>
        </p:txBody>
      </p:sp>
      <p:sp>
        <p:nvSpPr>
          <p:cNvPr id="4" name="Content Placeholder 3">
            <a:extLst>
              <a:ext uri="{FF2B5EF4-FFF2-40B4-BE49-F238E27FC236}">
                <a16:creationId xmlns:a16="http://schemas.microsoft.com/office/drawing/2014/main" id="{A4D49D6A-FA22-7248-92D2-20C9705434F1}"/>
              </a:ext>
            </a:extLst>
          </p:cNvPr>
          <p:cNvSpPr>
            <a:spLocks noGrp="1"/>
          </p:cNvSpPr>
          <p:nvPr>
            <p:ph sz="half" idx="2"/>
          </p:nvPr>
        </p:nvSpPr>
        <p:spPr/>
        <p:txBody>
          <a:bodyPr/>
          <a:lstStyle/>
          <a:p>
            <a:r>
              <a:rPr lang="en-US" dirty="0"/>
              <a:t>Ms. Irene </a:t>
            </a:r>
            <a:r>
              <a:rPr lang="en-US" dirty="0" err="1"/>
              <a:t>Häfliger</a:t>
            </a:r>
            <a:endParaRPr lang="en-US" dirty="0"/>
          </a:p>
          <a:p>
            <a:r>
              <a:rPr lang="en-US" dirty="0"/>
              <a:t>Working with John Cole</a:t>
            </a:r>
          </a:p>
          <a:p>
            <a:r>
              <a:rPr lang="en-US" dirty="0"/>
              <a:t>PhD candidate, Institute of Genetics, </a:t>
            </a:r>
            <a:r>
              <a:rPr lang="en-US" dirty="0" err="1"/>
              <a:t>Vetsuisse</a:t>
            </a:r>
            <a:r>
              <a:rPr lang="en-US" dirty="0"/>
              <a:t> Faculty, University of Bern</a:t>
            </a:r>
          </a:p>
          <a:p>
            <a:r>
              <a:rPr lang="en-US" dirty="0"/>
              <a:t>Will work on identification of genetic defects and other topics of mutual interest</a:t>
            </a:r>
          </a:p>
        </p:txBody>
      </p:sp>
      <p:pic>
        <p:nvPicPr>
          <p:cNvPr id="5" name="Picture 4">
            <a:extLst>
              <a:ext uri="{FF2B5EF4-FFF2-40B4-BE49-F238E27FC236}">
                <a16:creationId xmlns:a16="http://schemas.microsoft.com/office/drawing/2014/main" id="{F62E78DE-745D-F646-8CB2-7146E24781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87" r="23662"/>
          <a:stretch/>
        </p:blipFill>
        <p:spPr bwMode="auto">
          <a:xfrm>
            <a:off x="365759" y="914400"/>
            <a:ext cx="2811393" cy="38429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713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5ECD-CBB9-FD49-9DD0-4782ABEF5AE7}"/>
              </a:ext>
            </a:extLst>
          </p:cNvPr>
          <p:cNvSpPr>
            <a:spLocks noGrp="1"/>
          </p:cNvSpPr>
          <p:nvPr>
            <p:ph type="title"/>
          </p:nvPr>
        </p:nvSpPr>
        <p:spPr/>
        <p:txBody>
          <a:bodyPr/>
          <a:lstStyle/>
          <a:p>
            <a:r>
              <a:rPr lang="en-US" dirty="0">
                <a:solidFill>
                  <a:srgbClr val="FFFF00"/>
                </a:solidFill>
              </a:rPr>
              <a:t>AGIL Staffing:</a:t>
            </a:r>
            <a:r>
              <a:rPr lang="en-US" dirty="0"/>
              <a:t> Permanent Research Leader</a:t>
            </a:r>
          </a:p>
        </p:txBody>
      </p:sp>
      <p:sp>
        <p:nvSpPr>
          <p:cNvPr id="4" name="Content Placeholder 3">
            <a:extLst>
              <a:ext uri="{FF2B5EF4-FFF2-40B4-BE49-F238E27FC236}">
                <a16:creationId xmlns:a16="http://schemas.microsoft.com/office/drawing/2014/main" id="{A4D49D6A-FA22-7248-92D2-20C9705434F1}"/>
              </a:ext>
            </a:extLst>
          </p:cNvPr>
          <p:cNvSpPr>
            <a:spLocks noGrp="1"/>
          </p:cNvSpPr>
          <p:nvPr>
            <p:ph sz="half" idx="2"/>
          </p:nvPr>
        </p:nvSpPr>
        <p:spPr/>
        <p:txBody>
          <a:bodyPr/>
          <a:lstStyle/>
          <a:p>
            <a:r>
              <a:rPr lang="en-US" dirty="0"/>
              <a:t>Fall search was canceled due to funding concerns</a:t>
            </a:r>
          </a:p>
          <a:p>
            <a:r>
              <a:rPr lang="en-US" dirty="0"/>
              <a:t>Position description is being revised to cover a broader range of expertise</a:t>
            </a:r>
          </a:p>
          <a:p>
            <a:r>
              <a:rPr lang="en-US" dirty="0"/>
              <a:t>New RL will be hired into Erin Connor’s position rather than George </a:t>
            </a:r>
            <a:r>
              <a:rPr lang="en-US" dirty="0" err="1"/>
              <a:t>Wiggans’s</a:t>
            </a:r>
            <a:endParaRPr lang="en-US" dirty="0"/>
          </a:p>
        </p:txBody>
      </p:sp>
      <p:pic>
        <p:nvPicPr>
          <p:cNvPr id="2050" name="Picture 2" descr="Image result for silhouette person head and shoulders">
            <a:extLst>
              <a:ext uri="{FF2B5EF4-FFF2-40B4-BE49-F238E27FC236}">
                <a16:creationId xmlns:a16="http://schemas.microsoft.com/office/drawing/2014/main" id="{990A627D-06AF-A249-B81B-081551C7D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 y="914399"/>
            <a:ext cx="3605349" cy="382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878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E5ECD-CBB9-FD49-9DD0-4782ABEF5AE7}"/>
              </a:ext>
            </a:extLst>
          </p:cNvPr>
          <p:cNvSpPr>
            <a:spLocks noGrp="1"/>
          </p:cNvSpPr>
          <p:nvPr>
            <p:ph type="title"/>
          </p:nvPr>
        </p:nvSpPr>
        <p:spPr/>
        <p:txBody>
          <a:bodyPr/>
          <a:lstStyle/>
          <a:p>
            <a:r>
              <a:rPr lang="en-US" dirty="0">
                <a:solidFill>
                  <a:srgbClr val="FFFF00"/>
                </a:solidFill>
              </a:rPr>
              <a:t>AGIL Staffing:</a:t>
            </a:r>
            <a:r>
              <a:rPr lang="en-US" dirty="0"/>
              <a:t> Research Geneticists</a:t>
            </a:r>
          </a:p>
        </p:txBody>
      </p:sp>
      <p:sp>
        <p:nvSpPr>
          <p:cNvPr id="4" name="Content Placeholder 3">
            <a:extLst>
              <a:ext uri="{FF2B5EF4-FFF2-40B4-BE49-F238E27FC236}">
                <a16:creationId xmlns:a16="http://schemas.microsoft.com/office/drawing/2014/main" id="{A4D49D6A-FA22-7248-92D2-20C9705434F1}"/>
              </a:ext>
            </a:extLst>
          </p:cNvPr>
          <p:cNvSpPr>
            <a:spLocks noGrp="1"/>
          </p:cNvSpPr>
          <p:nvPr>
            <p:ph sz="half" idx="2"/>
          </p:nvPr>
        </p:nvSpPr>
        <p:spPr/>
        <p:txBody>
          <a:bodyPr/>
          <a:lstStyle/>
          <a:p>
            <a:r>
              <a:rPr lang="en-US" dirty="0"/>
              <a:t>Refining position description with Office of National Programs</a:t>
            </a:r>
          </a:p>
          <a:p>
            <a:r>
              <a:rPr lang="en-US" dirty="0"/>
              <a:t>Hope to advertise this spring</a:t>
            </a:r>
          </a:p>
          <a:p>
            <a:r>
              <a:rPr lang="en-US" dirty="0"/>
              <a:t>Are the applicants there?</a:t>
            </a:r>
          </a:p>
        </p:txBody>
      </p:sp>
      <p:pic>
        <p:nvPicPr>
          <p:cNvPr id="3074" name="Picture 2" descr="Image result for silhouette person head and shoulders">
            <a:extLst>
              <a:ext uri="{FF2B5EF4-FFF2-40B4-BE49-F238E27FC236}">
                <a16:creationId xmlns:a16="http://schemas.microsoft.com/office/drawing/2014/main" id="{4BB487BA-C2FA-DE46-8B85-F12FAA857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446" y="2521130"/>
            <a:ext cx="2108040" cy="22337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ilhouette person head and shoulders">
            <a:extLst>
              <a:ext uri="{FF2B5EF4-FFF2-40B4-BE49-F238E27FC236}">
                <a16:creationId xmlns:a16="http://schemas.microsoft.com/office/drawing/2014/main" id="{990A627D-06AF-A249-B81B-081551C7D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1" y="914400"/>
            <a:ext cx="1997090" cy="211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68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CD21A7-8BA4-DB41-923D-CEF3D5EF718A}"/>
              </a:ext>
            </a:extLst>
          </p:cNvPr>
          <p:cNvSpPr>
            <a:spLocks noGrp="1"/>
          </p:cNvSpPr>
          <p:nvPr>
            <p:ph type="title"/>
          </p:nvPr>
        </p:nvSpPr>
        <p:spPr/>
        <p:txBody>
          <a:bodyPr/>
          <a:lstStyle/>
          <a:p>
            <a:r>
              <a:rPr lang="en-US" dirty="0"/>
              <a:t>Current extramural (grant) funding</a:t>
            </a:r>
          </a:p>
        </p:txBody>
      </p:sp>
      <p:sp>
        <p:nvSpPr>
          <p:cNvPr id="6" name="Content Placeholder 5">
            <a:extLst>
              <a:ext uri="{FF2B5EF4-FFF2-40B4-BE49-F238E27FC236}">
                <a16:creationId xmlns:a16="http://schemas.microsoft.com/office/drawing/2014/main" id="{A4C48BDB-8F72-9F47-A2A6-E5572011680F}"/>
              </a:ext>
            </a:extLst>
          </p:cNvPr>
          <p:cNvSpPr>
            <a:spLocks noGrp="1"/>
          </p:cNvSpPr>
          <p:nvPr>
            <p:ph sz="half" idx="1"/>
          </p:nvPr>
        </p:nvSpPr>
        <p:spPr/>
        <p:txBody>
          <a:bodyPr/>
          <a:lstStyle/>
          <a:p>
            <a:r>
              <a:rPr lang="en-US" dirty="0"/>
              <a:t>NIFA, “Genetic Mechanism of Reproductive Heterosis in Dairy Cattle” (Y. Da et al.)</a:t>
            </a:r>
          </a:p>
          <a:p>
            <a:r>
              <a:rPr lang="en-US" dirty="0"/>
              <a:t>NIFA, “Big-data Genomic Investigation to Improve Dairy Cattle Health” (L. Ma et al.)</a:t>
            </a:r>
          </a:p>
          <a:p>
            <a:r>
              <a:rPr lang="en-US" dirty="0"/>
              <a:t>Minnesota Agricultural Experiment Station, “Reducing Mastitis in the Dairy Cow by Increasing the Prevalence of Beneficial Polymorphisms in Genes Associated with Mastitis Resistance” (Crooker et al.)</a:t>
            </a:r>
          </a:p>
        </p:txBody>
      </p:sp>
    </p:spTree>
    <p:extLst>
      <p:ext uri="{BB962C8B-B14F-4D97-AF65-F5344CB8AC3E}">
        <p14:creationId xmlns:p14="http://schemas.microsoft.com/office/powerpoint/2010/main" val="1471212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CD21A7-8BA4-DB41-923D-CEF3D5EF718A}"/>
              </a:ext>
            </a:extLst>
          </p:cNvPr>
          <p:cNvSpPr>
            <a:spLocks noGrp="1"/>
          </p:cNvSpPr>
          <p:nvPr>
            <p:ph type="title"/>
          </p:nvPr>
        </p:nvSpPr>
        <p:spPr/>
        <p:txBody>
          <a:bodyPr/>
          <a:lstStyle/>
          <a:p>
            <a:r>
              <a:rPr lang="en-US" dirty="0"/>
              <a:t>Current extramural (grant) funding (cont’d)</a:t>
            </a:r>
          </a:p>
        </p:txBody>
      </p:sp>
      <p:sp>
        <p:nvSpPr>
          <p:cNvPr id="6" name="Content Placeholder 5">
            <a:extLst>
              <a:ext uri="{FF2B5EF4-FFF2-40B4-BE49-F238E27FC236}">
                <a16:creationId xmlns:a16="http://schemas.microsoft.com/office/drawing/2014/main" id="{A4C48BDB-8F72-9F47-A2A6-E5572011680F}"/>
              </a:ext>
            </a:extLst>
          </p:cNvPr>
          <p:cNvSpPr>
            <a:spLocks noGrp="1"/>
          </p:cNvSpPr>
          <p:nvPr>
            <p:ph sz="half" idx="1"/>
          </p:nvPr>
        </p:nvSpPr>
        <p:spPr/>
        <p:txBody>
          <a:bodyPr/>
          <a:lstStyle/>
          <a:p>
            <a:r>
              <a:rPr lang="en-US" dirty="0"/>
              <a:t>NIFA, “Enhanced Prediction of Dairy Cattle Performance Combined with a Tool to Improve Replacement and Breeding Decisions” (De Vries et al.)</a:t>
            </a:r>
          </a:p>
          <a:p>
            <a:r>
              <a:rPr lang="en-US" dirty="0"/>
              <a:t>NIFA, “Enabling Tools for Microbiome-Based Trait Selection in Dairy Cows” (Suen et al.)</a:t>
            </a:r>
          </a:p>
          <a:p>
            <a:r>
              <a:rPr lang="en-US" dirty="0"/>
              <a:t>NIH and NIFA R01, “Physiological and Genetic Insights into Pregnancy Loss” (Spencer et al.)</a:t>
            </a:r>
          </a:p>
        </p:txBody>
      </p:sp>
    </p:spTree>
    <p:extLst>
      <p:ext uri="{BB962C8B-B14F-4D97-AF65-F5344CB8AC3E}">
        <p14:creationId xmlns:p14="http://schemas.microsoft.com/office/powerpoint/2010/main" val="722554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5AB94-3565-404D-B30A-9C46F4518B97}"/>
              </a:ext>
            </a:extLst>
          </p:cNvPr>
          <p:cNvSpPr>
            <a:spLocks noGrp="1"/>
          </p:cNvSpPr>
          <p:nvPr>
            <p:ph type="title"/>
          </p:nvPr>
        </p:nvSpPr>
        <p:spPr/>
        <p:txBody>
          <a:bodyPr/>
          <a:lstStyle/>
          <a:p>
            <a:r>
              <a:rPr lang="en-US" dirty="0"/>
              <a:t>Conclusion – You get what you pay for!</a:t>
            </a:r>
          </a:p>
        </p:txBody>
      </p:sp>
      <p:pic>
        <p:nvPicPr>
          <p:cNvPr id="2050" name="Picture 2" descr="https://scontent-atl3-1.xx.fbcdn.net/v/t1.0-9/82174493_10158316429909274_1518723297976516608_n.jpg?_nc_cat=100&amp;_nc_sid=09cbfe&amp;_nc_ohc=Lz1Vzq-l_bwAX80Ss9a&amp;_nc_ht=scontent-atl3-1.xx&amp;oh=70fb7f3bdda07610604f48fec0175743&amp;oe=5E7FF7C9">
            <a:extLst>
              <a:ext uri="{FF2B5EF4-FFF2-40B4-BE49-F238E27FC236}">
                <a16:creationId xmlns:a16="http://schemas.microsoft.com/office/drawing/2014/main" id="{321CD9E6-167D-8C45-A188-6E24AC398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6949" y="914400"/>
            <a:ext cx="3741291" cy="37412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joe burreaux">
            <a:extLst>
              <a:ext uri="{FF2B5EF4-FFF2-40B4-BE49-F238E27FC236}">
                <a16:creationId xmlns:a16="http://schemas.microsoft.com/office/drawing/2014/main" id="{868EB96F-1C7A-6842-94AE-8F5F3D0A1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05" r="10857"/>
          <a:stretch/>
        </p:blipFill>
        <p:spPr bwMode="auto">
          <a:xfrm>
            <a:off x="365760" y="914399"/>
            <a:ext cx="4456731" cy="280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0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sz="half" idx="1"/>
          </p:nvPr>
        </p:nvSpPr>
        <p:spPr/>
        <p:txBody>
          <a:bodyPr/>
          <a:lstStyle/>
          <a:p>
            <a:r>
              <a:rPr lang="en-US" dirty="0"/>
              <a:t>The author was supported by USDA-ARS project 8042-31000-002-00-D, “Improving Dairy Animals by Increasing Accuracy of Genomic Prediction, Evaluating New Traits, and Redefining Selection Goals”.</a:t>
            </a:r>
          </a:p>
          <a:p>
            <a:r>
              <a:rPr lang="en-US" dirty="0"/>
              <a:t>USDA is an equal opportunity provider and employer.</a:t>
            </a:r>
          </a:p>
          <a:p>
            <a:r>
              <a:rPr lang="en-US" dirty="0"/>
              <a:t>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1822953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2D7D4-0578-234D-9E45-BE16B535B84D}"/>
              </a:ext>
            </a:extLst>
          </p:cNvPr>
          <p:cNvSpPr>
            <a:spLocks noGrp="1"/>
          </p:cNvSpPr>
          <p:nvPr>
            <p:ph type="title"/>
          </p:nvPr>
        </p:nvSpPr>
        <p:spPr/>
        <p:txBody>
          <a:bodyPr/>
          <a:lstStyle/>
          <a:p>
            <a:r>
              <a:rPr lang="en-US" dirty="0"/>
              <a:t>What’s the deal with the hair?</a:t>
            </a:r>
          </a:p>
        </p:txBody>
      </p:sp>
      <p:pic>
        <p:nvPicPr>
          <p:cNvPr id="1026" name="Picture 2" descr="Image result for willie nelson young">
            <a:extLst>
              <a:ext uri="{FF2B5EF4-FFF2-40B4-BE49-F238E27FC236}">
                <a16:creationId xmlns:a16="http://schemas.microsoft.com/office/drawing/2014/main" id="{DADD3EC6-2EB4-6F41-A63A-E7AC69F0A5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45"/>
          <a:stretch/>
        </p:blipFill>
        <p:spPr bwMode="auto">
          <a:xfrm>
            <a:off x="365760" y="914399"/>
            <a:ext cx="3849779" cy="3577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illie nelson young">
            <a:extLst>
              <a:ext uri="{FF2B5EF4-FFF2-40B4-BE49-F238E27FC236}">
                <a16:creationId xmlns:a16="http://schemas.microsoft.com/office/drawing/2014/main" id="{E697D406-F863-FA4B-8726-B16395645A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76" r="21923"/>
          <a:stretch/>
        </p:blipFill>
        <p:spPr bwMode="auto">
          <a:xfrm>
            <a:off x="5315919" y="914399"/>
            <a:ext cx="3462321" cy="360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847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3038-9B46-4342-8B6A-15C83829F35F}"/>
              </a:ext>
            </a:extLst>
          </p:cNvPr>
          <p:cNvSpPr>
            <a:spLocks noGrp="1"/>
          </p:cNvSpPr>
          <p:nvPr>
            <p:ph type="title"/>
          </p:nvPr>
        </p:nvSpPr>
        <p:spPr>
          <a:xfrm>
            <a:off x="365760" y="91440"/>
            <a:ext cx="8412480" cy="479822"/>
          </a:xfrm>
        </p:spPr>
        <p:txBody>
          <a:bodyPr/>
          <a:lstStyle/>
          <a:p>
            <a:r>
              <a:rPr lang="en-US" dirty="0"/>
              <a:t>Moving from 60K SNP to 80K SNP</a:t>
            </a:r>
          </a:p>
        </p:txBody>
      </p:sp>
      <p:sp>
        <p:nvSpPr>
          <p:cNvPr id="3" name="Content Placeholder 2">
            <a:extLst>
              <a:ext uri="{FF2B5EF4-FFF2-40B4-BE49-F238E27FC236}">
                <a16:creationId xmlns:a16="http://schemas.microsoft.com/office/drawing/2014/main" id="{1991EDA4-B977-4E7C-BE7C-89CA57D485A2}"/>
              </a:ext>
            </a:extLst>
          </p:cNvPr>
          <p:cNvSpPr>
            <a:spLocks noGrp="1"/>
          </p:cNvSpPr>
          <p:nvPr>
            <p:ph sz="half" idx="1"/>
          </p:nvPr>
        </p:nvSpPr>
        <p:spPr>
          <a:xfrm>
            <a:off x="365760" y="783772"/>
            <a:ext cx="8412480" cy="3657600"/>
          </a:xfrm>
        </p:spPr>
        <p:txBody>
          <a:bodyPr/>
          <a:lstStyle/>
          <a:p>
            <a:pPr marL="222885" indent="-171450">
              <a:lnSpc>
                <a:spcPts val="2325"/>
              </a:lnSpc>
              <a:spcAft>
                <a:spcPts val="1350"/>
              </a:spcAft>
            </a:pPr>
            <a:r>
              <a:rPr lang="en-US" dirty="0"/>
              <a:t>Gene tests added to recent chips</a:t>
            </a:r>
          </a:p>
          <a:p>
            <a:pPr marL="222885" indent="-171450">
              <a:lnSpc>
                <a:spcPts val="2325"/>
              </a:lnSpc>
              <a:spcAft>
                <a:spcPts val="1350"/>
              </a:spcAft>
            </a:pPr>
            <a:r>
              <a:rPr lang="en-US" dirty="0"/>
              <a:t>Causal alleles within lethal haplotypes</a:t>
            </a:r>
          </a:p>
          <a:p>
            <a:pPr marL="222885" indent="-171450">
              <a:lnSpc>
                <a:spcPts val="2325"/>
              </a:lnSpc>
              <a:spcAft>
                <a:spcPts val="1350"/>
              </a:spcAft>
            </a:pPr>
            <a:r>
              <a:rPr lang="en-US" dirty="0"/>
              <a:t>Remove previous SNP with high parent-progeny conflict rates, missing genotypes, Hardy-Weinberg within breeds, etc.</a:t>
            </a:r>
          </a:p>
          <a:p>
            <a:pPr marL="222885" indent="-171450">
              <a:lnSpc>
                <a:spcPts val="2325"/>
              </a:lnSpc>
              <a:spcAft>
                <a:spcPts val="1125"/>
              </a:spcAft>
            </a:pPr>
            <a:r>
              <a:rPr lang="en-US" dirty="0"/>
              <a:t>Gene tests for </a:t>
            </a:r>
            <a:r>
              <a:rPr lang="en-US" i="1" dirty="0"/>
              <a:t>DGAT1</a:t>
            </a:r>
            <a:r>
              <a:rPr lang="en-US" dirty="0"/>
              <a:t>, </a:t>
            </a:r>
            <a:r>
              <a:rPr lang="en-US" i="1" dirty="0"/>
              <a:t>ABCG2</a:t>
            </a:r>
            <a:r>
              <a:rPr lang="en-US" dirty="0"/>
              <a:t>, β-casein, and β-lactoglobulin had large effects on yield traits and net merit</a:t>
            </a:r>
          </a:p>
          <a:p>
            <a:pPr marL="222885" indent="-171450">
              <a:lnSpc>
                <a:spcPts val="2325"/>
              </a:lnSpc>
              <a:spcAft>
                <a:spcPts val="450"/>
              </a:spcAft>
            </a:pPr>
            <a:r>
              <a:rPr lang="en-US" dirty="0"/>
              <a:t>Correlations of 80K with 60K predictions for young animals</a:t>
            </a:r>
          </a:p>
          <a:p>
            <a:pPr marL="428625" lvl="1" indent="-154305">
              <a:lnSpc>
                <a:spcPts val="2175"/>
              </a:lnSpc>
              <a:spcAft>
                <a:spcPts val="450"/>
              </a:spcAft>
            </a:pPr>
            <a:r>
              <a:rPr lang="en-US" dirty="0"/>
              <a:t>About 0.99 for Jersey, Holstein, and Guernsey yield traits </a:t>
            </a:r>
          </a:p>
          <a:p>
            <a:pPr marL="428625" lvl="1" indent="-154305">
              <a:lnSpc>
                <a:spcPts val="2175"/>
              </a:lnSpc>
              <a:spcAft>
                <a:spcPts val="450"/>
              </a:spcAft>
            </a:pPr>
            <a:r>
              <a:rPr lang="en-US" dirty="0"/>
              <a:t>Higher for Ayrshire and Brown Swiss yield traits </a:t>
            </a:r>
          </a:p>
          <a:p>
            <a:pPr marL="428625" lvl="1" indent="-154305">
              <a:lnSpc>
                <a:spcPts val="2175"/>
              </a:lnSpc>
            </a:pPr>
            <a:r>
              <a:rPr lang="en-US" dirty="0"/>
              <a:t>Lower for many other traits </a:t>
            </a:r>
            <a:r>
              <a:rPr lang="en-US" dirty="0">
                <a:solidFill>
                  <a:srgbClr val="B00000"/>
                </a:solidFill>
              </a:rPr>
              <a:t>(</a:t>
            </a:r>
            <a:r>
              <a:rPr lang="en-US" dirty="0">
                <a:solidFill>
                  <a:srgbClr val="B00000"/>
                </a:solidFill>
                <a:latin typeface="Arial" panose="020B0604020202020204" pitchFamily="34" charset="0"/>
                <a:cs typeface="Arial" panose="020B0604020202020204" pitchFamily="34" charset="0"/>
              </a:rPr>
              <a:t>~</a:t>
            </a:r>
            <a:r>
              <a:rPr lang="en-US" dirty="0">
                <a:solidFill>
                  <a:srgbClr val="B00000"/>
                </a:solidFill>
              </a:rPr>
              <a:t>0.98)</a:t>
            </a:r>
          </a:p>
          <a:p>
            <a:pPr marL="222885" indent="-171450">
              <a:lnSpc>
                <a:spcPts val="2325"/>
              </a:lnSpc>
              <a:spcAft>
                <a:spcPts val="1125"/>
              </a:spcAft>
            </a:pPr>
            <a:endParaRPr lang="en-US" dirty="0"/>
          </a:p>
        </p:txBody>
      </p:sp>
    </p:spTree>
    <p:extLst>
      <p:ext uri="{BB962C8B-B14F-4D97-AF65-F5344CB8AC3E}">
        <p14:creationId xmlns:p14="http://schemas.microsoft.com/office/powerpoint/2010/main" val="9134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RFI evaluations: </a:t>
            </a:r>
            <a:r>
              <a:rPr lang="en-US" dirty="0"/>
              <a:t>Reliabilities (Li et al., 2020, JDS)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752889388"/>
              </p:ext>
            </p:extLst>
          </p:nvPr>
        </p:nvGraphicFramePr>
        <p:xfrm>
          <a:off x="365761" y="1028700"/>
          <a:ext cx="8412479" cy="3474720"/>
        </p:xfrm>
        <a:graphic>
          <a:graphicData uri="http://schemas.openxmlformats.org/drawingml/2006/table">
            <a:tbl>
              <a:tblPr firstRow="1" bandRow="1">
                <a:tableStyleId>{2D5ABB26-0587-4C30-8999-92F81FD0307C}</a:tableStyleId>
              </a:tblPr>
              <a:tblGrid>
                <a:gridCol w="5227910">
                  <a:extLst>
                    <a:ext uri="{9D8B030D-6E8A-4147-A177-3AD203B41FA5}">
                      <a16:colId xmlns:a16="http://schemas.microsoft.com/office/drawing/2014/main" val="20000"/>
                    </a:ext>
                  </a:extLst>
                </a:gridCol>
                <a:gridCol w="1619458">
                  <a:extLst>
                    <a:ext uri="{9D8B030D-6E8A-4147-A177-3AD203B41FA5}">
                      <a16:colId xmlns:a16="http://schemas.microsoft.com/office/drawing/2014/main" val="20001"/>
                    </a:ext>
                  </a:extLst>
                </a:gridCol>
                <a:gridCol w="1565111">
                  <a:extLst>
                    <a:ext uri="{9D8B030D-6E8A-4147-A177-3AD203B41FA5}">
                      <a16:colId xmlns:a16="http://schemas.microsoft.com/office/drawing/2014/main" val="20002"/>
                    </a:ext>
                  </a:extLst>
                </a:gridCol>
              </a:tblGrid>
              <a:tr h="342900">
                <a:tc>
                  <a:txBody>
                    <a:bodyPr/>
                    <a:lstStyle/>
                    <a:p>
                      <a:r>
                        <a:rPr lang="en-US" sz="2400" b="1" dirty="0">
                          <a:solidFill>
                            <a:srgbClr val="0033CC"/>
                          </a:solidFill>
                        </a:rPr>
                        <a:t>Animal group from national data</a:t>
                      </a:r>
                    </a:p>
                  </a:txBody>
                  <a:tcPr marL="68580" marR="68580" marT="34290" marB="34290"/>
                </a:tc>
                <a:tc gridSpan="2">
                  <a:txBody>
                    <a:bodyPr/>
                    <a:lstStyle/>
                    <a:p>
                      <a:pPr algn="ctr"/>
                      <a:r>
                        <a:rPr lang="en-US" sz="2400" b="1" dirty="0"/>
                        <a:t>RFI Reliability (%)</a:t>
                      </a: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342900">
                <a:tc>
                  <a:txBody>
                    <a:bodyPr/>
                    <a:lstStyle/>
                    <a:p>
                      <a:endParaRPr lang="en-US" sz="2400" b="1" dirty="0"/>
                    </a:p>
                  </a:txBody>
                  <a:tcPr marL="68580" marR="68580" marT="34290" marB="34290"/>
                </a:tc>
                <a:tc>
                  <a:txBody>
                    <a:bodyPr/>
                    <a:lstStyle/>
                    <a:p>
                      <a:pPr algn="ctr"/>
                      <a:r>
                        <a:rPr lang="en-US" sz="2400" b="1" dirty="0"/>
                        <a:t>Pedigree</a:t>
                      </a:r>
                    </a:p>
                  </a:txBody>
                  <a:tcPr marL="68580" marR="68580" marT="34290" marB="34290"/>
                </a:tc>
                <a:tc>
                  <a:txBody>
                    <a:bodyPr/>
                    <a:lstStyle/>
                    <a:p>
                      <a:pPr algn="ctr"/>
                      <a:r>
                        <a:rPr lang="en-US" sz="2400" b="1" dirty="0"/>
                        <a:t>Genomic</a:t>
                      </a:r>
                    </a:p>
                  </a:txBody>
                  <a:tcPr marL="68580" marR="68580" marT="34290" marB="34290"/>
                </a:tc>
                <a:extLst>
                  <a:ext uri="{0D108BD9-81ED-4DB2-BD59-A6C34878D82A}">
                    <a16:rowId xmlns:a16="http://schemas.microsoft.com/office/drawing/2014/main" val="10001"/>
                  </a:ext>
                </a:extLst>
              </a:tr>
              <a:tr h="342900">
                <a:tc>
                  <a:txBody>
                    <a:bodyPr/>
                    <a:lstStyle/>
                    <a:p>
                      <a:r>
                        <a:rPr lang="en-US" sz="2400" dirty="0"/>
                        <a:t>3,965 </a:t>
                      </a:r>
                      <a:r>
                        <a:rPr lang="en-US" sz="2400" b="1" dirty="0">
                          <a:solidFill>
                            <a:srgbClr val="0033CC"/>
                          </a:solidFill>
                        </a:rPr>
                        <a:t>cows</a:t>
                      </a:r>
                      <a:r>
                        <a:rPr lang="en-US" sz="2400" dirty="0"/>
                        <a:t> with RFI phenotypes</a:t>
                      </a:r>
                    </a:p>
                  </a:txBody>
                  <a:tcPr marL="68580" marR="68580" marT="34290" marB="34290"/>
                </a:tc>
                <a:tc>
                  <a:txBody>
                    <a:bodyPr/>
                    <a:lstStyle/>
                    <a:p>
                      <a:pPr algn="ctr"/>
                      <a:r>
                        <a:rPr lang="en-US" sz="2400" dirty="0"/>
                        <a:t>30</a:t>
                      </a:r>
                    </a:p>
                  </a:txBody>
                  <a:tcPr marL="68580" marR="68580" marT="34290" marB="34290"/>
                </a:tc>
                <a:tc>
                  <a:txBody>
                    <a:bodyPr/>
                    <a:lstStyle/>
                    <a:p>
                      <a:pPr algn="ctr"/>
                      <a:r>
                        <a:rPr lang="en-US" sz="2400" dirty="0"/>
                        <a:t>34</a:t>
                      </a:r>
                    </a:p>
                  </a:txBody>
                  <a:tcPr marL="68580" marR="68580" marT="34290" marB="34290"/>
                </a:tc>
                <a:extLst>
                  <a:ext uri="{0D108BD9-81ED-4DB2-BD59-A6C34878D82A}">
                    <a16:rowId xmlns:a16="http://schemas.microsoft.com/office/drawing/2014/main" val="10002"/>
                  </a:ext>
                </a:extLst>
              </a:tr>
              <a:tr h="342900">
                <a:tc>
                  <a:txBody>
                    <a:bodyPr/>
                    <a:lstStyle/>
                    <a:p>
                      <a:r>
                        <a:rPr lang="en-US" sz="2400" dirty="0"/>
                        <a:t>Top 10 </a:t>
                      </a:r>
                      <a:r>
                        <a:rPr lang="en-US" sz="2400" b="1" dirty="0">
                          <a:solidFill>
                            <a:srgbClr val="0033CC"/>
                          </a:solidFill>
                        </a:rPr>
                        <a:t>sires</a:t>
                      </a:r>
                      <a:r>
                        <a:rPr lang="en-US" sz="2400" dirty="0"/>
                        <a:t> with most RFI daughters</a:t>
                      </a:r>
                    </a:p>
                  </a:txBody>
                  <a:tcPr marL="68580" marR="68580" marT="34290" marB="34290"/>
                </a:tc>
                <a:tc>
                  <a:txBody>
                    <a:bodyPr/>
                    <a:lstStyle/>
                    <a:p>
                      <a:pPr algn="ctr"/>
                      <a:r>
                        <a:rPr lang="en-US" sz="2400" dirty="0"/>
                        <a:t>78</a:t>
                      </a:r>
                    </a:p>
                  </a:txBody>
                  <a:tcPr marL="68580" marR="68580" marT="34290" marB="34290"/>
                </a:tc>
                <a:tc>
                  <a:txBody>
                    <a:bodyPr/>
                    <a:lstStyle/>
                    <a:p>
                      <a:pPr algn="ctr"/>
                      <a:r>
                        <a:rPr lang="en-US" sz="2400" dirty="0"/>
                        <a:t>85</a:t>
                      </a:r>
                    </a:p>
                  </a:txBody>
                  <a:tcPr marL="68580" marR="68580" marT="34290" marB="34290"/>
                </a:tc>
                <a:extLst>
                  <a:ext uri="{0D108BD9-81ED-4DB2-BD59-A6C34878D82A}">
                    <a16:rowId xmlns:a16="http://schemas.microsoft.com/office/drawing/2014/main" val="10003"/>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Top 100 Net Merit </a:t>
                      </a:r>
                      <a:r>
                        <a:rPr lang="en-US" sz="2400" b="1" dirty="0">
                          <a:solidFill>
                            <a:srgbClr val="0033CC"/>
                          </a:solidFill>
                        </a:rPr>
                        <a:t>progeny tested </a:t>
                      </a:r>
                      <a:r>
                        <a:rPr lang="en-US" sz="2400" b="0" dirty="0">
                          <a:solidFill>
                            <a:schemeClr val="tx1"/>
                          </a:solidFill>
                        </a:rPr>
                        <a:t>sires</a:t>
                      </a:r>
                    </a:p>
                  </a:txBody>
                  <a:tcPr marL="68580" marR="68580" marT="34290" marB="34290"/>
                </a:tc>
                <a:tc>
                  <a:txBody>
                    <a:bodyPr/>
                    <a:lstStyle/>
                    <a:p>
                      <a:pPr algn="ctr"/>
                      <a:r>
                        <a:rPr lang="en-US" sz="2400" dirty="0"/>
                        <a:t>8</a:t>
                      </a:r>
                    </a:p>
                  </a:txBody>
                  <a:tcPr marL="68580" marR="68580" marT="34290" marB="34290"/>
                </a:tc>
                <a:tc>
                  <a:txBody>
                    <a:bodyPr/>
                    <a:lstStyle/>
                    <a:p>
                      <a:pPr algn="ctr"/>
                      <a:r>
                        <a:rPr lang="en-US" sz="2400" dirty="0"/>
                        <a:t>16</a:t>
                      </a:r>
                    </a:p>
                  </a:txBody>
                  <a:tcPr marL="68580" marR="68580" marT="34290" marB="34290"/>
                </a:tc>
                <a:extLst>
                  <a:ext uri="{0D108BD9-81ED-4DB2-BD59-A6C34878D82A}">
                    <a16:rowId xmlns:a16="http://schemas.microsoft.com/office/drawing/2014/main" val="10004"/>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Top 100 Net Merit </a:t>
                      </a:r>
                      <a:r>
                        <a:rPr lang="en-US" sz="2400" b="1" dirty="0">
                          <a:solidFill>
                            <a:srgbClr val="0033CC"/>
                          </a:solidFill>
                        </a:rPr>
                        <a:t>young bulls</a:t>
                      </a:r>
                      <a:endParaRPr lang="en-US" sz="2400" b="0" dirty="0">
                        <a:solidFill>
                          <a:schemeClr val="tx1"/>
                        </a:solidFill>
                      </a:endParaRPr>
                    </a:p>
                  </a:txBody>
                  <a:tcPr marL="68580" marR="68580" marT="34290" marB="34290"/>
                </a:tc>
                <a:tc>
                  <a:txBody>
                    <a:bodyPr/>
                    <a:lstStyle/>
                    <a:p>
                      <a:pPr algn="ctr"/>
                      <a:r>
                        <a:rPr lang="en-US" sz="2400" dirty="0"/>
                        <a:t>3</a:t>
                      </a:r>
                    </a:p>
                  </a:txBody>
                  <a:tcPr marL="68580" marR="68580" marT="34290" marB="34290"/>
                </a:tc>
                <a:tc>
                  <a:txBody>
                    <a:bodyPr/>
                    <a:lstStyle/>
                    <a:p>
                      <a:pPr algn="ctr"/>
                      <a:r>
                        <a:rPr lang="en-US" sz="2400" dirty="0"/>
                        <a:t>12</a:t>
                      </a:r>
                    </a:p>
                  </a:txBody>
                  <a:tcPr marL="68580" marR="68580" marT="34290" marB="34290"/>
                </a:tc>
                <a:extLst>
                  <a:ext uri="{0D108BD9-81ED-4DB2-BD59-A6C34878D82A}">
                    <a16:rowId xmlns:a16="http://schemas.microsoft.com/office/drawing/2014/main" val="10005"/>
                  </a:ext>
                </a:extLst>
              </a:tr>
              <a:tr h="342900">
                <a:tc>
                  <a:txBody>
                    <a:bodyPr/>
                    <a:lstStyle/>
                    <a:p>
                      <a:r>
                        <a:rPr lang="en-US" sz="2400" dirty="0"/>
                        <a:t>1.5 million </a:t>
                      </a:r>
                      <a:r>
                        <a:rPr lang="en-US" sz="2400" b="1" dirty="0">
                          <a:solidFill>
                            <a:srgbClr val="0033CC"/>
                          </a:solidFill>
                        </a:rPr>
                        <a:t>genotyped</a:t>
                      </a:r>
                      <a:r>
                        <a:rPr lang="en-US" sz="2400" dirty="0"/>
                        <a:t> Holsteins</a:t>
                      </a:r>
                    </a:p>
                  </a:txBody>
                  <a:tcPr marL="68580" marR="68580" marT="34290" marB="34290"/>
                </a:tc>
                <a:tc>
                  <a:txBody>
                    <a:bodyPr/>
                    <a:lstStyle/>
                    <a:p>
                      <a:pPr algn="ctr"/>
                      <a:r>
                        <a:rPr lang="en-US" sz="2400" dirty="0"/>
                        <a:t>5</a:t>
                      </a:r>
                    </a:p>
                  </a:txBody>
                  <a:tcPr marL="68580" marR="68580" marT="34290" marB="34290"/>
                </a:tc>
                <a:tc>
                  <a:txBody>
                    <a:bodyPr/>
                    <a:lstStyle/>
                    <a:p>
                      <a:pPr algn="ctr"/>
                      <a:r>
                        <a:rPr lang="en-US" sz="2400" dirty="0"/>
                        <a:t>13</a:t>
                      </a:r>
                    </a:p>
                  </a:txBody>
                  <a:tcPr marL="68580" marR="68580" marT="34290" marB="34290"/>
                </a:tc>
                <a:extLst>
                  <a:ext uri="{0D108BD9-81ED-4DB2-BD59-A6C34878D82A}">
                    <a16:rowId xmlns:a16="http://schemas.microsoft.com/office/drawing/2014/main" val="10006"/>
                  </a:ext>
                </a:extLst>
              </a:tr>
              <a:tr h="342900">
                <a:tc>
                  <a:txBody>
                    <a:bodyPr/>
                    <a:lstStyle/>
                    <a:p>
                      <a:r>
                        <a:rPr lang="en-US" sz="2400" dirty="0"/>
                        <a:t>60 million </a:t>
                      </a:r>
                      <a:r>
                        <a:rPr lang="en-US" sz="2400" b="1" dirty="0">
                          <a:solidFill>
                            <a:srgbClr val="0033CC"/>
                          </a:solidFill>
                        </a:rPr>
                        <a:t>non-genotyped </a:t>
                      </a:r>
                      <a:r>
                        <a:rPr lang="en-US" sz="2400" dirty="0"/>
                        <a:t>Holsteins</a:t>
                      </a:r>
                    </a:p>
                  </a:txBody>
                  <a:tcPr marL="68580" marR="68580" marT="34290" marB="34290"/>
                </a:tc>
                <a:tc>
                  <a:txBody>
                    <a:bodyPr/>
                    <a:lstStyle/>
                    <a:p>
                      <a:pPr algn="ctr"/>
                      <a:r>
                        <a:rPr lang="en-US" sz="2400" dirty="0"/>
                        <a:t>3</a:t>
                      </a:r>
                    </a:p>
                  </a:txBody>
                  <a:tcPr marL="68580" marR="68580" marT="34290" marB="34290"/>
                </a:tc>
                <a:tc>
                  <a:txBody>
                    <a:bodyPr/>
                    <a:lstStyle/>
                    <a:p>
                      <a:pPr algn="ctr"/>
                      <a:r>
                        <a:rPr lang="en-US" sz="2400" dirty="0"/>
                        <a:t>3</a:t>
                      </a:r>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4775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FF00"/>
                </a:solidFill>
              </a:rPr>
              <a:t>RFI evaluations: </a:t>
            </a:r>
            <a:r>
              <a:rPr lang="en-US" sz="2700" dirty="0"/>
              <a:t>Largest effects for RFI from HD genotypes</a:t>
            </a:r>
          </a:p>
        </p:txBody>
      </p:sp>
      <p:pic>
        <p:nvPicPr>
          <p:cNvPr id="8" name="Content Placeholder 7">
            <a:extLst>
              <a:ext uri="{FF2B5EF4-FFF2-40B4-BE49-F238E27FC236}">
                <a16:creationId xmlns:a16="http://schemas.microsoft.com/office/drawing/2014/main" id="{34B50758-D7A2-4021-B7F9-FC127D4B45E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718457" y="648038"/>
            <a:ext cx="7130869" cy="4011114"/>
          </a:xfrm>
        </p:spPr>
      </p:pic>
      <p:sp>
        <p:nvSpPr>
          <p:cNvPr id="4" name="Rectangle 3">
            <a:extLst>
              <a:ext uri="{FF2B5EF4-FFF2-40B4-BE49-F238E27FC236}">
                <a16:creationId xmlns:a16="http://schemas.microsoft.com/office/drawing/2014/main" id="{35F59657-4DD7-4FF1-8D0E-7D2425C891CF}"/>
              </a:ext>
            </a:extLst>
          </p:cNvPr>
          <p:cNvSpPr/>
          <p:nvPr/>
        </p:nvSpPr>
        <p:spPr>
          <a:xfrm>
            <a:off x="1288670" y="725521"/>
            <a:ext cx="6525491" cy="415498"/>
          </a:xfrm>
          <a:prstGeom prst="rect">
            <a:avLst/>
          </a:prstGeom>
        </p:spPr>
        <p:txBody>
          <a:bodyPr wrap="square">
            <a:spAutoFit/>
          </a:bodyPr>
          <a:lstStyle/>
          <a:p>
            <a:pPr algn="ctr"/>
            <a:r>
              <a:rPr lang="en-US" sz="2100" b="1" dirty="0"/>
              <a:t>SNP variance explained by 5-SNP windows</a:t>
            </a:r>
            <a:endParaRPr lang="en-US" sz="2100" dirty="0"/>
          </a:p>
        </p:txBody>
      </p:sp>
      <p:sp>
        <p:nvSpPr>
          <p:cNvPr id="9" name="Rectangle 8">
            <a:extLst>
              <a:ext uri="{FF2B5EF4-FFF2-40B4-BE49-F238E27FC236}">
                <a16:creationId xmlns:a16="http://schemas.microsoft.com/office/drawing/2014/main" id="{AD96F469-8043-4F2C-AD3E-5AC82DC9EA91}"/>
              </a:ext>
            </a:extLst>
          </p:cNvPr>
          <p:cNvSpPr/>
          <p:nvPr/>
        </p:nvSpPr>
        <p:spPr>
          <a:xfrm>
            <a:off x="2991849" y="4405465"/>
            <a:ext cx="223138" cy="300082"/>
          </a:xfrm>
          <a:prstGeom prst="rect">
            <a:avLst/>
          </a:prstGeom>
        </p:spPr>
        <p:txBody>
          <a:bodyPr wrap="none">
            <a:spAutoFit/>
          </a:bodyPr>
          <a:lstStyle/>
          <a:p>
            <a:pPr algn="ctr"/>
            <a:r>
              <a:rPr lang="en-US" sz="1350" dirty="0"/>
              <a:t> </a:t>
            </a:r>
            <a:endParaRPr lang="en-GB" sz="1350" dirty="0"/>
          </a:p>
        </p:txBody>
      </p:sp>
      <p:sp>
        <p:nvSpPr>
          <p:cNvPr id="11" name="TextBox 10">
            <a:extLst>
              <a:ext uri="{FF2B5EF4-FFF2-40B4-BE49-F238E27FC236}">
                <a16:creationId xmlns:a16="http://schemas.microsoft.com/office/drawing/2014/main" id="{6CD1196C-F313-4499-BB0A-A684A8780BFE}"/>
              </a:ext>
            </a:extLst>
          </p:cNvPr>
          <p:cNvSpPr txBox="1"/>
          <p:nvPr/>
        </p:nvSpPr>
        <p:spPr>
          <a:xfrm>
            <a:off x="1323108" y="4599808"/>
            <a:ext cx="6137564" cy="369332"/>
          </a:xfrm>
          <a:prstGeom prst="rect">
            <a:avLst/>
          </a:prstGeom>
          <a:noFill/>
        </p:spPr>
        <p:txBody>
          <a:bodyPr wrap="square" rtlCol="0">
            <a:spAutoFit/>
          </a:bodyPr>
          <a:lstStyle/>
          <a:p>
            <a:r>
              <a:rPr lang="en-US" dirty="0"/>
              <a:t>Top 350 RFI SNPs provided to labs to design better future chips</a:t>
            </a:r>
          </a:p>
        </p:txBody>
      </p:sp>
    </p:spTree>
    <p:extLst>
      <p:ext uri="{BB962C8B-B14F-4D97-AF65-F5344CB8AC3E}">
        <p14:creationId xmlns:p14="http://schemas.microsoft.com/office/powerpoint/2010/main" val="129596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p:txBody>
          <a:bodyPr/>
          <a:lstStyle/>
          <a:p>
            <a:r>
              <a:rPr lang="en-US" dirty="0">
                <a:solidFill>
                  <a:srgbClr val="FFFF00"/>
                </a:solidFill>
              </a:rPr>
              <a:t>Heifer livability: </a:t>
            </a:r>
            <a:r>
              <a:rPr lang="en-US" dirty="0"/>
              <a:t>Data</a:t>
            </a:r>
          </a:p>
        </p:txBody>
      </p:sp>
      <p:sp>
        <p:nvSpPr>
          <p:cNvPr id="3" name="Content Placeholder 2">
            <a:extLst>
              <a:ext uri="{FF2B5EF4-FFF2-40B4-BE49-F238E27FC236}">
                <a16:creationId xmlns:a16="http://schemas.microsoft.com/office/drawing/2014/main" id="{6F92AA02-0204-0E40-9CA6-96C1E91D118F}"/>
              </a:ext>
            </a:extLst>
          </p:cNvPr>
          <p:cNvSpPr>
            <a:spLocks noGrp="1"/>
          </p:cNvSpPr>
          <p:nvPr>
            <p:ph sz="half" idx="1"/>
          </p:nvPr>
        </p:nvSpPr>
        <p:spPr/>
        <p:txBody>
          <a:bodyPr/>
          <a:lstStyle/>
          <a:p>
            <a:pPr marL="228600" indent="-228600">
              <a:lnSpc>
                <a:spcPts val="2300"/>
              </a:lnSpc>
              <a:spcAft>
                <a:spcPts val="900"/>
              </a:spcAft>
            </a:pPr>
            <a:r>
              <a:rPr lang="en-US" dirty="0"/>
              <a:t>Extracted data from CDCB database </a:t>
            </a:r>
            <a:r>
              <a:rPr lang="en-US" dirty="0">
                <a:solidFill>
                  <a:srgbClr val="00523C"/>
                </a:solidFill>
              </a:rPr>
              <a:t>(birth years 2001–16)</a:t>
            </a:r>
          </a:p>
          <a:p>
            <a:pPr marL="574675" lvl="1">
              <a:lnSpc>
                <a:spcPts val="2300"/>
              </a:lnSpc>
              <a:spcAft>
                <a:spcPts val="900"/>
              </a:spcAft>
            </a:pPr>
            <a:r>
              <a:rPr lang="en-US" dirty="0"/>
              <a:t>4,428,896 dairy heifer data records</a:t>
            </a:r>
          </a:p>
          <a:p>
            <a:pPr marL="574675" lvl="1">
              <a:lnSpc>
                <a:spcPts val="2300"/>
              </a:lnSpc>
              <a:spcAft>
                <a:spcPts val="900"/>
              </a:spcAft>
            </a:pPr>
            <a:r>
              <a:rPr lang="en-US" dirty="0"/>
              <a:t>Herds with death loss of 2–25%</a:t>
            </a:r>
          </a:p>
          <a:p>
            <a:pPr marL="574675" lvl="1">
              <a:lnSpc>
                <a:spcPts val="2300"/>
              </a:lnSpc>
              <a:spcAft>
                <a:spcPts val="900"/>
              </a:spcAft>
            </a:pPr>
            <a:r>
              <a:rPr lang="en-US" dirty="0"/>
              <a:t>Heifers &lt;2 days old not evaluated </a:t>
            </a:r>
            <a:r>
              <a:rPr lang="en-US" dirty="0">
                <a:solidFill>
                  <a:srgbClr val="00523C"/>
                </a:solidFill>
              </a:rPr>
              <a:t>(used in stillbirth)</a:t>
            </a:r>
          </a:p>
          <a:p>
            <a:pPr marL="574675" lvl="1">
              <a:lnSpc>
                <a:spcPts val="2300"/>
              </a:lnSpc>
              <a:spcAft>
                <a:spcPts val="900"/>
              </a:spcAft>
            </a:pPr>
            <a:r>
              <a:rPr lang="en-US" dirty="0"/>
              <a:t>Heifers up to 18 months old used</a:t>
            </a:r>
          </a:p>
          <a:p>
            <a:pPr marL="574675" lvl="1">
              <a:lnSpc>
                <a:spcPts val="2300"/>
              </a:lnSpc>
              <a:spcAft>
                <a:spcPts val="2400"/>
              </a:spcAft>
            </a:pPr>
            <a:r>
              <a:rPr lang="en-US" dirty="0"/>
              <a:t>Total number of deaths = 142,6202 </a:t>
            </a:r>
            <a:r>
              <a:rPr lang="en-US" dirty="0">
                <a:solidFill>
                  <a:srgbClr val="AC1F2D"/>
                </a:solidFill>
              </a:rPr>
              <a:t>(3.2%)</a:t>
            </a:r>
          </a:p>
          <a:p>
            <a:pPr marL="228600" indent="-228600">
              <a:lnSpc>
                <a:spcPts val="2300"/>
              </a:lnSpc>
              <a:spcAft>
                <a:spcPts val="2400"/>
              </a:spcAft>
            </a:pPr>
            <a:r>
              <a:rPr lang="en-US" dirty="0"/>
              <a:t>Livability scored as 100 </a:t>
            </a:r>
            <a:r>
              <a:rPr lang="en-US" dirty="0">
                <a:solidFill>
                  <a:srgbClr val="00523C"/>
                </a:solidFill>
              </a:rPr>
              <a:t>(alive) </a:t>
            </a:r>
            <a:r>
              <a:rPr lang="en-US" dirty="0"/>
              <a:t>or 0 </a:t>
            </a:r>
            <a:r>
              <a:rPr lang="en-US" dirty="0">
                <a:solidFill>
                  <a:srgbClr val="00523C"/>
                </a:solidFill>
              </a:rPr>
              <a:t>(dead)</a:t>
            </a:r>
          </a:p>
          <a:p>
            <a:pPr marL="228600" indent="-228600">
              <a:lnSpc>
                <a:spcPts val="2300"/>
              </a:lnSpc>
            </a:pPr>
            <a:r>
              <a:rPr lang="en-US" dirty="0"/>
              <a:t>Heritability estimate of 0.4% by sire model REML</a:t>
            </a:r>
            <a:endParaRPr lang="en-US" baseline="30000" dirty="0"/>
          </a:p>
          <a:p>
            <a:pPr>
              <a:lnSpc>
                <a:spcPts val="2300"/>
              </a:lnSpc>
            </a:pPr>
            <a:endParaRPr lang="en-US" sz="2200" dirty="0"/>
          </a:p>
          <a:p>
            <a:pPr>
              <a:lnSpc>
                <a:spcPts val="2300"/>
              </a:lnSpc>
            </a:pPr>
            <a:endParaRPr lang="en-US" sz="2200" dirty="0"/>
          </a:p>
        </p:txBody>
      </p:sp>
      <p:pic>
        <p:nvPicPr>
          <p:cNvPr id="5" name="Picture 4">
            <a:extLst>
              <a:ext uri="{FF2B5EF4-FFF2-40B4-BE49-F238E27FC236}">
                <a16:creationId xmlns:a16="http://schemas.microsoft.com/office/drawing/2014/main" id="{1DA53761-9657-4B66-B1DE-49226A5C73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579" y="0"/>
            <a:ext cx="855421" cy="640080"/>
          </a:xfrm>
          <a:prstGeom prst="rect">
            <a:avLst/>
          </a:prstGeom>
        </p:spPr>
      </p:pic>
    </p:spTree>
    <p:extLst>
      <p:ext uri="{BB962C8B-B14F-4D97-AF65-F5344CB8AC3E}">
        <p14:creationId xmlns:p14="http://schemas.microsoft.com/office/powerpoint/2010/main" val="31013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7032-8DDA-C442-8594-52E9278F078C}"/>
              </a:ext>
            </a:extLst>
          </p:cNvPr>
          <p:cNvSpPr>
            <a:spLocks noGrp="1"/>
          </p:cNvSpPr>
          <p:nvPr>
            <p:ph type="title"/>
          </p:nvPr>
        </p:nvSpPr>
        <p:spPr/>
        <p:txBody>
          <a:bodyPr/>
          <a:lstStyle/>
          <a:p>
            <a:r>
              <a:rPr lang="en-US" dirty="0">
                <a:solidFill>
                  <a:srgbClr val="FFFF00"/>
                </a:solidFill>
              </a:rPr>
              <a:t>Heifer livability: </a:t>
            </a:r>
            <a:r>
              <a:rPr lang="en-US" dirty="0"/>
              <a:t>Evaluation</a:t>
            </a:r>
          </a:p>
        </p:txBody>
      </p:sp>
      <p:sp>
        <p:nvSpPr>
          <p:cNvPr id="3" name="Content Placeholder 2">
            <a:extLst>
              <a:ext uri="{FF2B5EF4-FFF2-40B4-BE49-F238E27FC236}">
                <a16:creationId xmlns:a16="http://schemas.microsoft.com/office/drawing/2014/main" id="{798599A8-8EC8-7341-A15A-BC4CA9C8814B}"/>
              </a:ext>
            </a:extLst>
          </p:cNvPr>
          <p:cNvSpPr>
            <a:spLocks noGrp="1"/>
          </p:cNvSpPr>
          <p:nvPr>
            <p:ph sz="half" idx="1"/>
          </p:nvPr>
        </p:nvSpPr>
        <p:spPr/>
        <p:txBody>
          <a:bodyPr/>
          <a:lstStyle/>
          <a:p>
            <a:pPr marL="228600" indent="-228600">
              <a:lnSpc>
                <a:spcPts val="2300"/>
              </a:lnSpc>
            </a:pPr>
            <a:r>
              <a:rPr lang="en-US" dirty="0"/>
              <a:t>Genomic PTAs </a:t>
            </a:r>
            <a:r>
              <a:rPr lang="en-US" dirty="0">
                <a:solidFill>
                  <a:srgbClr val="00523C"/>
                </a:solidFill>
              </a:rPr>
              <a:t>(GPTAs) </a:t>
            </a:r>
            <a:r>
              <a:rPr lang="en-US" dirty="0"/>
              <a:t>for proven bulls</a:t>
            </a:r>
          </a:p>
          <a:p>
            <a:pPr marL="574675" lvl="1">
              <a:lnSpc>
                <a:spcPts val="2300"/>
              </a:lnSpc>
            </a:pPr>
            <a:r>
              <a:rPr lang="en-US" dirty="0"/>
              <a:t>Holstein:	</a:t>
            </a:r>
            <a:r>
              <a:rPr lang="en-US" dirty="0">
                <a:solidFill>
                  <a:srgbClr val="AC1F2D"/>
                </a:solidFill>
              </a:rPr>
              <a:t>‒1.5% </a:t>
            </a:r>
            <a:r>
              <a:rPr lang="en-US" dirty="0"/>
              <a:t>to </a:t>
            </a:r>
            <a:r>
              <a:rPr lang="en-US" dirty="0">
                <a:solidFill>
                  <a:srgbClr val="AC1F2D"/>
                </a:solidFill>
              </a:rPr>
              <a:t>+1.5% </a:t>
            </a:r>
            <a:r>
              <a:rPr lang="en-US" dirty="0">
                <a:solidFill>
                  <a:srgbClr val="244270"/>
                </a:solidFill>
              </a:rPr>
              <a:t>(SD of 0.5%) </a:t>
            </a:r>
          </a:p>
          <a:p>
            <a:pPr marL="574675" lvl="1">
              <a:lnSpc>
                <a:spcPts val="2300"/>
              </a:lnSpc>
              <a:spcAft>
                <a:spcPts val="3600"/>
              </a:spcAft>
            </a:pPr>
            <a:r>
              <a:rPr lang="en-US" dirty="0"/>
              <a:t>Jersey:	</a:t>
            </a:r>
            <a:r>
              <a:rPr lang="en-US" dirty="0">
                <a:solidFill>
                  <a:srgbClr val="AC1F2D"/>
                </a:solidFill>
              </a:rPr>
              <a:t> ‒0.8% </a:t>
            </a:r>
            <a:r>
              <a:rPr lang="en-US" dirty="0"/>
              <a:t>to </a:t>
            </a:r>
            <a:r>
              <a:rPr lang="en-US" dirty="0">
                <a:solidFill>
                  <a:srgbClr val="AC1F2D"/>
                </a:solidFill>
              </a:rPr>
              <a:t>+0.8% </a:t>
            </a:r>
            <a:r>
              <a:rPr lang="en-US" dirty="0">
                <a:solidFill>
                  <a:srgbClr val="244270"/>
                </a:solidFill>
              </a:rPr>
              <a:t>(SD of 0.2%)</a:t>
            </a:r>
          </a:p>
          <a:p>
            <a:pPr marL="228600" indent="-228600">
              <a:lnSpc>
                <a:spcPts val="2300"/>
              </a:lnSpc>
            </a:pPr>
            <a:r>
              <a:rPr lang="en-US" dirty="0"/>
              <a:t>RELs for young animals</a:t>
            </a:r>
          </a:p>
          <a:p>
            <a:pPr marL="574675" lvl="1">
              <a:lnSpc>
                <a:spcPts val="2300"/>
              </a:lnSpc>
              <a:spcAft>
                <a:spcPts val="0"/>
              </a:spcAft>
            </a:pPr>
            <a:r>
              <a:rPr lang="en-US" dirty="0"/>
              <a:t>Holstein:	49% REL for GPTA</a:t>
            </a:r>
          </a:p>
          <a:p>
            <a:pPr marL="288925" lvl="1" indent="0">
              <a:lnSpc>
                <a:spcPts val="2300"/>
              </a:lnSpc>
              <a:buNone/>
            </a:pPr>
            <a:r>
              <a:rPr lang="en-US" dirty="0"/>
              <a:t>		19% REL for traditional PA</a:t>
            </a:r>
          </a:p>
          <a:p>
            <a:pPr marL="574675" lvl="1">
              <a:lnSpc>
                <a:spcPts val="2300"/>
              </a:lnSpc>
              <a:spcAft>
                <a:spcPts val="0"/>
              </a:spcAft>
            </a:pPr>
            <a:r>
              <a:rPr lang="en-US" dirty="0"/>
              <a:t>Jersey:	31% REL for GPTA</a:t>
            </a:r>
          </a:p>
          <a:p>
            <a:pPr marL="288925" lvl="1" indent="0">
              <a:lnSpc>
                <a:spcPts val="2300"/>
              </a:lnSpc>
              <a:buNone/>
            </a:pPr>
            <a:r>
              <a:rPr lang="en-US" dirty="0"/>
              <a:t>		13% REL for traditional PA</a:t>
            </a:r>
          </a:p>
        </p:txBody>
      </p:sp>
    </p:spTree>
    <p:extLst>
      <p:ext uri="{BB962C8B-B14F-4D97-AF65-F5344CB8AC3E}">
        <p14:creationId xmlns:p14="http://schemas.microsoft.com/office/powerpoint/2010/main" val="70151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622C-1E2B-AE4D-B738-46FCD358DC56}"/>
              </a:ext>
            </a:extLst>
          </p:cNvPr>
          <p:cNvSpPr>
            <a:spLocks noGrp="1"/>
          </p:cNvSpPr>
          <p:nvPr>
            <p:ph type="title"/>
          </p:nvPr>
        </p:nvSpPr>
        <p:spPr/>
        <p:txBody>
          <a:bodyPr/>
          <a:lstStyle/>
          <a:p>
            <a:r>
              <a:rPr lang="en-US" dirty="0">
                <a:solidFill>
                  <a:srgbClr val="FFFF00"/>
                </a:solidFill>
              </a:rPr>
              <a:t>Heifer livability: </a:t>
            </a:r>
            <a:r>
              <a:rPr lang="en-US" dirty="0"/>
              <a:t>Correlation with other traits</a:t>
            </a:r>
            <a:endParaRPr lang="en-US" dirty="0">
              <a:solidFill>
                <a:srgbClr val="FFFF00"/>
              </a:solidFill>
            </a:endParaRPr>
          </a:p>
        </p:txBody>
      </p:sp>
      <p:sp>
        <p:nvSpPr>
          <p:cNvPr id="3" name="Content Placeholder 2">
            <a:extLst>
              <a:ext uri="{FF2B5EF4-FFF2-40B4-BE49-F238E27FC236}">
                <a16:creationId xmlns:a16="http://schemas.microsoft.com/office/drawing/2014/main" id="{CC40C9BE-D6E6-E24B-BFEF-811B258673B3}"/>
              </a:ext>
            </a:extLst>
          </p:cNvPr>
          <p:cNvSpPr>
            <a:spLocks noGrp="1"/>
          </p:cNvSpPr>
          <p:nvPr>
            <p:ph sz="half" idx="1"/>
          </p:nvPr>
        </p:nvSpPr>
        <p:spPr/>
        <p:txBody>
          <a:bodyPr/>
          <a:lstStyle/>
          <a:p>
            <a:pPr>
              <a:lnSpc>
                <a:spcPts val="2300"/>
              </a:lnSpc>
              <a:spcAft>
                <a:spcPts val="600"/>
              </a:spcAft>
            </a:pPr>
            <a:r>
              <a:rPr lang="en-US" dirty="0"/>
              <a:t>Correlations for HLIV GPTA of recent proven bulls</a:t>
            </a:r>
          </a:p>
          <a:p>
            <a:pPr lvl="1">
              <a:lnSpc>
                <a:spcPts val="2300"/>
              </a:lnSpc>
              <a:spcAft>
                <a:spcPts val="600"/>
              </a:spcAft>
            </a:pPr>
            <a:r>
              <a:rPr lang="en-US" dirty="0"/>
              <a:t>0.47 with PL and 0.20 with cow livability</a:t>
            </a:r>
          </a:p>
          <a:p>
            <a:pPr lvl="1">
              <a:lnSpc>
                <a:spcPts val="2300"/>
              </a:lnSpc>
              <a:spcAft>
                <a:spcPts val="600"/>
              </a:spcAft>
            </a:pPr>
            <a:r>
              <a:rPr lang="en-US" dirty="0"/>
              <a:t>0.36 with calving trait dollars </a:t>
            </a:r>
            <a:r>
              <a:rPr lang="en-US" dirty="0">
                <a:solidFill>
                  <a:srgbClr val="00523C"/>
                </a:solidFill>
              </a:rPr>
              <a:t>(calving ease, stillbirth)</a:t>
            </a:r>
          </a:p>
          <a:p>
            <a:pPr lvl="1">
              <a:lnSpc>
                <a:spcPts val="2300"/>
              </a:lnSpc>
              <a:spcAft>
                <a:spcPts val="600"/>
              </a:spcAft>
            </a:pPr>
            <a:r>
              <a:rPr lang="en-US" dirty="0"/>
              <a:t>0.32 with early first calving </a:t>
            </a:r>
            <a:r>
              <a:rPr lang="en-US" dirty="0">
                <a:solidFill>
                  <a:srgbClr val="00523C"/>
                </a:solidFill>
              </a:rPr>
              <a:t>(EFC)</a:t>
            </a:r>
          </a:p>
          <a:p>
            <a:pPr lvl="1">
              <a:lnSpc>
                <a:spcPts val="2300"/>
              </a:lnSpc>
              <a:spcAft>
                <a:spcPts val="2700"/>
              </a:spcAft>
            </a:pPr>
            <a:r>
              <a:rPr lang="en-US" dirty="0"/>
              <a:t>0.30 to 0.32 with yield traits</a:t>
            </a:r>
          </a:p>
          <a:p>
            <a:pPr>
              <a:lnSpc>
                <a:spcPts val="2300"/>
              </a:lnSpc>
              <a:spcAft>
                <a:spcPts val="2700"/>
              </a:spcAft>
            </a:pPr>
            <a:r>
              <a:rPr lang="en-US" dirty="0"/>
              <a:t>Correlation of HLIV GPTA with NM$ is very high </a:t>
            </a:r>
            <a:r>
              <a:rPr lang="en-US" dirty="0">
                <a:solidFill>
                  <a:srgbClr val="AC1F2D"/>
                </a:solidFill>
              </a:rPr>
              <a:t>(0.55) </a:t>
            </a:r>
          </a:p>
          <a:p>
            <a:pPr>
              <a:lnSpc>
                <a:spcPts val="2400"/>
              </a:lnSpc>
            </a:pPr>
            <a:r>
              <a:rPr lang="en-US" dirty="0"/>
              <a:t>Genetic trend for HLIV already favorable in recent years because of selection for correlated traits and NM$</a:t>
            </a:r>
          </a:p>
        </p:txBody>
      </p:sp>
    </p:spTree>
    <p:extLst>
      <p:ext uri="{BB962C8B-B14F-4D97-AF65-F5344CB8AC3E}">
        <p14:creationId xmlns:p14="http://schemas.microsoft.com/office/powerpoint/2010/main" val="3742480590"/>
      </p:ext>
    </p:extLst>
  </p:cSld>
  <p:clrMapOvr>
    <a:masterClrMapping/>
  </p:clrMapOvr>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20375</TotalTime>
  <Words>1675</Words>
  <Application>Microsoft Macintosh PowerPoint</Application>
  <PresentationFormat>On-screen Show (16:9)</PresentationFormat>
  <Paragraphs>269</Paragraphs>
  <Slides>27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 Unicode MS</vt:lpstr>
      <vt:lpstr>Arial</vt:lpstr>
      <vt:lpstr>Arial Black</vt:lpstr>
      <vt:lpstr>Calibri</vt:lpstr>
      <vt:lpstr>Symbol</vt:lpstr>
      <vt:lpstr>Times New Roman</vt:lpstr>
      <vt:lpstr>AIP-2017 Slide Master</vt:lpstr>
      <vt:lpstr>1_AIP-2017 Slide Master</vt:lpstr>
      <vt:lpstr>Current Research at AGIL, February 2020</vt:lpstr>
      <vt:lpstr>Topics for discussion</vt:lpstr>
      <vt:lpstr>What’s the deal with the hair?</vt:lpstr>
      <vt:lpstr>Moving from 60K SNP to 80K SNP</vt:lpstr>
      <vt:lpstr>RFI evaluations: Reliabilities (Li et al., 2020, JDS)</vt:lpstr>
      <vt:lpstr>RFI evaluations: Largest effects for RFI from HD genotypes</vt:lpstr>
      <vt:lpstr>Heifer livability: Data</vt:lpstr>
      <vt:lpstr>Heifer livability: Evaluation</vt:lpstr>
      <vt:lpstr>Heifer livability: Correlation with other traits</vt:lpstr>
      <vt:lpstr>Ancestor discovery (Nani et al., 2020, JDS)</vt:lpstr>
      <vt:lpstr>GWAS for health (Freebern et al., 2020, BMC Genomics)</vt:lpstr>
      <vt:lpstr>August 2020 NM$ revision options</vt:lpstr>
      <vt:lpstr>HH2: Known recessives in US Holsteins (Feb. 2020)</vt:lpstr>
      <vt:lpstr>HH2: Identification of candidate variant</vt:lpstr>
      <vt:lpstr>HH2: Validation of candidate variant</vt:lpstr>
      <vt:lpstr>HH2: Candidate confirmed with functional validation</vt:lpstr>
      <vt:lpstr>AGIL Staffing: New Animal Scientist</vt:lpstr>
      <vt:lpstr>AGIL Staffing: New Postdoctoral Scientist</vt:lpstr>
      <vt:lpstr>AGIL Staffing: New Postdoctoral Scientist</vt:lpstr>
      <vt:lpstr>AGIL Staffing: New Visiting Scientist</vt:lpstr>
      <vt:lpstr>AGIL Staffing: Permanent Research Leader</vt:lpstr>
      <vt:lpstr>AGIL Staffing: Research Geneticists</vt:lpstr>
      <vt:lpstr>Current extramural (grant) funding</vt:lpstr>
      <vt:lpstr>Current extramural (grant) funding (cont’d)</vt:lpstr>
      <vt:lpstr>Conclusion – You get what you pay for!</vt:lpstr>
      <vt:lpstr>Disclaimer</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Cole, John</cp:lastModifiedBy>
  <cp:revision>525</cp:revision>
  <dcterms:created xsi:type="dcterms:W3CDTF">2017-04-14T13:19:57Z</dcterms:created>
  <dcterms:modified xsi:type="dcterms:W3CDTF">2020-03-04T15:38:01Z</dcterms:modified>
</cp:coreProperties>
</file>