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05" r:id="rId3"/>
    <p:sldId id="281" r:id="rId4"/>
    <p:sldId id="283" r:id="rId5"/>
    <p:sldId id="289" r:id="rId6"/>
    <p:sldId id="257" r:id="rId7"/>
    <p:sldId id="258" r:id="rId8"/>
    <p:sldId id="288" r:id="rId9"/>
    <p:sldId id="304" r:id="rId10"/>
    <p:sldId id="290" r:id="rId11"/>
    <p:sldId id="259" r:id="rId12"/>
    <p:sldId id="299" r:id="rId13"/>
    <p:sldId id="294" r:id="rId14"/>
    <p:sldId id="295" r:id="rId15"/>
    <p:sldId id="261" r:id="rId16"/>
    <p:sldId id="262" r:id="rId17"/>
    <p:sldId id="300" r:id="rId18"/>
    <p:sldId id="303" r:id="rId19"/>
    <p:sldId id="284" r:id="rId20"/>
    <p:sldId id="301" r:id="rId21"/>
    <p:sldId id="285" r:id="rId22"/>
    <p:sldId id="296" r:id="rId23"/>
    <p:sldId id="286" r:id="rId24"/>
    <p:sldId id="264" r:id="rId25"/>
    <p:sldId id="265" r:id="rId26"/>
    <p:sldId id="298" r:id="rId27"/>
    <p:sldId id="302" r:id="rId28"/>
    <p:sldId id="297" r:id="rId29"/>
    <p:sldId id="26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0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SharedFolders\side_projects\heather_slick\all_animals_filtered_chr20_37mb_39mb.stdout.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SharedFolders\side_projects\heather_slick\all_animals_filtered_chr20_37mb_39mb.stdout.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Sheet2!$K$8</c:f>
              <c:strCache>
                <c:ptCount val="1"/>
                <c:pt idx="0">
                  <c:v>found</c:v>
                </c:pt>
              </c:strCache>
            </c:strRef>
          </c:tx>
          <c:spPr>
            <a:solidFill>
              <a:schemeClr val="accent3">
                <a:lumMod val="75000"/>
              </a:schemeClr>
            </a:solidFill>
          </c:spPr>
          <c:cat>
            <c:strRef>
              <c:f>Sheet2!$J$9:$J$12</c:f>
              <c:strCache>
                <c:ptCount val="4"/>
                <c:pt idx="0">
                  <c:v>DELLY</c:v>
                </c:pt>
                <c:pt idx="1">
                  <c:v>RPSRDELS</c:v>
                </c:pt>
                <c:pt idx="2">
                  <c:v>DUPPY</c:v>
                </c:pt>
                <c:pt idx="3">
                  <c:v>RPSRTAND</c:v>
                </c:pt>
              </c:strCache>
            </c:strRef>
          </c:cat>
          <c:val>
            <c:numRef>
              <c:f>Sheet2!$K$9:$K$12</c:f>
              <c:numCache>
                <c:formatCode>General</c:formatCode>
                <c:ptCount val="4"/>
                <c:pt idx="0">
                  <c:v>95.811999999999998</c:v>
                </c:pt>
                <c:pt idx="1">
                  <c:v>18.375</c:v>
                </c:pt>
                <c:pt idx="2">
                  <c:v>366.375</c:v>
                </c:pt>
                <c:pt idx="3">
                  <c:v>11.333</c:v>
                </c:pt>
              </c:numCache>
            </c:numRef>
          </c:val>
        </c:ser>
        <c:ser>
          <c:idx val="1"/>
          <c:order val="1"/>
          <c:tx>
            <c:strRef>
              <c:f>Sheet2!$L$8</c:f>
              <c:strCache>
                <c:ptCount val="1"/>
                <c:pt idx="0">
                  <c:v>total</c:v>
                </c:pt>
              </c:strCache>
            </c:strRef>
          </c:tx>
          <c:cat>
            <c:strRef>
              <c:f>Sheet2!$J$9:$J$12</c:f>
              <c:strCache>
                <c:ptCount val="4"/>
                <c:pt idx="0">
                  <c:v>DELLY</c:v>
                </c:pt>
                <c:pt idx="1">
                  <c:v>RPSRDELS</c:v>
                </c:pt>
                <c:pt idx="2">
                  <c:v>DUPPY</c:v>
                </c:pt>
                <c:pt idx="3">
                  <c:v>RPSRTAND</c:v>
                </c:pt>
              </c:strCache>
            </c:strRef>
          </c:cat>
          <c:val>
            <c:numRef>
              <c:f>Sheet2!$L$9:$L$12</c:f>
              <c:numCache>
                <c:formatCode>General</c:formatCode>
                <c:ptCount val="4"/>
                <c:pt idx="0">
                  <c:v>12.3</c:v>
                </c:pt>
                <c:pt idx="1">
                  <c:v>12.3</c:v>
                </c:pt>
                <c:pt idx="2">
                  <c:v>11.8</c:v>
                </c:pt>
                <c:pt idx="3">
                  <c:v>11.8</c:v>
                </c:pt>
              </c:numCache>
            </c:numRef>
          </c:val>
        </c:ser>
        <c:axId val="100976128"/>
        <c:axId val="100992512"/>
      </c:barChart>
      <c:catAx>
        <c:axId val="100976128"/>
        <c:scaling>
          <c:orientation val="minMax"/>
        </c:scaling>
        <c:axPos val="b"/>
        <c:tickLblPos val="nextTo"/>
        <c:txPr>
          <a:bodyPr/>
          <a:lstStyle/>
          <a:p>
            <a:pPr>
              <a:defRPr sz="1800"/>
            </a:pPr>
            <a:endParaRPr lang="en-US"/>
          </a:p>
        </c:txPr>
        <c:crossAx val="100992512"/>
        <c:crosses val="autoZero"/>
        <c:auto val="1"/>
        <c:lblAlgn val="ctr"/>
        <c:lblOffset val="100"/>
      </c:catAx>
      <c:valAx>
        <c:axId val="100992512"/>
        <c:scaling>
          <c:orientation val="minMax"/>
        </c:scaling>
        <c:axPos val="l"/>
        <c:majorGridlines/>
        <c:numFmt formatCode="General" sourceLinked="1"/>
        <c:tickLblPos val="nextTo"/>
        <c:crossAx val="100976128"/>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Sheet2!$J$1</c:f>
              <c:strCache>
                <c:ptCount val="1"/>
                <c:pt idx="0">
                  <c:v>found</c:v>
                </c:pt>
              </c:strCache>
            </c:strRef>
          </c:tx>
          <c:spPr>
            <a:solidFill>
              <a:srgbClr val="9BBB59">
                <a:lumMod val="75000"/>
              </a:srgbClr>
            </a:solidFill>
          </c:spPr>
          <c:cat>
            <c:strRef>
              <c:f>Sheet2!$I$2:$I$5</c:f>
              <c:strCache>
                <c:ptCount val="4"/>
                <c:pt idx="0">
                  <c:v>DELLY</c:v>
                </c:pt>
                <c:pt idx="1">
                  <c:v>RPSRDELS</c:v>
                </c:pt>
                <c:pt idx="2">
                  <c:v>DUPPY</c:v>
                </c:pt>
                <c:pt idx="3">
                  <c:v>RPSRTAND</c:v>
                </c:pt>
              </c:strCache>
            </c:strRef>
          </c:cat>
          <c:val>
            <c:numRef>
              <c:f>Sheet2!$J$2:$J$5</c:f>
              <c:numCache>
                <c:formatCode>General</c:formatCode>
                <c:ptCount val="4"/>
                <c:pt idx="0">
                  <c:v>0.97899999999999998</c:v>
                </c:pt>
                <c:pt idx="1">
                  <c:v>0.93799999999999994</c:v>
                </c:pt>
                <c:pt idx="2">
                  <c:v>6.4169999999999998</c:v>
                </c:pt>
                <c:pt idx="3">
                  <c:v>7.7709999999999999</c:v>
                </c:pt>
              </c:numCache>
            </c:numRef>
          </c:val>
        </c:ser>
        <c:ser>
          <c:idx val="1"/>
          <c:order val="1"/>
          <c:tx>
            <c:strRef>
              <c:f>Sheet2!$K$1</c:f>
              <c:strCache>
                <c:ptCount val="1"/>
                <c:pt idx="0">
                  <c:v>total</c:v>
                </c:pt>
              </c:strCache>
            </c:strRef>
          </c:tx>
          <c:cat>
            <c:strRef>
              <c:f>Sheet2!$I$2:$I$5</c:f>
              <c:strCache>
                <c:ptCount val="4"/>
                <c:pt idx="0">
                  <c:v>DELLY</c:v>
                </c:pt>
                <c:pt idx="1">
                  <c:v>RPSRDELS</c:v>
                </c:pt>
                <c:pt idx="2">
                  <c:v>DUPPY</c:v>
                </c:pt>
                <c:pt idx="3">
                  <c:v>RPSRTAND</c:v>
                </c:pt>
              </c:strCache>
            </c:strRef>
          </c:cat>
          <c:val>
            <c:numRef>
              <c:f>Sheet2!$K$2:$K$5</c:f>
              <c:numCache>
                <c:formatCode>General</c:formatCode>
                <c:ptCount val="4"/>
                <c:pt idx="0">
                  <c:v>12.3</c:v>
                </c:pt>
                <c:pt idx="1">
                  <c:v>12.3</c:v>
                </c:pt>
                <c:pt idx="2">
                  <c:v>11.8</c:v>
                </c:pt>
                <c:pt idx="3">
                  <c:v>11.8</c:v>
                </c:pt>
              </c:numCache>
            </c:numRef>
          </c:val>
        </c:ser>
        <c:axId val="92251648"/>
        <c:axId val="95006080"/>
      </c:barChart>
      <c:catAx>
        <c:axId val="92251648"/>
        <c:scaling>
          <c:orientation val="minMax"/>
        </c:scaling>
        <c:axPos val="b"/>
        <c:tickLblPos val="nextTo"/>
        <c:txPr>
          <a:bodyPr/>
          <a:lstStyle/>
          <a:p>
            <a:pPr>
              <a:defRPr sz="1800"/>
            </a:pPr>
            <a:endParaRPr lang="en-US"/>
          </a:p>
        </c:txPr>
        <c:crossAx val="95006080"/>
        <c:crosses val="autoZero"/>
        <c:auto val="1"/>
        <c:lblAlgn val="ctr"/>
        <c:lblOffset val="100"/>
      </c:catAx>
      <c:valAx>
        <c:axId val="95006080"/>
        <c:scaling>
          <c:orientation val="minMax"/>
        </c:scaling>
        <c:axPos val="l"/>
        <c:majorGridlines/>
        <c:numFmt formatCode="General" sourceLinked="1"/>
        <c:tickLblPos val="nextTo"/>
        <c:crossAx val="92251648"/>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5E173F-BAAF-43E1-B26B-C8E7F3F70C00}" type="datetimeFigureOut">
              <a:rPr lang="en-US" smtClean="0"/>
              <a:t>8/11/2014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BD366D-6EB9-48F2-8593-CA982966536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pPr defTabSz="912983"/>
            <a:fld id="{89845992-D670-485E-BA07-A51798A587E4}" type="slidenum">
              <a:rPr lang="en-US" smtClean="0">
                <a:latin typeface="Arial" pitchFamily="34" charset="0"/>
              </a:rPr>
              <a:pPr defTabSz="912983"/>
              <a:t>3</a:t>
            </a:fld>
            <a:endParaRPr lang="en-US" dirty="0" smtClean="0">
              <a:latin typeface="Arial" pitchFamily="34" charset="0"/>
            </a:endParaRPr>
          </a:p>
        </p:txBody>
      </p:sp>
      <p:sp>
        <p:nvSpPr>
          <p:cNvPr id="142339" name="Rectangle 2"/>
          <p:cNvSpPr>
            <a:spLocks noGrp="1" noRot="1" noChangeAspect="1" noChangeArrowheads="1" noTextEdit="1"/>
          </p:cNvSpPr>
          <p:nvPr>
            <p:ph type="sldImg"/>
          </p:nvPr>
        </p:nvSpPr>
        <p:spPr>
          <a:xfrm>
            <a:off x="1144588" y="685800"/>
            <a:ext cx="4568825" cy="3427413"/>
          </a:xfrm>
          <a:ln/>
        </p:spPr>
      </p:sp>
      <p:sp>
        <p:nvSpPr>
          <p:cNvPr id="142340" name="Rectangle 3"/>
          <p:cNvSpPr>
            <a:spLocks noGrp="1" noChangeArrowheads="1"/>
          </p:cNvSpPr>
          <p:nvPr>
            <p:ph type="body" idx="1"/>
          </p:nvPr>
        </p:nvSpPr>
        <p:spPr>
          <a:xfrm>
            <a:off x="913805" y="4343704"/>
            <a:ext cx="5030391" cy="4113892"/>
          </a:xfrm>
          <a:noFill/>
          <a:ln/>
        </p:spPr>
        <p:txBody>
          <a:bodyPr/>
          <a:lstStyle/>
          <a:p>
            <a:pPr eaLnBrk="1" hangingPunct="1">
              <a:lnSpc>
                <a:spcPct val="80000"/>
              </a:lnSpc>
              <a:buFont typeface="Arial" pitchFamily="34" charset="0"/>
              <a:buChar char="•"/>
            </a:pPr>
            <a:r>
              <a:rPr lang="en-US" sz="900" dirty="0" smtClean="0"/>
              <a:t>Variation</a:t>
            </a:r>
            <a:r>
              <a:rPr lang="en-US" sz="900" baseline="0" dirty="0" smtClean="0"/>
              <a:t> of genetic sequence between two individuals can encompass smaller sequence-based events or larger scale, cytogenetic events. </a:t>
            </a:r>
          </a:p>
          <a:p>
            <a:pPr eaLnBrk="1" hangingPunct="1">
              <a:lnSpc>
                <a:spcPct val="80000"/>
              </a:lnSpc>
              <a:buFont typeface="Arial" pitchFamily="34" charset="0"/>
              <a:buChar char="•"/>
            </a:pPr>
            <a:r>
              <a:rPr lang="en-US" sz="900" baseline="0" dirty="0" smtClean="0"/>
              <a:t> Starting on the small scale, SNPs comprise a significant variation of sequence between individuals. On the human side, </a:t>
            </a:r>
            <a:r>
              <a:rPr lang="en-US" sz="900" baseline="0" dirty="0" err="1" smtClean="0"/>
              <a:t>dbSNP</a:t>
            </a:r>
            <a:r>
              <a:rPr lang="en-US" sz="900" baseline="0" dirty="0" smtClean="0"/>
              <a:t> has over 60 million recorded SNPs. </a:t>
            </a:r>
          </a:p>
          <a:p>
            <a:pPr eaLnBrk="1" hangingPunct="1">
              <a:lnSpc>
                <a:spcPct val="80000"/>
              </a:lnSpc>
              <a:buFont typeface="Arial" pitchFamily="34" charset="0"/>
              <a:buChar char="•"/>
            </a:pPr>
            <a:r>
              <a:rPr lang="en-US" sz="900" baseline="0" dirty="0" smtClean="0"/>
              <a:t> Insertions and deletions that range in size from 1bp to 50bp are a larger form of variation, though these are less frequent than SNPs</a:t>
            </a:r>
          </a:p>
          <a:p>
            <a:pPr eaLnBrk="1" hangingPunct="1">
              <a:lnSpc>
                <a:spcPct val="80000"/>
              </a:lnSpc>
              <a:buFont typeface="Arial" pitchFamily="34" charset="0"/>
              <a:buChar char="•"/>
            </a:pPr>
            <a:r>
              <a:rPr lang="en-US" sz="900" baseline="0" dirty="0" smtClean="0"/>
              <a:t> SINE, LINE transpositions and duplications are larger events still, ranging in size from 300 </a:t>
            </a:r>
            <a:r>
              <a:rPr lang="en-US" sz="900" baseline="0" dirty="0" err="1" smtClean="0"/>
              <a:t>bp</a:t>
            </a:r>
            <a:r>
              <a:rPr lang="en-US" sz="900" baseline="0" dirty="0" smtClean="0"/>
              <a:t> to 6 kb</a:t>
            </a:r>
          </a:p>
          <a:p>
            <a:pPr eaLnBrk="1" hangingPunct="1">
              <a:lnSpc>
                <a:spcPct val="80000"/>
              </a:lnSpc>
              <a:buFont typeface="Arial" pitchFamily="34" charset="0"/>
              <a:buChar char="•"/>
            </a:pPr>
            <a:r>
              <a:rPr lang="en-US" sz="900" baseline="0" dirty="0" smtClean="0"/>
              <a:t> The largest genetic variants are called Structural variants due to their massive size. The intra-chromosome insertions and deletions that range in size from 1kb to 5 Mb are termed copy number variations. Duplications of sequential sequence are termed segmental duplications (SDs). Data from the 1000 genomes project pilot study suggests that CNVs and SDs are predicted to generate the largest size of variable DNA among individuals, even more so than SNPs. Currently, 60,000 CNVs have been identified in humans, with more unique and infrequent events to be discovered in the near future. </a:t>
            </a:r>
            <a:endParaRPr lang="en-US" sz="900" dirty="0" smtClean="0"/>
          </a:p>
          <a:p>
            <a:pPr eaLnBrk="1" hangingPunct="1">
              <a:lnSpc>
                <a:spcPct val="80000"/>
              </a:lnSpc>
              <a:buFont typeface="Arial" pitchFamily="34" charset="0"/>
              <a:buChar char="•"/>
            </a:pPr>
            <a:endParaRPr lang="en-US" sz="900" dirty="0" smtClean="0"/>
          </a:p>
          <a:p>
            <a:pPr eaLnBrk="1" hangingPunct="1">
              <a:lnSpc>
                <a:spcPct val="80000"/>
              </a:lnSpc>
              <a:buFont typeface="Arial" pitchFamily="34" charset="0"/>
              <a:buChar char="•"/>
            </a:pPr>
            <a:r>
              <a:rPr lang="en-US" sz="900" dirty="0" smtClean="0"/>
              <a:t>CNVs = younger, still segregating</a:t>
            </a:r>
          </a:p>
          <a:p>
            <a:pPr eaLnBrk="1" hangingPunct="1">
              <a:lnSpc>
                <a:spcPct val="80000"/>
              </a:lnSpc>
              <a:buFont typeface="Arial" pitchFamily="34" charset="0"/>
              <a:buChar char="•"/>
            </a:pPr>
            <a:r>
              <a:rPr lang="en-US" sz="900" dirty="0" smtClean="0"/>
              <a:t> SDs</a:t>
            </a:r>
            <a:r>
              <a:rPr lang="en-US" sz="900" baseline="0" dirty="0" smtClean="0"/>
              <a:t> = ancient, fixed events</a:t>
            </a:r>
            <a:endParaRPr lang="en-US" sz="900" dirty="0" smtClean="0"/>
          </a:p>
          <a:p>
            <a:pPr eaLnBrk="1" hangingPunct="1">
              <a:lnSpc>
                <a:spcPct val="80000"/>
              </a:lnSpc>
              <a:buFont typeface="Arial" pitchFamily="34" charset="0"/>
              <a:buChar char="•"/>
            </a:pPr>
            <a:endParaRPr lang="en-US" sz="900" dirty="0" smtClean="0"/>
          </a:p>
          <a:p>
            <a:pPr eaLnBrk="1" hangingPunct="1">
              <a:lnSpc>
                <a:spcPct val="80000"/>
              </a:lnSpc>
              <a:buFont typeface="Arial" pitchFamily="34" charset="0"/>
              <a:buChar char="•"/>
            </a:pPr>
            <a:r>
              <a:rPr lang="en-US" sz="900" dirty="0" smtClean="0"/>
              <a:t>George’s</a:t>
            </a:r>
          </a:p>
          <a:p>
            <a:pPr eaLnBrk="1" hangingPunct="1">
              <a:lnSpc>
                <a:spcPct val="80000"/>
              </a:lnSpc>
              <a:buFont typeface="Arial" pitchFamily="34" charset="0"/>
              <a:buChar char="•"/>
            </a:pPr>
            <a:r>
              <a:rPr lang="en-US" sz="900" dirty="0" smtClean="0"/>
              <a:t>As a biologist, we really think about genome differences or variations in term of understanding the relationship between the genotype and phenotype. For last several decades, our perspectives at the global level have being one of the </a:t>
            </a:r>
            <a:r>
              <a:rPr lang="en-US" sz="900" dirty="0" err="1" smtClean="0"/>
              <a:t>cytogenetics</a:t>
            </a:r>
            <a:r>
              <a:rPr lang="en-US" sz="900" dirty="0" smtClean="0"/>
              <a:t>. Looking at the big things moving along the genome. Such as the most common type of </a:t>
            </a:r>
            <a:r>
              <a:rPr lang="en-US" sz="900" dirty="0" err="1" smtClean="0"/>
              <a:t>Robertsonian</a:t>
            </a:r>
            <a:r>
              <a:rPr lang="en-US" sz="900" dirty="0" smtClean="0"/>
              <a:t> translocation in cattle is the t(1;29), which is a fusion of chr1 with 29. With the human, cow or other genome available, we have an opportunity now to look at the other direction: from the sequence up.</a:t>
            </a:r>
          </a:p>
          <a:p>
            <a:pPr eaLnBrk="1" hangingPunct="1">
              <a:lnSpc>
                <a:spcPct val="80000"/>
              </a:lnSpc>
              <a:buFont typeface="Arial" pitchFamily="34" charset="0"/>
              <a:buChar char="•"/>
            </a:pPr>
            <a:r>
              <a:rPr lang="en-US" sz="900" dirty="0" smtClean="0"/>
              <a:t>One of the important things to remember is that not all differences are single nucleotide variations or SNP. There are a lot of other types of mutation that occurred in the genome over the evolutionary time. Here are some of them which is larger than SNP in size: small insertion/deletion events, movement of mobile repetitive elements and many large-scale events.</a:t>
            </a:r>
          </a:p>
          <a:p>
            <a:pPr eaLnBrk="1" hangingPunct="1">
              <a:lnSpc>
                <a:spcPct val="80000"/>
              </a:lnSpc>
              <a:buFont typeface="Arial" pitchFamily="34" charset="0"/>
              <a:buChar char="•"/>
            </a:pPr>
            <a:r>
              <a:rPr lang="en-US" sz="900" dirty="0" smtClean="0"/>
              <a:t>We term those large-scale events as genomic structural variations (ranging from 1 kb to 5Mb). By structural, we do not mean the 2-d or 3d structure, but instead a 1-D segment of DNA sequences. They include larger-scale insertion/deletion (CNV), segmental duplication of sequences, inversion and translocation and so on. We defined: The copy number of a piece of DNA segment is the number of times this piece occurs in the genome.</a:t>
            </a:r>
          </a:p>
          <a:p>
            <a:pPr eaLnBrk="1" hangingPunct="1">
              <a:lnSpc>
                <a:spcPct val="80000"/>
              </a:lnSpc>
              <a:buFont typeface="Arial" pitchFamily="34" charset="0"/>
              <a:buChar char="•"/>
            </a:pPr>
            <a:r>
              <a:rPr lang="en-US" sz="900" dirty="0" smtClean="0"/>
              <a:t>Human studies have discovered ~66,000 CNV and </a:t>
            </a:r>
            <a:r>
              <a:rPr lang="en-US" sz="900" b="1" dirty="0" smtClean="0"/>
              <a:t>majority of them are innocent</a:t>
            </a:r>
            <a:r>
              <a:rPr lang="en-US" sz="900" dirty="0" smtClean="0"/>
              <a:t>. They are associated with 17% of phenotypic changes in gene expression and </a:t>
            </a:r>
            <a:r>
              <a:rPr lang="en-US" sz="900" b="1" dirty="0" smtClean="0"/>
              <a:t>a subset of them</a:t>
            </a:r>
            <a:r>
              <a:rPr lang="en-US" sz="900" dirty="0" smtClean="0"/>
              <a:t> contributed to individual health and disease. We are the first to report the existence, frequency and impact of such CNV in cattle (1%).</a:t>
            </a:r>
          </a:p>
          <a:p>
            <a:pPr eaLnBrk="1" hangingPunct="1">
              <a:lnSpc>
                <a:spcPct val="80000"/>
              </a:lnSpc>
              <a:buFont typeface="Arial" pitchFamily="34" charset="0"/>
              <a:buChar char="•"/>
            </a:pPr>
            <a:r>
              <a:rPr lang="en-US" sz="900" dirty="0" err="1" smtClean="0"/>
              <a:t>SegDup</a:t>
            </a:r>
            <a:r>
              <a:rPr lang="en-US" sz="900" dirty="0" smtClean="0"/>
              <a:t>: Segmental duplications exist in many species and are defined as stretches of DNA sequence &gt;=1-5 kb in length with &gt;= 90% sequence conservation that are present in more than one location in a genome. These sequences make up 5.5%, 2.9%, 1.2% and 0.6% of the human, rat, mouse and dog genomes, respectively. The extent of segmental duplication in the bovine genome is 3%. </a:t>
            </a:r>
          </a:p>
          <a:p>
            <a:pPr marL="0" marR="0" lvl="2" indent="0" algn="l" defTabSz="914400" rtl="0" eaLnBrk="1" fontAlgn="auto" latinLnBrk="0" hangingPunct="1">
              <a:lnSpc>
                <a:spcPct val="80000"/>
              </a:lnSpc>
              <a:spcBef>
                <a:spcPct val="0"/>
              </a:spcBef>
              <a:spcAft>
                <a:spcPts val="0"/>
              </a:spcAft>
              <a:buClrTx/>
              <a:buSzTx/>
              <a:buFontTx/>
              <a:buNone/>
              <a:tabLst/>
              <a:defRPr/>
            </a:pPr>
            <a:r>
              <a:rPr lang="en-US" altLang="en-US" sz="1600" dirty="0" smtClean="0"/>
              <a:t>*Human studies: 66,741 CNVs, 18% phenotype, health &amp; disease-related</a:t>
            </a:r>
          </a:p>
          <a:p>
            <a:pPr eaLnBrk="1" hangingPunct="1">
              <a:lnSpc>
                <a:spcPct val="80000"/>
              </a:lnSpc>
              <a:spcBef>
                <a:spcPct val="0"/>
              </a:spcBef>
            </a:pPr>
            <a:endParaRPr lang="en-US" sz="9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While the majority of discovered CNVs appear to</a:t>
            </a:r>
            <a:r>
              <a:rPr lang="en-US" baseline="0" dirty="0" smtClean="0"/>
              <a:t> be silent events, some </a:t>
            </a:r>
            <a:r>
              <a:rPr lang="en-US" dirty="0" smtClean="0"/>
              <a:t>CNVs</a:t>
            </a:r>
            <a:r>
              <a:rPr lang="en-US" baseline="0" dirty="0" smtClean="0"/>
              <a:t> have been implicated in several human diseases including autism, </a:t>
            </a:r>
            <a:r>
              <a:rPr lang="en-US" baseline="0" dirty="0" err="1" smtClean="0"/>
              <a:t>crohn’s</a:t>
            </a:r>
            <a:r>
              <a:rPr lang="en-US" baseline="0" dirty="0" smtClean="0"/>
              <a:t> disease and schizophrenia.</a:t>
            </a:r>
          </a:p>
          <a:p>
            <a:r>
              <a:rPr lang="en-US" baseline="0" dirty="0" smtClean="0"/>
              <a:t>Traits caused by CNVs are not unique to humans and such events can be identified in agriculturally important species. </a:t>
            </a:r>
          </a:p>
          <a:p>
            <a:r>
              <a:rPr lang="en-US" baseline="0" dirty="0" smtClean="0"/>
              <a:t>For example, the </a:t>
            </a:r>
            <a:r>
              <a:rPr lang="en-US" baseline="0" dirty="0" err="1" smtClean="0"/>
              <a:t>peacomb</a:t>
            </a:r>
            <a:r>
              <a:rPr lang="en-US" baseline="0" dirty="0" smtClean="0"/>
              <a:t> phenotype in chickens, a trait that prevents heat-loss in colder climates, is caused by a CNV within the first </a:t>
            </a:r>
            <a:r>
              <a:rPr lang="en-US" baseline="0" dirty="0" err="1" smtClean="0"/>
              <a:t>intron</a:t>
            </a:r>
            <a:r>
              <a:rPr lang="en-US" baseline="0" dirty="0" smtClean="0"/>
              <a:t> of the SOX5 gene.</a:t>
            </a:r>
          </a:p>
          <a:p>
            <a:r>
              <a:rPr lang="en-US" baseline="0" dirty="0" smtClean="0"/>
              <a:t>A duplication of the KIT gene causes a white coat color in domestic pigs and a similar duplication of the ASIP gene causes white coat color in sheep as well; the latter is an economically important trait.</a:t>
            </a:r>
            <a:endParaRPr lang="en-US" dirty="0"/>
          </a:p>
        </p:txBody>
      </p:sp>
      <p:sp>
        <p:nvSpPr>
          <p:cNvPr id="4" name="Slide Number Placeholder 3"/>
          <p:cNvSpPr>
            <a:spLocks noGrp="1"/>
          </p:cNvSpPr>
          <p:nvPr>
            <p:ph type="sldNum" sz="quarter" idx="10"/>
          </p:nvPr>
        </p:nvSpPr>
        <p:spPr/>
        <p:txBody>
          <a:bodyPr/>
          <a:lstStyle/>
          <a:p>
            <a:fld id="{A0AA87B3-4994-4A7A-8B00-537EA30F5F95}"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BD366D-6EB9-48F2-8593-CA9829665364}"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Using the whole read: Structural Variation detection with RPSR</a:t>
            </a:r>
            <a:endParaRPr lang="en-US" dirty="0"/>
          </a:p>
        </p:txBody>
      </p:sp>
      <p:sp>
        <p:nvSpPr>
          <p:cNvPr id="3" name="Subtitle 2"/>
          <p:cNvSpPr>
            <a:spLocks noGrp="1"/>
          </p:cNvSpPr>
          <p:nvPr>
            <p:ph type="subTitle" idx="1"/>
          </p:nvPr>
        </p:nvSpPr>
        <p:spPr/>
        <p:txBody>
          <a:bodyPr/>
          <a:lstStyle/>
          <a:p>
            <a:r>
              <a:rPr lang="en-US" dirty="0" smtClean="0"/>
              <a:t>Presented by Derek Bickhart</a:t>
            </a:r>
            <a:endParaRPr lang="en-US" dirty="0"/>
          </a:p>
        </p:txBody>
      </p:sp>
      <p:pic>
        <p:nvPicPr>
          <p:cNvPr id="4" name="Picture 6" descr="http://gears.tucson.ars.ag.gov/beepop/img/usda_logo.png"/>
          <p:cNvPicPr>
            <a:picLocks noChangeAspect="1" noChangeArrowheads="1"/>
          </p:cNvPicPr>
          <p:nvPr/>
        </p:nvPicPr>
        <p:blipFill>
          <a:blip r:embed="rId2" cstate="print"/>
          <a:srcRect/>
          <a:stretch>
            <a:fillRect/>
          </a:stretch>
        </p:blipFill>
        <p:spPr bwMode="auto">
          <a:xfrm>
            <a:off x="6934200" y="5334618"/>
            <a:ext cx="2209800" cy="1523382"/>
          </a:xfrm>
          <a:prstGeom prst="rect">
            <a:avLst/>
          </a:prstGeom>
          <a:noFill/>
        </p:spPr>
      </p:pic>
      <p:pic>
        <p:nvPicPr>
          <p:cNvPr id="5" name="Picture 4" descr="http://www.ars.usda.gov/SP2UserFiles/Place/62060000/graphics/arslogo.jpg"/>
          <p:cNvPicPr>
            <a:picLocks noChangeAspect="1" noChangeArrowheads="1"/>
          </p:cNvPicPr>
          <p:nvPr/>
        </p:nvPicPr>
        <p:blipFill>
          <a:blip r:embed="rId3" cstate="print"/>
          <a:srcRect/>
          <a:stretch>
            <a:fillRect/>
          </a:stretch>
        </p:blipFill>
        <p:spPr bwMode="auto">
          <a:xfrm>
            <a:off x="394446" y="5585012"/>
            <a:ext cx="1583272" cy="105068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2">
                    <a:lumMod val="75000"/>
                  </a:schemeClr>
                </a:solidFill>
              </a:rPr>
              <a:t>Structural variant detection still proves to be a challenge</a:t>
            </a:r>
            <a:endParaRPr lang="en-US" dirty="0">
              <a:solidFill>
                <a:schemeClr val="accent2">
                  <a:lumMod val="75000"/>
                </a:schemeClr>
              </a:solidFill>
            </a:endParaRPr>
          </a:p>
        </p:txBody>
      </p:sp>
      <p:sp>
        <p:nvSpPr>
          <p:cNvPr id="3" name="Content Placeholder 2"/>
          <p:cNvSpPr>
            <a:spLocks noGrp="1"/>
          </p:cNvSpPr>
          <p:nvPr>
            <p:ph idx="1"/>
          </p:nvPr>
        </p:nvSpPr>
        <p:spPr>
          <a:xfrm>
            <a:off x="457200" y="1600200"/>
            <a:ext cx="4038600" cy="4525963"/>
          </a:xfrm>
        </p:spPr>
        <p:txBody>
          <a:bodyPr/>
          <a:lstStyle/>
          <a:p>
            <a:r>
              <a:rPr lang="en-US" dirty="0" smtClean="0"/>
              <a:t>No Perfect Calls</a:t>
            </a:r>
            <a:br>
              <a:rPr lang="en-US" dirty="0" smtClean="0"/>
            </a:br>
            <a:endParaRPr lang="en-US" dirty="0" smtClean="0"/>
          </a:p>
          <a:p>
            <a:r>
              <a:rPr lang="en-US" dirty="0" smtClean="0"/>
              <a:t>Most datasets have high FDR</a:t>
            </a:r>
            <a:br>
              <a:rPr lang="en-US" dirty="0" smtClean="0"/>
            </a:br>
            <a:endParaRPr lang="en-US" dirty="0" smtClean="0"/>
          </a:p>
          <a:p>
            <a:r>
              <a:rPr lang="en-US" dirty="0" smtClean="0"/>
              <a:t>A majority of variants are missed</a:t>
            </a:r>
            <a:endParaRPr lang="en-US" dirty="0"/>
          </a:p>
        </p:txBody>
      </p:sp>
      <p:grpSp>
        <p:nvGrpSpPr>
          <p:cNvPr id="6" name="Group 5"/>
          <p:cNvGrpSpPr/>
          <p:nvPr/>
        </p:nvGrpSpPr>
        <p:grpSpPr>
          <a:xfrm>
            <a:off x="4419600" y="1823040"/>
            <a:ext cx="4674514" cy="4272960"/>
            <a:chOff x="4419600" y="1823040"/>
            <a:chExt cx="4674514" cy="4272960"/>
          </a:xfrm>
        </p:grpSpPr>
        <p:pic>
          <p:nvPicPr>
            <p:cNvPr id="57346" name="Picture 2" descr="Comparative assessment of deletion discovery methods."/>
            <p:cNvPicPr>
              <a:picLocks noChangeAspect="1" noChangeArrowheads="1"/>
            </p:cNvPicPr>
            <p:nvPr/>
          </p:nvPicPr>
          <p:blipFill>
            <a:blip r:embed="rId3" cstate="print"/>
            <a:srcRect l="49894" b="38719"/>
            <a:stretch>
              <a:fillRect/>
            </a:stretch>
          </p:blipFill>
          <p:spPr bwMode="auto">
            <a:xfrm>
              <a:off x="4419600" y="1905000"/>
              <a:ext cx="4514850" cy="4191000"/>
            </a:xfrm>
            <a:prstGeom prst="rect">
              <a:avLst/>
            </a:prstGeom>
            <a:noFill/>
          </p:spPr>
        </p:pic>
        <p:sp>
          <p:nvSpPr>
            <p:cNvPr id="5" name="Right Triangle 4"/>
            <p:cNvSpPr/>
            <p:nvPr/>
          </p:nvSpPr>
          <p:spPr>
            <a:xfrm rot="5178885">
              <a:off x="4748392" y="1549212"/>
              <a:ext cx="4071894" cy="4619550"/>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p:cNvGrpSpPr/>
          <p:nvPr/>
        </p:nvGrpSpPr>
        <p:grpSpPr>
          <a:xfrm>
            <a:off x="6019800" y="1981200"/>
            <a:ext cx="2209800" cy="2819400"/>
            <a:chOff x="6019800" y="1981200"/>
            <a:chExt cx="2209800" cy="2819400"/>
          </a:xfrm>
        </p:grpSpPr>
        <p:sp>
          <p:nvSpPr>
            <p:cNvPr id="7" name="Oval 6"/>
            <p:cNvSpPr/>
            <p:nvPr/>
          </p:nvSpPr>
          <p:spPr>
            <a:xfrm>
              <a:off x="7467600" y="3352800"/>
              <a:ext cx="762000" cy="14478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7" idx="1"/>
            </p:cNvCxnSpPr>
            <p:nvPr/>
          </p:nvCxnSpPr>
          <p:spPr>
            <a:xfrm flipH="1" flipV="1">
              <a:off x="7315200" y="2667000"/>
              <a:ext cx="263992" cy="89782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019800" y="1981200"/>
              <a:ext cx="1985800" cy="646331"/>
            </a:xfrm>
            <a:prstGeom prst="rect">
              <a:avLst/>
            </a:prstGeom>
            <a:noFill/>
            <a:ln>
              <a:solidFill>
                <a:schemeClr val="accent2"/>
              </a:solidFill>
            </a:ln>
          </p:spPr>
          <p:txBody>
            <a:bodyPr wrap="none" rtlCol="0">
              <a:spAutoFit/>
            </a:bodyPr>
            <a:lstStyle/>
            <a:p>
              <a:r>
                <a:rPr lang="en-US" dirty="0" smtClean="0"/>
                <a:t>Good Performance</a:t>
              </a:r>
            </a:p>
            <a:p>
              <a:r>
                <a:rPr lang="en-US" dirty="0" smtClean="0"/>
                <a:t>Pretty conservative</a:t>
              </a:r>
              <a:endParaRPr lang="en-US" dirty="0"/>
            </a:p>
          </p:txBody>
        </p:sp>
      </p:grpSp>
      <p:grpSp>
        <p:nvGrpSpPr>
          <p:cNvPr id="31" name="Group 30"/>
          <p:cNvGrpSpPr/>
          <p:nvPr/>
        </p:nvGrpSpPr>
        <p:grpSpPr>
          <a:xfrm>
            <a:off x="4572000" y="2743200"/>
            <a:ext cx="2819400" cy="1752600"/>
            <a:chOff x="4572000" y="2743200"/>
            <a:chExt cx="2819400" cy="1752600"/>
          </a:xfrm>
        </p:grpSpPr>
        <p:sp>
          <p:nvSpPr>
            <p:cNvPr id="8" name="Oval 7"/>
            <p:cNvSpPr/>
            <p:nvPr/>
          </p:nvSpPr>
          <p:spPr>
            <a:xfrm>
              <a:off x="6629400" y="3886200"/>
              <a:ext cx="762000" cy="6096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8" idx="1"/>
            </p:cNvCxnSpPr>
            <p:nvPr/>
          </p:nvCxnSpPr>
          <p:spPr>
            <a:xfrm flipH="1" flipV="1">
              <a:off x="6096000" y="3352800"/>
              <a:ext cx="644992" cy="622674"/>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572000" y="2743200"/>
              <a:ext cx="2479140" cy="646331"/>
            </a:xfrm>
            <a:prstGeom prst="rect">
              <a:avLst/>
            </a:prstGeom>
            <a:noFill/>
            <a:ln>
              <a:solidFill>
                <a:schemeClr val="accent2"/>
              </a:solidFill>
            </a:ln>
          </p:spPr>
          <p:txBody>
            <a:bodyPr wrap="none" rtlCol="0">
              <a:spAutoFit/>
            </a:bodyPr>
            <a:lstStyle/>
            <a:p>
              <a:r>
                <a:rPr lang="en-US" dirty="0" smtClean="0"/>
                <a:t>Moderate Performance</a:t>
              </a:r>
            </a:p>
            <a:p>
              <a:r>
                <a:rPr lang="en-US" dirty="0" smtClean="0"/>
                <a:t>Too many False Positives</a:t>
              </a:r>
              <a:endParaRPr lang="en-US" dirty="0"/>
            </a:p>
          </p:txBody>
        </p:sp>
      </p:grpSp>
      <p:grpSp>
        <p:nvGrpSpPr>
          <p:cNvPr id="30" name="Group 29"/>
          <p:cNvGrpSpPr/>
          <p:nvPr/>
        </p:nvGrpSpPr>
        <p:grpSpPr>
          <a:xfrm>
            <a:off x="4267200" y="4038600"/>
            <a:ext cx="3048000" cy="1676400"/>
            <a:chOff x="4267200" y="4038600"/>
            <a:chExt cx="3048000" cy="1676400"/>
          </a:xfrm>
        </p:grpSpPr>
        <p:sp>
          <p:nvSpPr>
            <p:cNvPr id="9" name="Oval 8"/>
            <p:cNvSpPr/>
            <p:nvPr/>
          </p:nvSpPr>
          <p:spPr>
            <a:xfrm>
              <a:off x="5562600" y="5105400"/>
              <a:ext cx="1752600" cy="6096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9" idx="1"/>
            </p:cNvCxnSpPr>
            <p:nvPr/>
          </p:nvCxnSpPr>
          <p:spPr>
            <a:xfrm flipH="1" flipV="1">
              <a:off x="5486400" y="4419600"/>
              <a:ext cx="332863" cy="775074"/>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267200" y="4038600"/>
              <a:ext cx="1890389" cy="369332"/>
            </a:xfrm>
            <a:prstGeom prst="rect">
              <a:avLst/>
            </a:prstGeom>
            <a:noFill/>
            <a:ln>
              <a:solidFill>
                <a:schemeClr val="accent2"/>
              </a:solidFill>
            </a:ln>
          </p:spPr>
          <p:txBody>
            <a:bodyPr wrap="none" rtlCol="0">
              <a:spAutoFit/>
            </a:bodyPr>
            <a:lstStyle/>
            <a:p>
              <a:r>
                <a:rPr lang="en-US" dirty="0" smtClean="0"/>
                <a:t>Poor performance</a:t>
              </a:r>
              <a:endParaRPr lang="en-US" dirty="0"/>
            </a:p>
          </p:txBody>
        </p:sp>
      </p:grpSp>
      <p:sp>
        <p:nvSpPr>
          <p:cNvPr id="33" name="Rectangle 32"/>
          <p:cNvSpPr/>
          <p:nvPr/>
        </p:nvSpPr>
        <p:spPr>
          <a:xfrm>
            <a:off x="0" y="0"/>
            <a:ext cx="9144000" cy="2286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2">
                    <a:lumMod val="75000"/>
                  </a:schemeClr>
                </a:solidFill>
              </a:rPr>
              <a:t>Understanding the sequencing process</a:t>
            </a:r>
            <a:endParaRPr lang="en-US" dirty="0">
              <a:solidFill>
                <a:schemeClr val="accent2">
                  <a:lumMod val="75000"/>
                </a:schemeClr>
              </a:solidFill>
            </a:endParaRPr>
          </a:p>
        </p:txBody>
      </p:sp>
      <p:sp>
        <p:nvSpPr>
          <p:cNvPr id="3" name="Content Placeholder 2"/>
          <p:cNvSpPr>
            <a:spLocks noGrp="1"/>
          </p:cNvSpPr>
          <p:nvPr>
            <p:ph idx="1"/>
          </p:nvPr>
        </p:nvSpPr>
        <p:spPr>
          <a:xfrm>
            <a:off x="4572000" y="1600200"/>
            <a:ext cx="4114800" cy="5029200"/>
          </a:xfrm>
        </p:spPr>
        <p:txBody>
          <a:bodyPr>
            <a:normAutofit fontScale="92500" lnSpcReduction="20000"/>
          </a:bodyPr>
          <a:lstStyle/>
          <a:p>
            <a:r>
              <a:rPr lang="en-US" dirty="0" smtClean="0"/>
              <a:t>DNA sheared to fragments</a:t>
            </a:r>
            <a:br>
              <a:rPr lang="en-US" dirty="0" smtClean="0"/>
            </a:br>
            <a:endParaRPr lang="en-US" dirty="0" smtClean="0"/>
          </a:p>
          <a:p>
            <a:r>
              <a:rPr lang="en-US" dirty="0" smtClean="0"/>
              <a:t>Fragments follow a size distribution</a:t>
            </a:r>
            <a:br>
              <a:rPr lang="en-US" dirty="0" smtClean="0"/>
            </a:br>
            <a:endParaRPr lang="en-US" dirty="0" smtClean="0"/>
          </a:p>
          <a:p>
            <a:r>
              <a:rPr lang="en-US" dirty="0" smtClean="0"/>
              <a:t>Fragments sequenced from both sides</a:t>
            </a:r>
            <a:br>
              <a:rPr lang="en-US" dirty="0" smtClean="0"/>
            </a:br>
            <a:endParaRPr lang="en-US" dirty="0" smtClean="0"/>
          </a:p>
          <a:p>
            <a:r>
              <a:rPr lang="en-US" dirty="0" smtClean="0"/>
              <a:t>We don’t know the middle, but we know the size!</a:t>
            </a:r>
            <a:endParaRPr lang="en-US" dirty="0"/>
          </a:p>
        </p:txBody>
      </p:sp>
      <p:sp>
        <p:nvSpPr>
          <p:cNvPr id="4" name="Rectangle 3"/>
          <p:cNvSpPr/>
          <p:nvPr/>
        </p:nvSpPr>
        <p:spPr>
          <a:xfrm>
            <a:off x="304800" y="1752600"/>
            <a:ext cx="5334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38200" y="1752600"/>
            <a:ext cx="9906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828800" y="1752600"/>
            <a:ext cx="5334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581400" y="1752600"/>
            <a:ext cx="7620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667000" y="1752600"/>
            <a:ext cx="5334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200400" y="1752600"/>
            <a:ext cx="3810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62200" y="1752600"/>
            <a:ext cx="3048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698" name="Picture 2" descr="http://t0.gstatic.com/images?q=tbn:ANd9GcR4bk7LencO-kMReFkEiUrMvyUEwbEUdieBNPG-ozUbzWsKXximYg"/>
          <p:cNvPicPr>
            <a:picLocks noChangeAspect="1" noChangeArrowheads="1"/>
          </p:cNvPicPr>
          <p:nvPr/>
        </p:nvPicPr>
        <p:blipFill>
          <a:blip r:embed="rId2" cstate="print"/>
          <a:srcRect/>
          <a:stretch>
            <a:fillRect/>
          </a:stretch>
        </p:blipFill>
        <p:spPr bwMode="auto">
          <a:xfrm>
            <a:off x="838200" y="3200400"/>
            <a:ext cx="2714625" cy="1419226"/>
          </a:xfrm>
          <a:prstGeom prst="rect">
            <a:avLst/>
          </a:prstGeom>
          <a:noFill/>
        </p:spPr>
      </p:pic>
      <p:sp>
        <p:nvSpPr>
          <p:cNvPr id="21" name="Rectangle 20"/>
          <p:cNvSpPr/>
          <p:nvPr/>
        </p:nvSpPr>
        <p:spPr>
          <a:xfrm>
            <a:off x="685800" y="5257800"/>
            <a:ext cx="2971800" cy="2286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p:nvPr/>
        </p:nvCxnSpPr>
        <p:spPr>
          <a:xfrm>
            <a:off x="685800" y="5105400"/>
            <a:ext cx="838200" cy="0"/>
          </a:xfrm>
          <a:prstGeom prst="straightConnector1">
            <a:avLst/>
          </a:prstGeom>
          <a:ln w="5715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2819400" y="5715000"/>
            <a:ext cx="838200" cy="0"/>
          </a:xfrm>
          <a:prstGeom prst="straightConnector1">
            <a:avLst/>
          </a:prstGeom>
          <a:ln w="5715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524000" y="4876800"/>
            <a:ext cx="0" cy="990600"/>
          </a:xfrm>
          <a:prstGeom prst="line">
            <a:avLst/>
          </a:prstGeom>
          <a:ln w="38100">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819400" y="4876800"/>
            <a:ext cx="0" cy="990600"/>
          </a:xfrm>
          <a:prstGeom prst="line">
            <a:avLst/>
          </a:prstGeom>
          <a:ln w="38100">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0" y="0"/>
            <a:ext cx="9144000" cy="2286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38778E-17 -1.11111E-6 L 0.0375 0.13889 " pathEditMode="relative" rAng="0" ptsTypes="AA">
                                      <p:cBhvr>
                                        <p:cTn id="6" dur="2000" fill="hold"/>
                                        <p:tgtEl>
                                          <p:spTgt spid="4"/>
                                        </p:tgtEl>
                                        <p:attrNameLst>
                                          <p:attrName>ppt_x</p:attrName>
                                          <p:attrName>ppt_y</p:attrName>
                                        </p:attrNameLst>
                                      </p:cBhvr>
                                      <p:rCtr x="19" y="69"/>
                                    </p:animMotion>
                                  </p:childTnLst>
                                </p:cTn>
                              </p:par>
                              <p:par>
                                <p:cTn id="7" presetID="49" presetClass="path" presetSubtype="0" accel="50000" decel="50000" fill="hold" grpId="0" nodeType="withEffect">
                                  <p:stCondLst>
                                    <p:cond delay="0"/>
                                  </p:stCondLst>
                                  <p:childTnLst>
                                    <p:animMotion origin="layout" path="M -3.33333E-6 -1.11111E-6 L 0.0875 0.52778 " pathEditMode="relative" rAng="0" ptsTypes="AA">
                                      <p:cBhvr>
                                        <p:cTn id="8" dur="1000" fill="hold"/>
                                        <p:tgtEl>
                                          <p:spTgt spid="5"/>
                                        </p:tgtEl>
                                        <p:attrNameLst>
                                          <p:attrName>ppt_x</p:attrName>
                                          <p:attrName>ppt_y</p:attrName>
                                        </p:attrNameLst>
                                      </p:cBhvr>
                                      <p:rCtr x="44" y="264"/>
                                    </p:animMotion>
                                  </p:childTnLst>
                                </p:cTn>
                              </p:par>
                              <p:par>
                                <p:cTn id="9" presetID="42" presetClass="path" presetSubtype="0" accel="50000" decel="50000" fill="hold" grpId="0" nodeType="withEffect">
                                  <p:stCondLst>
                                    <p:cond delay="0"/>
                                  </p:stCondLst>
                                  <p:childTnLst>
                                    <p:animMotion origin="layout" path="M 3.33333E-6 -1.11111E-6 L -0.04584 0.15 " pathEditMode="relative" rAng="0" ptsTypes="AA">
                                      <p:cBhvr>
                                        <p:cTn id="10" dur="3000" fill="hold"/>
                                        <p:tgtEl>
                                          <p:spTgt spid="6"/>
                                        </p:tgtEl>
                                        <p:attrNameLst>
                                          <p:attrName>ppt_x</p:attrName>
                                          <p:attrName>ppt_y</p:attrName>
                                        </p:attrNameLst>
                                      </p:cBhvr>
                                      <p:rCtr x="-23" y="75"/>
                                    </p:animMotion>
                                  </p:childTnLst>
                                </p:cTn>
                              </p:par>
                              <p:par>
                                <p:cTn id="11" presetID="49" presetClass="path" presetSubtype="0" accel="50000" decel="50000" fill="hold" grpId="0" nodeType="withEffect">
                                  <p:stCondLst>
                                    <p:cond delay="0"/>
                                  </p:stCondLst>
                                  <p:childTnLst>
                                    <p:animMotion origin="layout" path="M 0 -1.11111E-6 L -0.025 0.13889 " pathEditMode="relative" rAng="0" ptsTypes="AA">
                                      <p:cBhvr>
                                        <p:cTn id="12" dur="2000" fill="hold"/>
                                        <p:tgtEl>
                                          <p:spTgt spid="10"/>
                                        </p:tgtEl>
                                        <p:attrNameLst>
                                          <p:attrName>ppt_x</p:attrName>
                                          <p:attrName>ppt_y</p:attrName>
                                        </p:attrNameLst>
                                      </p:cBhvr>
                                      <p:rCtr x="-13" y="69"/>
                                    </p:animMotion>
                                  </p:childTnLst>
                                </p:cTn>
                              </p:par>
                              <p:par>
                                <p:cTn id="13" presetID="42" presetClass="path" presetSubtype="0" accel="50000" decel="50000" fill="hold" grpId="0" nodeType="withEffect">
                                  <p:stCondLst>
                                    <p:cond delay="0"/>
                                  </p:stCondLst>
                                  <p:childTnLst>
                                    <p:animMotion origin="layout" path="M -3.33333E-6 -1.11111E-6 L 0.0625 0.09445 " pathEditMode="relative" rAng="0" ptsTypes="AA">
                                      <p:cBhvr>
                                        <p:cTn id="14" dur="2000" fill="hold"/>
                                        <p:tgtEl>
                                          <p:spTgt spid="8"/>
                                        </p:tgtEl>
                                        <p:attrNameLst>
                                          <p:attrName>ppt_x</p:attrName>
                                          <p:attrName>ppt_y</p:attrName>
                                        </p:attrNameLst>
                                      </p:cBhvr>
                                      <p:rCtr x="31" y="47"/>
                                    </p:animMotion>
                                  </p:childTnLst>
                                </p:cTn>
                              </p:par>
                              <p:par>
                                <p:cTn id="15" presetID="42" presetClass="path" presetSubtype="0" accel="50000" decel="50000" fill="hold" grpId="0" nodeType="withEffect">
                                  <p:stCondLst>
                                    <p:cond delay="0"/>
                                  </p:stCondLst>
                                  <p:childTnLst>
                                    <p:animMotion origin="layout" path="M -3.33333E-6 -1.11111E-6 L -0.05416 0.17222 " pathEditMode="relative" rAng="0" ptsTypes="AA">
                                      <p:cBhvr>
                                        <p:cTn id="16" dur="2000" fill="hold"/>
                                        <p:tgtEl>
                                          <p:spTgt spid="9"/>
                                        </p:tgtEl>
                                        <p:attrNameLst>
                                          <p:attrName>ppt_x</p:attrName>
                                          <p:attrName>ppt_y</p:attrName>
                                        </p:attrNameLst>
                                      </p:cBhvr>
                                      <p:rCtr x="-27" y="86"/>
                                    </p:animMotion>
                                  </p:childTnLst>
                                </p:cTn>
                              </p:par>
                              <p:par>
                                <p:cTn id="17" presetID="42" presetClass="path" presetSubtype="0" accel="50000" decel="50000" fill="hold" grpId="0" nodeType="withEffect">
                                  <p:stCondLst>
                                    <p:cond delay="0"/>
                                  </p:stCondLst>
                                  <p:childTnLst>
                                    <p:animMotion origin="layout" path="M -3.33333E-6 -1.11111E-6 L -0.15833 0.08333 " pathEditMode="relative" rAng="0" ptsTypes="AA">
                                      <p:cBhvr>
                                        <p:cTn id="18" dur="3000" fill="hold"/>
                                        <p:tgtEl>
                                          <p:spTgt spid="7"/>
                                        </p:tgtEl>
                                        <p:attrNameLst>
                                          <p:attrName>ppt_x</p:attrName>
                                          <p:attrName>ppt_y</p:attrName>
                                        </p:attrNameLst>
                                      </p:cBhvr>
                                      <p:rCtr x="-79" y="42"/>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69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1000" fill="hold"/>
                                        <p:tgtEl>
                                          <p:spTgt spid="21"/>
                                        </p:tgtEl>
                                        <p:attrNameLst>
                                          <p:attrName>ppt_w</p:attrName>
                                        </p:attrNameLst>
                                      </p:cBhvr>
                                      <p:tavLst>
                                        <p:tav tm="0">
                                          <p:val>
                                            <p:strVal val="#ppt_w*0.70"/>
                                          </p:val>
                                        </p:tav>
                                        <p:tav tm="100000">
                                          <p:val>
                                            <p:strVal val="#ppt_w"/>
                                          </p:val>
                                        </p:tav>
                                      </p:tavLst>
                                    </p:anim>
                                    <p:anim calcmode="lin" valueType="num">
                                      <p:cBhvr>
                                        <p:cTn id="30" dur="1000" fill="hold"/>
                                        <p:tgtEl>
                                          <p:spTgt spid="21"/>
                                        </p:tgtEl>
                                        <p:attrNameLst>
                                          <p:attrName>ppt_h</p:attrName>
                                        </p:attrNameLst>
                                      </p:cBhvr>
                                      <p:tavLst>
                                        <p:tav tm="0">
                                          <p:val>
                                            <p:strVal val="#ppt_h"/>
                                          </p:val>
                                        </p:tav>
                                        <p:tav tm="100000">
                                          <p:val>
                                            <p:strVal val="#ppt_h"/>
                                          </p:val>
                                        </p:tav>
                                      </p:tavLst>
                                    </p:anim>
                                    <p:animEffect transition="in" filter="fade">
                                      <p:cBhvr>
                                        <p:cTn id="31" dur="1000"/>
                                        <p:tgtEl>
                                          <p:spTgt spid="21"/>
                                        </p:tgtEl>
                                      </p:cBhvr>
                                    </p:animEffect>
                                  </p:childTnLst>
                                </p:cTn>
                              </p:par>
                            </p:childTnLst>
                          </p:cTn>
                        </p:par>
                        <p:par>
                          <p:cTn id="32" fill="hold">
                            <p:stCondLst>
                              <p:cond delay="1000"/>
                            </p:stCondLst>
                            <p:childTnLst>
                              <p:par>
                                <p:cTn id="33" presetID="1" presetClass="entr" presetSubtype="0" fill="hold" nodeType="after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Using information from alignments</a:t>
            </a:r>
            <a:endParaRPr lang="en-US" dirty="0">
              <a:solidFill>
                <a:schemeClr val="accent2">
                  <a:lumMod val="75000"/>
                </a:schemeClr>
              </a:solidFill>
            </a:endParaRPr>
          </a:p>
        </p:txBody>
      </p:sp>
      <p:sp>
        <p:nvSpPr>
          <p:cNvPr id="3" name="Content Placeholder 2"/>
          <p:cNvSpPr>
            <a:spLocks noGrp="1"/>
          </p:cNvSpPr>
          <p:nvPr>
            <p:ph idx="1"/>
          </p:nvPr>
        </p:nvSpPr>
        <p:spPr/>
        <p:txBody>
          <a:bodyPr/>
          <a:lstStyle/>
          <a:p>
            <a:endParaRPr lang="en-US" dirty="0"/>
          </a:p>
        </p:txBody>
      </p:sp>
      <p:grpSp>
        <p:nvGrpSpPr>
          <p:cNvPr id="9" name="Group 8"/>
          <p:cNvGrpSpPr/>
          <p:nvPr/>
        </p:nvGrpSpPr>
        <p:grpSpPr>
          <a:xfrm>
            <a:off x="3048000" y="1752600"/>
            <a:ext cx="2971800" cy="990600"/>
            <a:chOff x="2895600" y="1828800"/>
            <a:chExt cx="2971800" cy="990600"/>
          </a:xfrm>
          <a:solidFill>
            <a:schemeClr val="accent2">
              <a:lumMod val="60000"/>
              <a:lumOff val="40000"/>
            </a:schemeClr>
          </a:solidFill>
        </p:grpSpPr>
        <p:sp>
          <p:nvSpPr>
            <p:cNvPr id="4" name="Rectangle 3"/>
            <p:cNvSpPr/>
            <p:nvPr/>
          </p:nvSpPr>
          <p:spPr>
            <a:xfrm>
              <a:off x="2895600" y="2209800"/>
              <a:ext cx="29718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a:off x="2895600" y="2057400"/>
              <a:ext cx="838200" cy="0"/>
            </a:xfrm>
            <a:prstGeom prst="straightConnector1">
              <a:avLst/>
            </a:prstGeom>
            <a:grpFill/>
            <a:ln w="5715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5029200" y="2667000"/>
              <a:ext cx="838200" cy="0"/>
            </a:xfrm>
            <a:prstGeom prst="straightConnector1">
              <a:avLst/>
            </a:prstGeom>
            <a:grpFill/>
            <a:ln w="5715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733800" y="1828800"/>
              <a:ext cx="0" cy="990600"/>
            </a:xfrm>
            <a:prstGeom prst="line">
              <a:avLst/>
            </a:prstGeom>
            <a:grpFill/>
            <a:ln w="38100">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029200" y="1828800"/>
              <a:ext cx="0" cy="990600"/>
            </a:xfrm>
            <a:prstGeom prst="line">
              <a:avLst/>
            </a:prstGeom>
            <a:grpFill/>
            <a:ln w="38100">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18" name="Rectangle 17"/>
          <p:cNvSpPr/>
          <p:nvPr/>
        </p:nvSpPr>
        <p:spPr>
          <a:xfrm>
            <a:off x="1752600" y="2514600"/>
            <a:ext cx="5638800" cy="2286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Reference Genome</a:t>
            </a:r>
            <a:endParaRPr lang="en-US" dirty="0"/>
          </a:p>
        </p:txBody>
      </p:sp>
      <p:sp>
        <p:nvSpPr>
          <p:cNvPr id="19" name="Rectangle 18"/>
          <p:cNvSpPr/>
          <p:nvPr/>
        </p:nvSpPr>
        <p:spPr>
          <a:xfrm>
            <a:off x="228600" y="4572000"/>
            <a:ext cx="8686800" cy="2286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Reference Genome</a:t>
            </a:r>
            <a:endParaRPr lang="en-US" dirty="0"/>
          </a:p>
        </p:txBody>
      </p:sp>
      <p:grpSp>
        <p:nvGrpSpPr>
          <p:cNvPr id="11" name="Group 23"/>
          <p:cNvGrpSpPr/>
          <p:nvPr/>
        </p:nvGrpSpPr>
        <p:grpSpPr>
          <a:xfrm>
            <a:off x="3048000" y="1447800"/>
            <a:ext cx="3048000" cy="914400"/>
            <a:chOff x="3048000" y="762000"/>
            <a:chExt cx="3048000" cy="914400"/>
          </a:xfrm>
          <a:solidFill>
            <a:schemeClr val="accent2">
              <a:lumMod val="60000"/>
              <a:lumOff val="40000"/>
            </a:schemeClr>
          </a:solidFill>
        </p:grpSpPr>
        <p:grpSp>
          <p:nvGrpSpPr>
            <p:cNvPr id="13" name="Group 16"/>
            <p:cNvGrpSpPr/>
            <p:nvPr/>
          </p:nvGrpSpPr>
          <p:grpSpPr>
            <a:xfrm>
              <a:off x="3048000" y="762000"/>
              <a:ext cx="3048000" cy="914400"/>
              <a:chOff x="2819400" y="3048000"/>
              <a:chExt cx="3048000" cy="914400"/>
            </a:xfrm>
            <a:grpFill/>
          </p:grpSpPr>
          <p:grpSp>
            <p:nvGrpSpPr>
              <p:cNvPr id="14" name="Group 12"/>
              <p:cNvGrpSpPr/>
              <p:nvPr/>
            </p:nvGrpSpPr>
            <p:grpSpPr>
              <a:xfrm>
                <a:off x="2819400" y="3048000"/>
                <a:ext cx="1524000" cy="914400"/>
                <a:chOff x="2819400" y="3048000"/>
                <a:chExt cx="1524000" cy="914400"/>
              </a:xfrm>
              <a:grpFill/>
            </p:grpSpPr>
            <p:sp>
              <p:nvSpPr>
                <p:cNvPr id="10" name="Rectangle 9"/>
                <p:cNvSpPr/>
                <p:nvPr/>
              </p:nvSpPr>
              <p:spPr>
                <a:xfrm>
                  <a:off x="2819400" y="3733800"/>
                  <a:ext cx="6858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a:stCxn id="10" idx="3"/>
                </p:cNvCxnSpPr>
                <p:nvPr/>
              </p:nvCxnSpPr>
              <p:spPr>
                <a:xfrm flipV="1">
                  <a:off x="3505200" y="3048000"/>
                  <a:ext cx="838200" cy="8001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7" name="Group 13"/>
              <p:cNvGrpSpPr/>
              <p:nvPr/>
            </p:nvGrpSpPr>
            <p:grpSpPr>
              <a:xfrm flipH="1">
                <a:off x="4343400" y="3048000"/>
                <a:ext cx="1524000" cy="914400"/>
                <a:chOff x="2819400" y="3048000"/>
                <a:chExt cx="1524000" cy="914400"/>
              </a:xfrm>
              <a:grpFill/>
            </p:grpSpPr>
            <p:sp>
              <p:nvSpPr>
                <p:cNvPr id="15" name="Rectangle 14"/>
                <p:cNvSpPr/>
                <p:nvPr/>
              </p:nvSpPr>
              <p:spPr>
                <a:xfrm>
                  <a:off x="2819400" y="3733800"/>
                  <a:ext cx="6858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5" idx="3"/>
                </p:cNvCxnSpPr>
                <p:nvPr/>
              </p:nvCxnSpPr>
              <p:spPr>
                <a:xfrm flipV="1">
                  <a:off x="3505200" y="3048000"/>
                  <a:ext cx="838200" cy="8001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22" name="Right Arrow 21"/>
            <p:cNvSpPr/>
            <p:nvPr/>
          </p:nvSpPr>
          <p:spPr>
            <a:xfrm>
              <a:off x="3124200" y="1447800"/>
              <a:ext cx="533400" cy="2286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Arrow 22"/>
            <p:cNvSpPr/>
            <p:nvPr/>
          </p:nvSpPr>
          <p:spPr>
            <a:xfrm rot="10800000">
              <a:off x="5486400" y="1447800"/>
              <a:ext cx="533400" cy="2286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8"/>
          <p:cNvGrpSpPr/>
          <p:nvPr/>
        </p:nvGrpSpPr>
        <p:grpSpPr>
          <a:xfrm>
            <a:off x="304800" y="3429000"/>
            <a:ext cx="1752600" cy="914400"/>
            <a:chOff x="304800" y="3886200"/>
            <a:chExt cx="1752600" cy="914400"/>
          </a:xfrm>
          <a:solidFill>
            <a:schemeClr val="accent2">
              <a:lumMod val="60000"/>
              <a:lumOff val="40000"/>
            </a:schemeClr>
          </a:solidFill>
        </p:grpSpPr>
        <p:sp>
          <p:nvSpPr>
            <p:cNvPr id="20" name="Rectangle 19"/>
            <p:cNvSpPr/>
            <p:nvPr/>
          </p:nvSpPr>
          <p:spPr>
            <a:xfrm>
              <a:off x="304800" y="4572000"/>
              <a:ext cx="7620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Arrow 24"/>
            <p:cNvSpPr/>
            <p:nvPr/>
          </p:nvSpPr>
          <p:spPr>
            <a:xfrm>
              <a:off x="457200" y="4572000"/>
              <a:ext cx="533400" cy="2286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Connector 27"/>
            <p:cNvCxnSpPr>
              <a:stCxn id="20" idx="3"/>
            </p:cNvCxnSpPr>
            <p:nvPr/>
          </p:nvCxnSpPr>
          <p:spPr>
            <a:xfrm flipV="1">
              <a:off x="1066800" y="3886200"/>
              <a:ext cx="990600" cy="8001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9"/>
          <p:cNvGrpSpPr/>
          <p:nvPr/>
        </p:nvGrpSpPr>
        <p:grpSpPr>
          <a:xfrm flipH="1">
            <a:off x="2057400" y="3429000"/>
            <a:ext cx="1752600" cy="914400"/>
            <a:chOff x="304800" y="3886200"/>
            <a:chExt cx="1752600" cy="914400"/>
          </a:xfrm>
          <a:solidFill>
            <a:schemeClr val="accent2">
              <a:lumMod val="60000"/>
              <a:lumOff val="40000"/>
            </a:schemeClr>
          </a:solidFill>
        </p:grpSpPr>
        <p:sp>
          <p:nvSpPr>
            <p:cNvPr id="31" name="Rectangle 30"/>
            <p:cNvSpPr/>
            <p:nvPr/>
          </p:nvSpPr>
          <p:spPr>
            <a:xfrm>
              <a:off x="304800" y="4572000"/>
              <a:ext cx="7620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Arrow 31"/>
            <p:cNvSpPr/>
            <p:nvPr/>
          </p:nvSpPr>
          <p:spPr>
            <a:xfrm>
              <a:off x="457200" y="4572000"/>
              <a:ext cx="533400" cy="2286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p:cNvCxnSpPr>
              <a:stCxn id="31" idx="3"/>
            </p:cNvCxnSpPr>
            <p:nvPr/>
          </p:nvCxnSpPr>
          <p:spPr>
            <a:xfrm flipV="1">
              <a:off x="1066800" y="3886200"/>
              <a:ext cx="990600" cy="8001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38"/>
          <p:cNvGrpSpPr/>
          <p:nvPr/>
        </p:nvGrpSpPr>
        <p:grpSpPr>
          <a:xfrm>
            <a:off x="5638800" y="3429000"/>
            <a:ext cx="1143000" cy="914400"/>
            <a:chOff x="5638800" y="3581400"/>
            <a:chExt cx="1143000" cy="914400"/>
          </a:xfrm>
          <a:solidFill>
            <a:schemeClr val="accent2">
              <a:lumMod val="60000"/>
              <a:lumOff val="40000"/>
            </a:schemeClr>
          </a:solidFill>
        </p:grpSpPr>
        <p:sp>
          <p:nvSpPr>
            <p:cNvPr id="35" name="Rectangle 34"/>
            <p:cNvSpPr/>
            <p:nvPr/>
          </p:nvSpPr>
          <p:spPr>
            <a:xfrm>
              <a:off x="5638800" y="4267200"/>
              <a:ext cx="7620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ight Arrow 35"/>
            <p:cNvSpPr/>
            <p:nvPr/>
          </p:nvSpPr>
          <p:spPr>
            <a:xfrm>
              <a:off x="5791200" y="4267200"/>
              <a:ext cx="533400" cy="2286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p:cNvCxnSpPr>
              <a:stCxn id="35" idx="3"/>
            </p:cNvCxnSpPr>
            <p:nvPr/>
          </p:nvCxnSpPr>
          <p:spPr>
            <a:xfrm flipV="1">
              <a:off x="6400800" y="3581400"/>
              <a:ext cx="381000" cy="8001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39"/>
          <p:cNvGrpSpPr/>
          <p:nvPr/>
        </p:nvGrpSpPr>
        <p:grpSpPr>
          <a:xfrm flipH="1">
            <a:off x="6781800" y="3429000"/>
            <a:ext cx="1143000" cy="914400"/>
            <a:chOff x="5638800" y="3581400"/>
            <a:chExt cx="1143000" cy="914400"/>
          </a:xfrm>
          <a:solidFill>
            <a:schemeClr val="accent2">
              <a:lumMod val="60000"/>
              <a:lumOff val="40000"/>
            </a:schemeClr>
          </a:solidFill>
        </p:grpSpPr>
        <p:sp>
          <p:nvSpPr>
            <p:cNvPr id="41" name="Rectangle 40"/>
            <p:cNvSpPr/>
            <p:nvPr/>
          </p:nvSpPr>
          <p:spPr>
            <a:xfrm>
              <a:off x="5638800" y="4267200"/>
              <a:ext cx="7620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ight Arrow 41"/>
            <p:cNvSpPr/>
            <p:nvPr/>
          </p:nvSpPr>
          <p:spPr>
            <a:xfrm>
              <a:off x="5791200" y="4267200"/>
              <a:ext cx="533400" cy="2286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Connector 42"/>
            <p:cNvCxnSpPr>
              <a:stCxn id="41" idx="3"/>
            </p:cNvCxnSpPr>
            <p:nvPr/>
          </p:nvCxnSpPr>
          <p:spPr>
            <a:xfrm flipV="1">
              <a:off x="6400800" y="3581400"/>
              <a:ext cx="381000" cy="8001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44" name="TextBox 43"/>
          <p:cNvSpPr txBox="1"/>
          <p:nvPr/>
        </p:nvSpPr>
        <p:spPr>
          <a:xfrm>
            <a:off x="152400" y="6172200"/>
            <a:ext cx="4608954" cy="461665"/>
          </a:xfrm>
          <a:prstGeom prst="rect">
            <a:avLst/>
          </a:prstGeom>
          <a:noFill/>
        </p:spPr>
        <p:txBody>
          <a:bodyPr wrap="none" rtlCol="0">
            <a:spAutoFit/>
          </a:bodyPr>
          <a:lstStyle/>
          <a:p>
            <a:r>
              <a:rPr lang="en-US" sz="2400" b="1" dirty="0" smtClean="0">
                <a:latin typeface="Courier New" pitchFamily="49" charset="0"/>
                <a:cs typeface="Courier New" pitchFamily="49" charset="0"/>
              </a:rPr>
              <a:t>ACGAGATAGTAGATACCATAGACG</a:t>
            </a:r>
            <a:endParaRPr lang="en-US" sz="2400" b="1" dirty="0">
              <a:latin typeface="Courier New" pitchFamily="49" charset="0"/>
              <a:cs typeface="Courier New" pitchFamily="49" charset="0"/>
            </a:endParaRPr>
          </a:p>
        </p:txBody>
      </p:sp>
      <p:sp>
        <p:nvSpPr>
          <p:cNvPr id="45" name="TextBox 44"/>
          <p:cNvSpPr txBox="1"/>
          <p:nvPr/>
        </p:nvSpPr>
        <p:spPr>
          <a:xfrm>
            <a:off x="152400" y="5253335"/>
            <a:ext cx="4608954" cy="461665"/>
          </a:xfrm>
          <a:prstGeom prst="rect">
            <a:avLst/>
          </a:prstGeom>
          <a:noFill/>
        </p:spPr>
        <p:txBody>
          <a:bodyPr wrap="none" rtlCol="0">
            <a:spAutoFit/>
          </a:bodyPr>
          <a:lstStyle/>
          <a:p>
            <a:r>
              <a:rPr lang="en-US" sz="2400" b="1" dirty="0" smtClean="0">
                <a:latin typeface="Courier New" pitchFamily="49" charset="0"/>
                <a:cs typeface="Courier New" pitchFamily="49" charset="0"/>
              </a:rPr>
              <a:t>ACGAGATAGT    ACCATAGACG</a:t>
            </a:r>
            <a:endParaRPr lang="en-US" sz="2400" b="1" dirty="0">
              <a:latin typeface="Courier New" pitchFamily="49" charset="0"/>
              <a:cs typeface="Courier New" pitchFamily="49" charset="0"/>
            </a:endParaRPr>
          </a:p>
        </p:txBody>
      </p:sp>
      <p:sp>
        <p:nvSpPr>
          <p:cNvPr id="48" name="TextBox 47"/>
          <p:cNvSpPr txBox="1"/>
          <p:nvPr/>
        </p:nvSpPr>
        <p:spPr>
          <a:xfrm>
            <a:off x="1981200" y="5791200"/>
            <a:ext cx="745717" cy="523220"/>
          </a:xfrm>
          <a:prstGeom prst="rect">
            <a:avLst/>
          </a:prstGeom>
          <a:noFill/>
        </p:spPr>
        <p:txBody>
          <a:bodyPr wrap="none" rtlCol="0">
            <a:spAutoFit/>
          </a:bodyPr>
          <a:lstStyle/>
          <a:p>
            <a:r>
              <a:rPr lang="en-US" sz="2800" dirty="0" smtClean="0">
                <a:solidFill>
                  <a:srgbClr val="FF0000"/>
                </a:solidFill>
              </a:rPr>
              <a:t>7bp</a:t>
            </a:r>
            <a:endParaRPr lang="en-US" sz="2800" dirty="0">
              <a:solidFill>
                <a:srgbClr val="FF0000"/>
              </a:solidFill>
            </a:endParaRPr>
          </a:p>
        </p:txBody>
      </p:sp>
      <p:sp>
        <p:nvSpPr>
          <p:cNvPr id="51" name="TextBox 50"/>
          <p:cNvSpPr txBox="1"/>
          <p:nvPr/>
        </p:nvSpPr>
        <p:spPr>
          <a:xfrm>
            <a:off x="2057400" y="4800600"/>
            <a:ext cx="745717" cy="523220"/>
          </a:xfrm>
          <a:prstGeom prst="rect">
            <a:avLst/>
          </a:prstGeom>
          <a:noFill/>
        </p:spPr>
        <p:txBody>
          <a:bodyPr wrap="none" rtlCol="0">
            <a:spAutoFit/>
          </a:bodyPr>
          <a:lstStyle/>
          <a:p>
            <a:r>
              <a:rPr lang="en-US" sz="2800" dirty="0" smtClean="0">
                <a:solidFill>
                  <a:srgbClr val="00B050"/>
                </a:solidFill>
              </a:rPr>
              <a:t>3bp</a:t>
            </a:r>
            <a:endParaRPr lang="en-US" sz="2800" dirty="0">
              <a:solidFill>
                <a:srgbClr val="00B050"/>
              </a:solidFill>
            </a:endParaRPr>
          </a:p>
        </p:txBody>
      </p:sp>
      <p:sp>
        <p:nvSpPr>
          <p:cNvPr id="52" name="TextBox 51"/>
          <p:cNvSpPr txBox="1"/>
          <p:nvPr/>
        </p:nvSpPr>
        <p:spPr>
          <a:xfrm>
            <a:off x="5181600" y="6172200"/>
            <a:ext cx="3502882" cy="461665"/>
          </a:xfrm>
          <a:prstGeom prst="rect">
            <a:avLst/>
          </a:prstGeom>
          <a:noFill/>
        </p:spPr>
        <p:txBody>
          <a:bodyPr wrap="none" rtlCol="0">
            <a:spAutoFit/>
          </a:bodyPr>
          <a:lstStyle/>
          <a:p>
            <a:r>
              <a:rPr lang="en-US" sz="2400" b="1" dirty="0" smtClean="0">
                <a:latin typeface="Courier New" pitchFamily="49" charset="0"/>
                <a:cs typeface="Courier New" pitchFamily="49" charset="0"/>
              </a:rPr>
              <a:t>ACGAGATAGCCATAGACG</a:t>
            </a:r>
            <a:endParaRPr lang="en-US" sz="2400" b="1" dirty="0">
              <a:latin typeface="Courier New" pitchFamily="49" charset="0"/>
              <a:cs typeface="Courier New" pitchFamily="49" charset="0"/>
            </a:endParaRPr>
          </a:p>
        </p:txBody>
      </p:sp>
      <p:sp>
        <p:nvSpPr>
          <p:cNvPr id="53" name="TextBox 52"/>
          <p:cNvSpPr txBox="1"/>
          <p:nvPr/>
        </p:nvSpPr>
        <p:spPr>
          <a:xfrm>
            <a:off x="4953000" y="5253335"/>
            <a:ext cx="3871573" cy="461665"/>
          </a:xfrm>
          <a:prstGeom prst="rect">
            <a:avLst/>
          </a:prstGeom>
          <a:noFill/>
        </p:spPr>
        <p:txBody>
          <a:bodyPr wrap="none" rtlCol="0">
            <a:spAutoFit/>
          </a:bodyPr>
          <a:lstStyle/>
          <a:p>
            <a:r>
              <a:rPr lang="en-US" sz="2400" b="1" dirty="0" smtClean="0">
                <a:latin typeface="Courier New" pitchFamily="49" charset="0"/>
                <a:cs typeface="Courier New" pitchFamily="49" charset="0"/>
              </a:rPr>
              <a:t>ACGAGATAG</a:t>
            </a:r>
            <a:r>
              <a:rPr lang="en-US" sz="2400" b="1" dirty="0" smtClean="0">
                <a:solidFill>
                  <a:srgbClr val="FF0000"/>
                </a:solidFill>
                <a:latin typeface="Courier New" pitchFamily="49" charset="0"/>
                <a:cs typeface="Courier New" pitchFamily="49" charset="0"/>
              </a:rPr>
              <a:t>GG</a:t>
            </a:r>
            <a:r>
              <a:rPr lang="en-US" sz="2400" b="1" dirty="0" smtClean="0">
                <a:latin typeface="Courier New" pitchFamily="49" charset="0"/>
                <a:cs typeface="Courier New" pitchFamily="49" charset="0"/>
              </a:rPr>
              <a:t>CCATAGACG</a:t>
            </a:r>
            <a:endParaRPr lang="en-US" sz="2400" b="1" dirty="0">
              <a:latin typeface="Courier New" pitchFamily="49" charset="0"/>
              <a:cs typeface="Courier New" pitchFamily="49" charset="0"/>
            </a:endParaRPr>
          </a:p>
        </p:txBody>
      </p:sp>
      <p:sp>
        <p:nvSpPr>
          <p:cNvPr id="58" name="TextBox 57"/>
          <p:cNvSpPr txBox="1"/>
          <p:nvPr/>
        </p:nvSpPr>
        <p:spPr>
          <a:xfrm>
            <a:off x="6493283" y="4886980"/>
            <a:ext cx="745717" cy="523220"/>
          </a:xfrm>
          <a:prstGeom prst="rect">
            <a:avLst/>
          </a:prstGeom>
          <a:noFill/>
        </p:spPr>
        <p:txBody>
          <a:bodyPr wrap="none" rtlCol="0">
            <a:spAutoFit/>
          </a:bodyPr>
          <a:lstStyle/>
          <a:p>
            <a:r>
              <a:rPr lang="en-US" sz="2800" dirty="0" smtClean="0">
                <a:solidFill>
                  <a:srgbClr val="00B050"/>
                </a:solidFill>
              </a:rPr>
              <a:t>3bp</a:t>
            </a:r>
            <a:endParaRPr lang="en-US" sz="2800" dirty="0">
              <a:solidFill>
                <a:srgbClr val="00B050"/>
              </a:solidFill>
            </a:endParaRPr>
          </a:p>
        </p:txBody>
      </p:sp>
      <p:sp>
        <p:nvSpPr>
          <p:cNvPr id="59" name="TextBox 58"/>
          <p:cNvSpPr txBox="1"/>
          <p:nvPr/>
        </p:nvSpPr>
        <p:spPr>
          <a:xfrm>
            <a:off x="6705600" y="5791200"/>
            <a:ext cx="745717" cy="523220"/>
          </a:xfrm>
          <a:prstGeom prst="rect">
            <a:avLst/>
          </a:prstGeom>
          <a:noFill/>
        </p:spPr>
        <p:txBody>
          <a:bodyPr wrap="none" rtlCol="0">
            <a:spAutoFit/>
          </a:bodyPr>
          <a:lstStyle/>
          <a:p>
            <a:r>
              <a:rPr lang="en-US" sz="2800" dirty="0" smtClean="0">
                <a:solidFill>
                  <a:srgbClr val="FF0000"/>
                </a:solidFill>
              </a:rPr>
              <a:t>1bp</a:t>
            </a:r>
            <a:endParaRPr lang="en-US" sz="2800" dirty="0">
              <a:solidFill>
                <a:srgbClr val="FF0000"/>
              </a:solidFill>
            </a:endParaRPr>
          </a:p>
        </p:txBody>
      </p:sp>
      <p:sp>
        <p:nvSpPr>
          <p:cNvPr id="60" name="TextBox 59"/>
          <p:cNvSpPr txBox="1"/>
          <p:nvPr/>
        </p:nvSpPr>
        <p:spPr>
          <a:xfrm>
            <a:off x="1295400" y="2971800"/>
            <a:ext cx="1562928" cy="523220"/>
          </a:xfrm>
          <a:prstGeom prst="rect">
            <a:avLst/>
          </a:prstGeom>
          <a:noFill/>
        </p:spPr>
        <p:txBody>
          <a:bodyPr wrap="none" rtlCol="0">
            <a:spAutoFit/>
          </a:bodyPr>
          <a:lstStyle/>
          <a:p>
            <a:r>
              <a:rPr lang="en-US" sz="2800" dirty="0" smtClean="0"/>
              <a:t>Deletions</a:t>
            </a:r>
            <a:endParaRPr lang="en-US" sz="2800" dirty="0"/>
          </a:p>
        </p:txBody>
      </p:sp>
      <p:sp>
        <p:nvSpPr>
          <p:cNvPr id="61" name="TextBox 60"/>
          <p:cNvSpPr txBox="1"/>
          <p:nvPr/>
        </p:nvSpPr>
        <p:spPr>
          <a:xfrm>
            <a:off x="5943600" y="2971800"/>
            <a:ext cx="1628972" cy="523220"/>
          </a:xfrm>
          <a:prstGeom prst="rect">
            <a:avLst/>
          </a:prstGeom>
          <a:noFill/>
        </p:spPr>
        <p:txBody>
          <a:bodyPr wrap="none" rtlCol="0">
            <a:spAutoFit/>
          </a:bodyPr>
          <a:lstStyle/>
          <a:p>
            <a:r>
              <a:rPr lang="en-US" sz="2800" dirty="0" smtClean="0"/>
              <a:t>Insertions</a:t>
            </a:r>
            <a:endParaRPr lang="en-US" sz="2800" dirty="0"/>
          </a:p>
        </p:txBody>
      </p:sp>
      <p:sp>
        <p:nvSpPr>
          <p:cNvPr id="62" name="Rectangle 61"/>
          <p:cNvSpPr/>
          <p:nvPr/>
        </p:nvSpPr>
        <p:spPr>
          <a:xfrm>
            <a:off x="0" y="0"/>
            <a:ext cx="9144000" cy="2286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ight Arrow 62"/>
          <p:cNvSpPr/>
          <p:nvPr/>
        </p:nvSpPr>
        <p:spPr>
          <a:xfrm>
            <a:off x="990600" y="5029200"/>
            <a:ext cx="762000" cy="381000"/>
          </a:xfrm>
          <a:prstGeom prst="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ight Arrow 63"/>
          <p:cNvSpPr/>
          <p:nvPr/>
        </p:nvSpPr>
        <p:spPr>
          <a:xfrm rot="10800000">
            <a:off x="2895600" y="5486400"/>
            <a:ext cx="762000" cy="381000"/>
          </a:xfrm>
          <a:prstGeom prst="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ight Arrow 64"/>
          <p:cNvSpPr/>
          <p:nvPr/>
        </p:nvSpPr>
        <p:spPr>
          <a:xfrm>
            <a:off x="990600" y="5943600"/>
            <a:ext cx="762000" cy="381000"/>
          </a:xfrm>
          <a:prstGeom prst="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ight Arrow 65"/>
          <p:cNvSpPr/>
          <p:nvPr/>
        </p:nvSpPr>
        <p:spPr>
          <a:xfrm rot="10800000">
            <a:off x="2895600" y="6400800"/>
            <a:ext cx="762000" cy="381000"/>
          </a:xfrm>
          <a:prstGeom prst="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ight Arrow 66"/>
          <p:cNvSpPr/>
          <p:nvPr/>
        </p:nvSpPr>
        <p:spPr>
          <a:xfrm>
            <a:off x="6019800" y="5943600"/>
            <a:ext cx="762000" cy="381000"/>
          </a:xfrm>
          <a:prstGeom prst="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ight Arrow 67"/>
          <p:cNvSpPr/>
          <p:nvPr/>
        </p:nvSpPr>
        <p:spPr>
          <a:xfrm rot="10800000">
            <a:off x="7010400" y="6400800"/>
            <a:ext cx="762000" cy="381000"/>
          </a:xfrm>
          <a:prstGeom prst="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ight Arrow 68"/>
          <p:cNvSpPr/>
          <p:nvPr/>
        </p:nvSpPr>
        <p:spPr>
          <a:xfrm>
            <a:off x="5791200" y="5029200"/>
            <a:ext cx="762000" cy="381000"/>
          </a:xfrm>
          <a:prstGeom prst="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ight Arrow 69"/>
          <p:cNvSpPr/>
          <p:nvPr/>
        </p:nvSpPr>
        <p:spPr>
          <a:xfrm rot="10800000">
            <a:off x="7162800" y="5486400"/>
            <a:ext cx="762000" cy="381000"/>
          </a:xfrm>
          <a:prstGeom prst="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685800" y="1295400"/>
            <a:ext cx="2200924" cy="1200329"/>
          </a:xfrm>
          <a:prstGeom prst="rect">
            <a:avLst/>
          </a:prstGeom>
          <a:noFill/>
        </p:spPr>
        <p:txBody>
          <a:bodyPr wrap="none" rtlCol="0">
            <a:spAutoFit/>
          </a:bodyPr>
          <a:lstStyle/>
          <a:p>
            <a:r>
              <a:rPr lang="en-US" sz="2400" dirty="0" smtClean="0"/>
              <a:t>What the </a:t>
            </a:r>
          </a:p>
          <a:p>
            <a:r>
              <a:rPr lang="en-US" sz="2400" dirty="0" smtClean="0"/>
              <a:t>Alignment </a:t>
            </a:r>
          </a:p>
          <a:p>
            <a:r>
              <a:rPr lang="en-US" sz="2400" dirty="0" smtClean="0"/>
              <a:t>should look like:</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9"/>
                                        </p:tgtEl>
                                      </p:cBhvr>
                                    </p:animEffect>
                                    <p:set>
                                      <p:cBhvr>
                                        <p:cTn id="7" dur="1" fill="hold">
                                          <p:stCondLst>
                                            <p:cond delay="1999"/>
                                          </p:stCondLst>
                                        </p:cTn>
                                        <p:tgtEl>
                                          <p:spTgt spid="9"/>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childTnLst>
                          </p:cTn>
                        </p:par>
                        <p:par>
                          <p:cTn id="11" fill="hold">
                            <p:stCondLst>
                              <p:cond delay="2000"/>
                            </p:stCondLst>
                            <p:childTnLst>
                              <p:par>
                                <p:cTn id="12" presetID="1" presetClass="entr" presetSubtype="0" fill="hold" grpId="0" nodeType="afterEffect">
                                  <p:stCondLst>
                                    <p:cond delay="0"/>
                                  </p:stCondLst>
                                  <p:childTnLst>
                                    <p:set>
                                      <p:cBhvr>
                                        <p:cTn id="13" dur="1" fill="hold">
                                          <p:stCondLst>
                                            <p:cond delay="0"/>
                                          </p:stCondLst>
                                        </p:cTn>
                                        <p:tgtEl>
                                          <p:spTgt spid="18"/>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71"/>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24"/>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5"/>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66"/>
                                        </p:tgtEl>
                                        <p:attrNameLst>
                                          <p:attrName>style.visibility</p:attrName>
                                        </p:attrNameLst>
                                      </p:cBhvr>
                                      <p:to>
                                        <p:strVal val="visible"/>
                                      </p:to>
                                    </p:set>
                                  </p:childTnLst>
                                </p:cTn>
                              </p:par>
                            </p:childTnLst>
                          </p:cTn>
                        </p:par>
                        <p:par>
                          <p:cTn id="36" fill="hold">
                            <p:stCondLst>
                              <p:cond delay="0"/>
                            </p:stCondLst>
                            <p:childTnLst>
                              <p:par>
                                <p:cTn id="37" presetID="10" presetClass="entr" presetSubtype="0" fill="hold" grpId="0" nodeType="afterEffect">
                                  <p:stCondLst>
                                    <p:cond delay="0"/>
                                  </p:stCondLst>
                                  <p:childTnLst>
                                    <p:set>
                                      <p:cBhvr>
                                        <p:cTn id="38" dur="1" fill="hold">
                                          <p:stCondLst>
                                            <p:cond delay="0"/>
                                          </p:stCondLst>
                                        </p:cTn>
                                        <p:tgtEl>
                                          <p:spTgt spid="48"/>
                                        </p:tgtEl>
                                        <p:attrNameLst>
                                          <p:attrName>style.visibility</p:attrName>
                                        </p:attrNameLst>
                                      </p:cBhvr>
                                      <p:to>
                                        <p:strVal val="visible"/>
                                      </p:to>
                                    </p:set>
                                    <p:animEffect transition="in" filter="fade">
                                      <p:cBhvr>
                                        <p:cTn id="39" dur="2000"/>
                                        <p:tgtEl>
                                          <p:spTgt spid="48"/>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45"/>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childTnLst>
                                </p:cTn>
                              </p:par>
                              <p:par>
                                <p:cTn id="46" presetID="1" presetClass="entr" presetSubtype="0" fill="hold" grpId="1" nodeType="withEffect">
                                  <p:stCondLst>
                                    <p:cond delay="0"/>
                                  </p:stCondLst>
                                  <p:childTnLst>
                                    <p:set>
                                      <p:cBhvr>
                                        <p:cTn id="47" dur="1" fill="hold">
                                          <p:stCondLst>
                                            <p:cond delay="0"/>
                                          </p:stCondLst>
                                        </p:cTn>
                                        <p:tgtEl>
                                          <p:spTgt spid="64"/>
                                        </p:tgtEl>
                                        <p:attrNameLst>
                                          <p:attrName>style.visibility</p:attrName>
                                        </p:attrNameLst>
                                      </p:cBhvr>
                                      <p:to>
                                        <p:strVal val="visible"/>
                                      </p:to>
                                    </p:set>
                                  </p:childTnLst>
                                </p:cTn>
                              </p:par>
                            </p:childTnLst>
                          </p:cTn>
                        </p:par>
                        <p:par>
                          <p:cTn id="48" fill="hold">
                            <p:stCondLst>
                              <p:cond delay="0"/>
                            </p:stCondLst>
                            <p:childTnLst>
                              <p:par>
                                <p:cTn id="49" presetID="10" presetClass="entr" presetSubtype="0" fill="hold" grpId="0"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fade">
                                      <p:cBhvr>
                                        <p:cTn id="51" dur="2000"/>
                                        <p:tgtEl>
                                          <p:spTgt spid="51"/>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26"/>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27"/>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61"/>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5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67"/>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68"/>
                                        </p:tgtEl>
                                        <p:attrNameLst>
                                          <p:attrName>style.visibility</p:attrName>
                                        </p:attrNameLst>
                                      </p:cBhvr>
                                      <p:to>
                                        <p:strVal val="visible"/>
                                      </p:to>
                                    </p:set>
                                  </p:childTnLst>
                                </p:cTn>
                              </p:par>
                              <p:par>
                                <p:cTn id="70" presetID="10" presetClass="entr" presetSubtype="0" fill="hold" grpId="0" nodeType="withEffect">
                                  <p:stCondLst>
                                    <p:cond delay="0"/>
                                  </p:stCondLst>
                                  <p:childTnLst>
                                    <p:set>
                                      <p:cBhvr>
                                        <p:cTn id="71" dur="1" fill="hold">
                                          <p:stCondLst>
                                            <p:cond delay="0"/>
                                          </p:stCondLst>
                                        </p:cTn>
                                        <p:tgtEl>
                                          <p:spTgt spid="59"/>
                                        </p:tgtEl>
                                        <p:attrNameLst>
                                          <p:attrName>style.visibility</p:attrName>
                                        </p:attrNameLst>
                                      </p:cBhvr>
                                      <p:to>
                                        <p:strVal val="visible"/>
                                      </p:to>
                                    </p:set>
                                    <p:animEffect transition="in" filter="fade">
                                      <p:cBhvr>
                                        <p:cTn id="72" dur="2000"/>
                                        <p:tgtEl>
                                          <p:spTgt spid="59"/>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9"/>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70"/>
                                        </p:tgtEl>
                                        <p:attrNameLst>
                                          <p:attrName>style.visibility</p:attrName>
                                        </p:attrNameLst>
                                      </p:cBhvr>
                                      <p:to>
                                        <p:strVal val="visible"/>
                                      </p:to>
                                    </p:set>
                                  </p:childTnLst>
                                </p:cTn>
                              </p:par>
                            </p:childTnLst>
                          </p:cTn>
                        </p:par>
                        <p:par>
                          <p:cTn id="81" fill="hold">
                            <p:stCondLst>
                              <p:cond delay="0"/>
                            </p:stCondLst>
                            <p:childTnLst>
                              <p:par>
                                <p:cTn id="82" presetID="10" presetClass="entr" presetSubtype="0" fill="hold" grpId="0" nodeType="afterEffect">
                                  <p:stCondLst>
                                    <p:cond delay="0"/>
                                  </p:stCondLst>
                                  <p:childTnLst>
                                    <p:set>
                                      <p:cBhvr>
                                        <p:cTn id="83" dur="1" fill="hold">
                                          <p:stCondLst>
                                            <p:cond delay="0"/>
                                          </p:stCondLst>
                                        </p:cTn>
                                        <p:tgtEl>
                                          <p:spTgt spid="58"/>
                                        </p:tgtEl>
                                        <p:attrNameLst>
                                          <p:attrName>style.visibility</p:attrName>
                                        </p:attrNameLst>
                                      </p:cBhvr>
                                      <p:to>
                                        <p:strVal val="visible"/>
                                      </p:to>
                                    </p:set>
                                    <p:animEffect transition="in" filter="fade">
                                      <p:cBhvr>
                                        <p:cTn id="84" dur="2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44" grpId="0"/>
      <p:bldP spid="45" grpId="0"/>
      <p:bldP spid="48" grpId="0"/>
      <p:bldP spid="51" grpId="0"/>
      <p:bldP spid="52" grpId="0"/>
      <p:bldP spid="53" grpId="0"/>
      <p:bldP spid="58" grpId="0"/>
      <p:bldP spid="59" grpId="0"/>
      <p:bldP spid="60" grpId="0"/>
      <p:bldP spid="61" grpId="0"/>
      <p:bldP spid="63" grpId="0" animBg="1"/>
      <p:bldP spid="64" grpId="1" animBg="1"/>
      <p:bldP spid="65" grpId="0" animBg="1"/>
      <p:bldP spid="66" grpId="0" animBg="1"/>
      <p:bldP spid="67" grpId="0" animBg="1"/>
      <p:bldP spid="68" grpId="0" animBg="1"/>
      <p:bldP spid="69" grpId="0" animBg="1"/>
      <p:bldP spid="70" grpId="0" animBg="1"/>
      <p:bldP spid="7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information from alignments</a:t>
            </a: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1752600" y="2514600"/>
            <a:ext cx="5638800" cy="2286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Reference Genome</a:t>
            </a:r>
            <a:endParaRPr lang="en-US" dirty="0"/>
          </a:p>
        </p:txBody>
      </p:sp>
      <p:grpSp>
        <p:nvGrpSpPr>
          <p:cNvPr id="5" name="Group 4"/>
          <p:cNvGrpSpPr/>
          <p:nvPr/>
        </p:nvGrpSpPr>
        <p:grpSpPr>
          <a:xfrm>
            <a:off x="3048000" y="1447800"/>
            <a:ext cx="3048000" cy="914400"/>
            <a:chOff x="3048000" y="762000"/>
            <a:chExt cx="3048000" cy="914400"/>
          </a:xfrm>
          <a:solidFill>
            <a:schemeClr val="accent2">
              <a:lumMod val="60000"/>
              <a:lumOff val="40000"/>
            </a:schemeClr>
          </a:solidFill>
        </p:grpSpPr>
        <p:grpSp>
          <p:nvGrpSpPr>
            <p:cNvPr id="6" name="Group 16"/>
            <p:cNvGrpSpPr/>
            <p:nvPr/>
          </p:nvGrpSpPr>
          <p:grpSpPr>
            <a:xfrm>
              <a:off x="3048000" y="762000"/>
              <a:ext cx="3048000" cy="914400"/>
              <a:chOff x="2819400" y="3048000"/>
              <a:chExt cx="3048000" cy="914400"/>
            </a:xfrm>
            <a:grpFill/>
          </p:grpSpPr>
          <p:grpSp>
            <p:nvGrpSpPr>
              <p:cNvPr id="9" name="Group 12"/>
              <p:cNvGrpSpPr/>
              <p:nvPr/>
            </p:nvGrpSpPr>
            <p:grpSpPr>
              <a:xfrm>
                <a:off x="2819400" y="3048000"/>
                <a:ext cx="1524000" cy="914400"/>
                <a:chOff x="2819400" y="3048000"/>
                <a:chExt cx="1524000" cy="914400"/>
              </a:xfrm>
              <a:grpFill/>
            </p:grpSpPr>
            <p:sp>
              <p:nvSpPr>
                <p:cNvPr id="13" name="Rectangle 12"/>
                <p:cNvSpPr/>
                <p:nvPr/>
              </p:nvSpPr>
              <p:spPr>
                <a:xfrm>
                  <a:off x="2819400" y="3733800"/>
                  <a:ext cx="6858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13" idx="3"/>
                </p:cNvCxnSpPr>
                <p:nvPr/>
              </p:nvCxnSpPr>
              <p:spPr>
                <a:xfrm flipV="1">
                  <a:off x="3505200" y="3048000"/>
                  <a:ext cx="838200" cy="8001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Group 13"/>
              <p:cNvGrpSpPr/>
              <p:nvPr/>
            </p:nvGrpSpPr>
            <p:grpSpPr>
              <a:xfrm flipH="1">
                <a:off x="4343400" y="3048000"/>
                <a:ext cx="1524000" cy="914400"/>
                <a:chOff x="2819400" y="3048000"/>
                <a:chExt cx="1524000" cy="914400"/>
              </a:xfrm>
              <a:grpFill/>
            </p:grpSpPr>
            <p:sp>
              <p:nvSpPr>
                <p:cNvPr id="11" name="Rectangle 10"/>
                <p:cNvSpPr/>
                <p:nvPr/>
              </p:nvSpPr>
              <p:spPr>
                <a:xfrm>
                  <a:off x="2819400" y="3733800"/>
                  <a:ext cx="6858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a:stCxn id="11" idx="3"/>
                </p:cNvCxnSpPr>
                <p:nvPr/>
              </p:nvCxnSpPr>
              <p:spPr>
                <a:xfrm flipV="1">
                  <a:off x="3505200" y="3048000"/>
                  <a:ext cx="838200" cy="8001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ight Arrow 6"/>
            <p:cNvSpPr/>
            <p:nvPr/>
          </p:nvSpPr>
          <p:spPr>
            <a:xfrm>
              <a:off x="3124200" y="1447800"/>
              <a:ext cx="533400" cy="2286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0800000">
              <a:off x="5486400" y="1447800"/>
              <a:ext cx="533400" cy="2286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p:cNvSpPr/>
          <p:nvPr/>
        </p:nvSpPr>
        <p:spPr>
          <a:xfrm>
            <a:off x="228600" y="4572000"/>
            <a:ext cx="8686800" cy="2286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Reference Genome</a:t>
            </a:r>
            <a:endParaRPr lang="en-US" dirty="0"/>
          </a:p>
        </p:txBody>
      </p:sp>
      <p:grpSp>
        <p:nvGrpSpPr>
          <p:cNvPr id="39" name="Group 38"/>
          <p:cNvGrpSpPr/>
          <p:nvPr/>
        </p:nvGrpSpPr>
        <p:grpSpPr>
          <a:xfrm>
            <a:off x="1905000" y="3429000"/>
            <a:ext cx="2590800" cy="990600"/>
            <a:chOff x="1905000" y="3429000"/>
            <a:chExt cx="2590800" cy="990600"/>
          </a:xfrm>
          <a:solidFill>
            <a:schemeClr val="accent2">
              <a:lumMod val="60000"/>
              <a:lumOff val="40000"/>
            </a:schemeClr>
          </a:solidFill>
        </p:grpSpPr>
        <p:sp>
          <p:nvSpPr>
            <p:cNvPr id="35" name="Rectangle 34"/>
            <p:cNvSpPr/>
            <p:nvPr/>
          </p:nvSpPr>
          <p:spPr>
            <a:xfrm>
              <a:off x="1905000" y="4191000"/>
              <a:ext cx="6858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a:stCxn id="35" idx="3"/>
            </p:cNvCxnSpPr>
            <p:nvPr/>
          </p:nvCxnSpPr>
          <p:spPr>
            <a:xfrm flipV="1">
              <a:off x="2590800" y="3429000"/>
              <a:ext cx="1905000" cy="8763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9" name="Right Arrow 28"/>
            <p:cNvSpPr/>
            <p:nvPr/>
          </p:nvSpPr>
          <p:spPr>
            <a:xfrm rot="10800000">
              <a:off x="1981200" y="4191000"/>
              <a:ext cx="533400" cy="2286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p:cNvGrpSpPr/>
          <p:nvPr/>
        </p:nvGrpSpPr>
        <p:grpSpPr>
          <a:xfrm flipH="1">
            <a:off x="4495800" y="3429000"/>
            <a:ext cx="2590800" cy="990600"/>
            <a:chOff x="1905000" y="3429000"/>
            <a:chExt cx="2590800" cy="990600"/>
          </a:xfrm>
          <a:solidFill>
            <a:schemeClr val="accent2">
              <a:lumMod val="60000"/>
              <a:lumOff val="40000"/>
            </a:schemeClr>
          </a:solidFill>
        </p:grpSpPr>
        <p:sp>
          <p:nvSpPr>
            <p:cNvPr id="41" name="Rectangle 40"/>
            <p:cNvSpPr/>
            <p:nvPr/>
          </p:nvSpPr>
          <p:spPr>
            <a:xfrm>
              <a:off x="1905000" y="4191000"/>
              <a:ext cx="6858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p:cNvCxnSpPr>
              <a:stCxn id="41" idx="3"/>
            </p:cNvCxnSpPr>
            <p:nvPr/>
          </p:nvCxnSpPr>
          <p:spPr>
            <a:xfrm flipV="1">
              <a:off x="2590800" y="3429000"/>
              <a:ext cx="1905000" cy="8763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43" name="Right Arrow 42"/>
            <p:cNvSpPr/>
            <p:nvPr/>
          </p:nvSpPr>
          <p:spPr>
            <a:xfrm rot="10800000">
              <a:off x="1981200" y="4191000"/>
              <a:ext cx="533400" cy="2286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48"/>
          <p:cNvGrpSpPr/>
          <p:nvPr/>
        </p:nvGrpSpPr>
        <p:grpSpPr>
          <a:xfrm>
            <a:off x="34558" y="5100935"/>
            <a:ext cx="9033242" cy="461665"/>
            <a:chOff x="34558" y="5939135"/>
            <a:chExt cx="9033242" cy="461665"/>
          </a:xfrm>
        </p:grpSpPr>
        <p:sp>
          <p:nvSpPr>
            <p:cNvPr id="48" name="Rectangle 47"/>
            <p:cNvSpPr/>
            <p:nvPr/>
          </p:nvSpPr>
          <p:spPr>
            <a:xfrm>
              <a:off x="4648200" y="6019800"/>
              <a:ext cx="2286000" cy="304800"/>
            </a:xfrm>
            <a:prstGeom prst="rect">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2286000" y="6019800"/>
              <a:ext cx="2286000" cy="304800"/>
            </a:xfrm>
            <a:prstGeom prst="rect">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34558" y="5939135"/>
              <a:ext cx="9033242" cy="461665"/>
            </a:xfrm>
            <a:prstGeom prst="rect">
              <a:avLst/>
            </a:prstGeom>
            <a:noFill/>
          </p:spPr>
          <p:txBody>
            <a:bodyPr wrap="none" rtlCol="0">
              <a:spAutoFit/>
            </a:bodyPr>
            <a:lstStyle/>
            <a:p>
              <a:r>
                <a:rPr lang="en-US" sz="2400" b="1" dirty="0" smtClean="0">
                  <a:latin typeface="Courier New" pitchFamily="49" charset="0"/>
                  <a:cs typeface="Courier New" pitchFamily="49" charset="0"/>
                </a:rPr>
                <a:t>CGATAGACGAC GGAGAGAGATAG </a:t>
              </a:r>
              <a:r>
                <a:rPr lang="en-US" sz="2400" b="1" dirty="0" err="1" smtClean="0">
                  <a:latin typeface="Courier New" pitchFamily="49" charset="0"/>
                  <a:cs typeface="Courier New" pitchFamily="49" charset="0"/>
                </a:rPr>
                <a:t>GGAGAGAGATAG</a:t>
              </a:r>
              <a:r>
                <a:rPr lang="en-US" sz="2400" b="1" dirty="0" smtClean="0">
                  <a:latin typeface="Courier New" pitchFamily="49" charset="0"/>
                  <a:cs typeface="Courier New" pitchFamily="49" charset="0"/>
                </a:rPr>
                <a:t> ACCCAGATAA</a:t>
              </a:r>
              <a:endParaRPr lang="en-US" sz="2400" b="1" dirty="0">
                <a:latin typeface="Courier New" pitchFamily="49" charset="0"/>
                <a:cs typeface="Courier New" pitchFamily="49" charset="0"/>
              </a:endParaRPr>
            </a:p>
          </p:txBody>
        </p:sp>
      </p:grpSp>
      <p:grpSp>
        <p:nvGrpSpPr>
          <p:cNvPr id="50" name="Group 49"/>
          <p:cNvGrpSpPr/>
          <p:nvPr/>
        </p:nvGrpSpPr>
        <p:grpSpPr>
          <a:xfrm>
            <a:off x="1288047" y="6096000"/>
            <a:ext cx="6636753" cy="461665"/>
            <a:chOff x="1288047" y="5177135"/>
            <a:chExt cx="6636753" cy="461665"/>
          </a:xfrm>
        </p:grpSpPr>
        <p:sp>
          <p:nvSpPr>
            <p:cNvPr id="46" name="Rectangle 45"/>
            <p:cNvSpPr/>
            <p:nvPr/>
          </p:nvSpPr>
          <p:spPr>
            <a:xfrm>
              <a:off x="3505200" y="5257800"/>
              <a:ext cx="2286000" cy="304800"/>
            </a:xfrm>
            <a:prstGeom prst="rect">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1288047" y="5177135"/>
              <a:ext cx="6636753" cy="461665"/>
            </a:xfrm>
            <a:prstGeom prst="rect">
              <a:avLst/>
            </a:prstGeom>
            <a:noFill/>
          </p:spPr>
          <p:txBody>
            <a:bodyPr wrap="none" rtlCol="0">
              <a:spAutoFit/>
            </a:bodyPr>
            <a:lstStyle/>
            <a:p>
              <a:r>
                <a:rPr lang="en-US" sz="2400" b="1" dirty="0" smtClean="0">
                  <a:latin typeface="Courier New" pitchFamily="49" charset="0"/>
                  <a:cs typeface="Courier New" pitchFamily="49" charset="0"/>
                </a:rPr>
                <a:t>CGATAGACGAC GGAGAGAGATAG ACCCAGATAA</a:t>
              </a:r>
              <a:endParaRPr lang="en-US" sz="2400" b="1" dirty="0">
                <a:latin typeface="Courier New" pitchFamily="49" charset="0"/>
                <a:cs typeface="Courier New" pitchFamily="49" charset="0"/>
              </a:endParaRPr>
            </a:p>
          </p:txBody>
        </p:sp>
      </p:grpSp>
      <p:sp>
        <p:nvSpPr>
          <p:cNvPr id="55" name="TextBox 54"/>
          <p:cNvSpPr txBox="1"/>
          <p:nvPr/>
        </p:nvSpPr>
        <p:spPr>
          <a:xfrm>
            <a:off x="2971800" y="2971800"/>
            <a:ext cx="3088602" cy="523220"/>
          </a:xfrm>
          <a:prstGeom prst="rect">
            <a:avLst/>
          </a:prstGeom>
          <a:noFill/>
        </p:spPr>
        <p:txBody>
          <a:bodyPr wrap="none" rtlCol="0">
            <a:spAutoFit/>
          </a:bodyPr>
          <a:lstStyle/>
          <a:p>
            <a:r>
              <a:rPr lang="en-US" sz="2800" dirty="0" smtClean="0"/>
              <a:t>Tandem Duplication</a:t>
            </a:r>
            <a:endParaRPr lang="en-US" sz="2800" dirty="0"/>
          </a:p>
        </p:txBody>
      </p:sp>
      <p:sp>
        <p:nvSpPr>
          <p:cNvPr id="56" name="Rectangle 55"/>
          <p:cNvSpPr/>
          <p:nvPr/>
        </p:nvSpPr>
        <p:spPr>
          <a:xfrm>
            <a:off x="0" y="0"/>
            <a:ext cx="9144000" cy="2286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685800" y="1295400"/>
            <a:ext cx="2200924" cy="1200329"/>
          </a:xfrm>
          <a:prstGeom prst="rect">
            <a:avLst/>
          </a:prstGeom>
          <a:noFill/>
        </p:spPr>
        <p:txBody>
          <a:bodyPr wrap="none" rtlCol="0">
            <a:spAutoFit/>
          </a:bodyPr>
          <a:lstStyle/>
          <a:p>
            <a:r>
              <a:rPr lang="en-US" sz="2400" dirty="0" smtClean="0"/>
              <a:t>What the </a:t>
            </a:r>
          </a:p>
          <a:p>
            <a:r>
              <a:rPr lang="en-US" sz="2400" dirty="0" smtClean="0"/>
              <a:t>Alignment </a:t>
            </a:r>
          </a:p>
          <a:p>
            <a:r>
              <a:rPr lang="en-US" sz="2400" dirty="0" smtClean="0"/>
              <a:t>should look like:</a:t>
            </a:r>
            <a:endParaRPr lang="en-US" sz="2400" dirty="0"/>
          </a:p>
        </p:txBody>
      </p:sp>
      <p:sp>
        <p:nvSpPr>
          <p:cNvPr id="58" name="Right Arrow 57"/>
          <p:cNvSpPr/>
          <p:nvPr/>
        </p:nvSpPr>
        <p:spPr>
          <a:xfrm rot="10800000">
            <a:off x="3429000" y="5867400"/>
            <a:ext cx="762000" cy="381000"/>
          </a:xfrm>
          <a:prstGeom prst="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ight Arrow 58"/>
          <p:cNvSpPr/>
          <p:nvPr/>
        </p:nvSpPr>
        <p:spPr>
          <a:xfrm>
            <a:off x="5105400" y="5867400"/>
            <a:ext cx="762000" cy="381000"/>
          </a:xfrm>
          <a:prstGeom prst="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ight Arrow 59"/>
          <p:cNvSpPr/>
          <p:nvPr/>
        </p:nvSpPr>
        <p:spPr>
          <a:xfrm rot="10800000">
            <a:off x="4648200" y="4876800"/>
            <a:ext cx="762000" cy="381000"/>
          </a:xfrm>
          <a:prstGeom prst="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ight Arrow 60"/>
          <p:cNvSpPr/>
          <p:nvPr/>
        </p:nvSpPr>
        <p:spPr>
          <a:xfrm>
            <a:off x="3733800" y="4876800"/>
            <a:ext cx="762000" cy="381000"/>
          </a:xfrm>
          <a:prstGeom prst="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8" grpId="0" animBg="1"/>
      <p:bldP spid="59" grpId="0" animBg="1"/>
      <p:bldP spid="60" grpId="0" animBg="1"/>
      <p:bldP spid="6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5638800" y="4495800"/>
            <a:ext cx="1290738" cy="461665"/>
          </a:xfrm>
          <a:prstGeom prst="rect">
            <a:avLst/>
          </a:prstGeom>
          <a:noFill/>
        </p:spPr>
        <p:txBody>
          <a:bodyPr wrap="none" rtlCol="0">
            <a:spAutoFit/>
          </a:bodyPr>
          <a:lstStyle/>
          <a:p>
            <a:r>
              <a:rPr lang="en-US" sz="2400" b="1" dirty="0" smtClean="0">
                <a:solidFill>
                  <a:schemeClr val="accent2">
                    <a:lumMod val="75000"/>
                  </a:schemeClr>
                </a:solidFill>
                <a:latin typeface="Courier New" pitchFamily="49" charset="0"/>
                <a:cs typeface="Courier New" pitchFamily="49" charset="0"/>
              </a:rPr>
              <a:t>TTGCGA</a:t>
            </a:r>
            <a:endParaRPr lang="en-US" sz="2400" b="1" dirty="0">
              <a:solidFill>
                <a:schemeClr val="accent2">
                  <a:lumMod val="75000"/>
                </a:schemeClr>
              </a:solidFill>
              <a:latin typeface="Courier New" pitchFamily="49" charset="0"/>
              <a:cs typeface="Courier New" pitchFamily="49" charset="0"/>
            </a:endParaRPr>
          </a:p>
        </p:txBody>
      </p:sp>
      <p:sp>
        <p:nvSpPr>
          <p:cNvPr id="28" name="TextBox 27"/>
          <p:cNvSpPr txBox="1"/>
          <p:nvPr/>
        </p:nvSpPr>
        <p:spPr>
          <a:xfrm>
            <a:off x="5638800" y="4495800"/>
            <a:ext cx="737702" cy="461665"/>
          </a:xfrm>
          <a:prstGeom prst="rect">
            <a:avLst/>
          </a:prstGeom>
          <a:noFill/>
        </p:spPr>
        <p:txBody>
          <a:bodyPr wrap="none" rtlCol="0">
            <a:spAutoFit/>
          </a:bodyPr>
          <a:lstStyle/>
          <a:p>
            <a:r>
              <a:rPr lang="en-US" sz="2400" b="1" dirty="0" smtClean="0">
                <a:solidFill>
                  <a:schemeClr val="accent2">
                    <a:lumMod val="75000"/>
                  </a:schemeClr>
                </a:solidFill>
                <a:latin typeface="Courier New" pitchFamily="49" charset="0"/>
                <a:cs typeface="Courier New" pitchFamily="49" charset="0"/>
              </a:rPr>
              <a:t>TTG</a:t>
            </a:r>
            <a:endParaRPr lang="en-US" sz="2400" b="1" dirty="0">
              <a:solidFill>
                <a:schemeClr val="accent2">
                  <a:lumMod val="75000"/>
                </a:schemeClr>
              </a:solidFill>
              <a:latin typeface="Courier New" pitchFamily="49" charset="0"/>
              <a:cs typeface="Courier New" pitchFamily="49" charset="0"/>
            </a:endParaRPr>
          </a:p>
        </p:txBody>
      </p:sp>
      <p:sp>
        <p:nvSpPr>
          <p:cNvPr id="29" name="TextBox 28"/>
          <p:cNvSpPr txBox="1"/>
          <p:nvPr/>
        </p:nvSpPr>
        <p:spPr>
          <a:xfrm>
            <a:off x="6172200" y="4495800"/>
            <a:ext cx="737702" cy="461665"/>
          </a:xfrm>
          <a:prstGeom prst="rect">
            <a:avLst/>
          </a:prstGeom>
          <a:noFill/>
        </p:spPr>
        <p:txBody>
          <a:bodyPr wrap="none" rtlCol="0">
            <a:spAutoFit/>
          </a:bodyPr>
          <a:lstStyle/>
          <a:p>
            <a:r>
              <a:rPr lang="en-US" sz="2400" b="1" dirty="0" smtClean="0">
                <a:solidFill>
                  <a:schemeClr val="accent2">
                    <a:lumMod val="75000"/>
                  </a:schemeClr>
                </a:solidFill>
                <a:latin typeface="Courier New" pitchFamily="49" charset="0"/>
                <a:cs typeface="Courier New" pitchFamily="49" charset="0"/>
              </a:rPr>
              <a:t>CGA</a:t>
            </a:r>
            <a:endParaRPr lang="en-US" sz="2400" b="1" dirty="0">
              <a:solidFill>
                <a:schemeClr val="accent2">
                  <a:lumMod val="75000"/>
                </a:schemeClr>
              </a:solidFill>
              <a:latin typeface="Courier New" pitchFamily="49" charset="0"/>
              <a:cs typeface="Courier New" pitchFamily="49" charset="0"/>
            </a:endParaRPr>
          </a:p>
        </p:txBody>
      </p:sp>
      <p:sp>
        <p:nvSpPr>
          <p:cNvPr id="10" name="Rectangle 9"/>
          <p:cNvSpPr/>
          <p:nvPr/>
        </p:nvSpPr>
        <p:spPr>
          <a:xfrm flipH="1">
            <a:off x="5644846" y="1744821"/>
            <a:ext cx="685800" cy="2286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p:cNvSpPr/>
          <p:nvPr/>
        </p:nvSpPr>
        <p:spPr>
          <a:xfrm>
            <a:off x="5638800" y="1752600"/>
            <a:ext cx="381000" cy="2286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943600" y="1752600"/>
            <a:ext cx="381000" cy="2286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solidFill>
                  <a:schemeClr val="accent2">
                    <a:lumMod val="75000"/>
                  </a:schemeClr>
                </a:solidFill>
              </a:rPr>
              <a:t>Getting more from your reads</a:t>
            </a:r>
            <a:endParaRPr lang="en-US" dirty="0">
              <a:solidFill>
                <a:schemeClr val="accent2">
                  <a:lumMod val="75000"/>
                </a:schemeClr>
              </a:solidFill>
            </a:endParaRPr>
          </a:p>
        </p:txBody>
      </p:sp>
      <p:sp>
        <p:nvSpPr>
          <p:cNvPr id="3" name="Content Placeholder 2"/>
          <p:cNvSpPr>
            <a:spLocks noGrp="1"/>
          </p:cNvSpPr>
          <p:nvPr>
            <p:ph idx="1"/>
          </p:nvPr>
        </p:nvSpPr>
        <p:spPr/>
        <p:txBody>
          <a:bodyPr/>
          <a:lstStyle/>
          <a:p>
            <a:endParaRPr lang="en-US" dirty="0"/>
          </a:p>
        </p:txBody>
      </p:sp>
      <p:grpSp>
        <p:nvGrpSpPr>
          <p:cNvPr id="8" name="Group 12"/>
          <p:cNvGrpSpPr/>
          <p:nvPr/>
        </p:nvGrpSpPr>
        <p:grpSpPr>
          <a:xfrm>
            <a:off x="3048000" y="1676400"/>
            <a:ext cx="1524000" cy="914400"/>
            <a:chOff x="2819400" y="3048000"/>
            <a:chExt cx="1524000" cy="914400"/>
          </a:xfrm>
          <a:solidFill>
            <a:schemeClr val="accent2">
              <a:lumMod val="60000"/>
              <a:lumOff val="40000"/>
            </a:schemeClr>
          </a:solidFill>
        </p:grpSpPr>
        <p:sp>
          <p:nvSpPr>
            <p:cNvPr id="12" name="Rectangle 11"/>
            <p:cNvSpPr/>
            <p:nvPr/>
          </p:nvSpPr>
          <p:spPr>
            <a:xfrm>
              <a:off x="2819400" y="3733800"/>
              <a:ext cx="6858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stCxn id="12" idx="3"/>
            </p:cNvCxnSpPr>
            <p:nvPr/>
          </p:nvCxnSpPr>
          <p:spPr>
            <a:xfrm flipV="1">
              <a:off x="3505200" y="3048000"/>
              <a:ext cx="838200" cy="8001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a:stCxn id="10" idx="3"/>
          </p:cNvCxnSpPr>
          <p:nvPr/>
        </p:nvCxnSpPr>
        <p:spPr>
          <a:xfrm flipH="1" flipV="1">
            <a:off x="4572000" y="1683573"/>
            <a:ext cx="1072846" cy="175548"/>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6" name="Right Arrow 5"/>
          <p:cNvSpPr/>
          <p:nvPr/>
        </p:nvSpPr>
        <p:spPr>
          <a:xfrm>
            <a:off x="3124200" y="2362200"/>
            <a:ext cx="533400" cy="2286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752600" y="2743200"/>
            <a:ext cx="5638800" cy="2286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Reference Genome</a:t>
            </a:r>
            <a:endParaRPr lang="en-US" dirty="0"/>
          </a:p>
        </p:txBody>
      </p:sp>
      <p:sp>
        <p:nvSpPr>
          <p:cNvPr id="15" name="TextBox 14"/>
          <p:cNvSpPr txBox="1"/>
          <p:nvPr/>
        </p:nvSpPr>
        <p:spPr>
          <a:xfrm>
            <a:off x="5105400" y="1219200"/>
            <a:ext cx="1664238" cy="523220"/>
          </a:xfrm>
          <a:prstGeom prst="rect">
            <a:avLst/>
          </a:prstGeom>
          <a:noFill/>
        </p:spPr>
        <p:txBody>
          <a:bodyPr wrap="none" rtlCol="0">
            <a:spAutoFit/>
          </a:bodyPr>
          <a:lstStyle/>
          <a:p>
            <a:r>
              <a:rPr lang="en-US" sz="2800" dirty="0" smtClean="0"/>
              <a:t>Unaligned</a:t>
            </a:r>
            <a:endParaRPr lang="en-US" sz="2800" dirty="0"/>
          </a:p>
        </p:txBody>
      </p:sp>
      <p:sp>
        <p:nvSpPr>
          <p:cNvPr id="16" name="TextBox 15"/>
          <p:cNvSpPr txBox="1"/>
          <p:nvPr/>
        </p:nvSpPr>
        <p:spPr>
          <a:xfrm>
            <a:off x="2590800" y="1905000"/>
            <a:ext cx="1281120" cy="523220"/>
          </a:xfrm>
          <a:prstGeom prst="rect">
            <a:avLst/>
          </a:prstGeom>
          <a:noFill/>
        </p:spPr>
        <p:txBody>
          <a:bodyPr wrap="none" rtlCol="0">
            <a:spAutoFit/>
          </a:bodyPr>
          <a:lstStyle/>
          <a:p>
            <a:r>
              <a:rPr lang="en-US" sz="2800" dirty="0" smtClean="0"/>
              <a:t>Aligned</a:t>
            </a:r>
            <a:endParaRPr lang="en-US" sz="2800" dirty="0"/>
          </a:p>
        </p:txBody>
      </p:sp>
      <p:sp>
        <p:nvSpPr>
          <p:cNvPr id="22" name="TextBox 21"/>
          <p:cNvSpPr txBox="1"/>
          <p:nvPr/>
        </p:nvSpPr>
        <p:spPr>
          <a:xfrm>
            <a:off x="5334000" y="3048000"/>
            <a:ext cx="1348511" cy="646331"/>
          </a:xfrm>
          <a:prstGeom prst="rect">
            <a:avLst/>
          </a:prstGeom>
          <a:noFill/>
        </p:spPr>
        <p:txBody>
          <a:bodyPr wrap="none" rtlCol="0">
            <a:spAutoFit/>
          </a:bodyPr>
          <a:lstStyle/>
          <a:p>
            <a:pPr algn="ctr"/>
            <a:r>
              <a:rPr lang="en-US" dirty="0" smtClean="0"/>
              <a:t>Split Read</a:t>
            </a:r>
          </a:p>
          <a:p>
            <a:pPr algn="ctr"/>
            <a:r>
              <a:rPr lang="en-US" dirty="0" smtClean="0"/>
              <a:t>Deletion call</a:t>
            </a:r>
            <a:endParaRPr lang="en-US" dirty="0"/>
          </a:p>
        </p:txBody>
      </p:sp>
      <p:sp>
        <p:nvSpPr>
          <p:cNvPr id="23" name="TextBox 22"/>
          <p:cNvSpPr txBox="1"/>
          <p:nvPr/>
        </p:nvSpPr>
        <p:spPr>
          <a:xfrm>
            <a:off x="1447800" y="5257800"/>
            <a:ext cx="6199133" cy="523220"/>
          </a:xfrm>
          <a:prstGeom prst="rect">
            <a:avLst/>
          </a:prstGeom>
          <a:noFill/>
        </p:spPr>
        <p:txBody>
          <a:bodyPr wrap="none" rtlCol="0">
            <a:spAutoFit/>
          </a:bodyPr>
          <a:lstStyle/>
          <a:p>
            <a:r>
              <a:rPr lang="en-US" sz="2800" b="1" dirty="0" smtClean="0">
                <a:latin typeface="Courier New" pitchFamily="49" charset="0"/>
                <a:cs typeface="Courier New" pitchFamily="49" charset="0"/>
              </a:rPr>
              <a:t>ACGACGAGGGTGTGATTGACGATCGATA</a:t>
            </a:r>
            <a:endParaRPr lang="en-US" sz="2800" b="1" dirty="0">
              <a:latin typeface="Courier New" pitchFamily="49" charset="0"/>
              <a:cs typeface="Courier New" pitchFamily="49" charset="0"/>
            </a:endParaRPr>
          </a:p>
        </p:txBody>
      </p:sp>
      <p:sp>
        <p:nvSpPr>
          <p:cNvPr id="24" name="TextBox 23"/>
          <p:cNvSpPr txBox="1"/>
          <p:nvPr/>
        </p:nvSpPr>
        <p:spPr>
          <a:xfrm>
            <a:off x="1650720" y="5029200"/>
            <a:ext cx="1473480" cy="523220"/>
          </a:xfrm>
          <a:prstGeom prst="rect">
            <a:avLst/>
          </a:prstGeom>
          <a:noFill/>
        </p:spPr>
        <p:txBody>
          <a:bodyPr wrap="none" rtlCol="0">
            <a:spAutoFit/>
          </a:bodyPr>
          <a:lstStyle/>
          <a:p>
            <a:r>
              <a:rPr lang="en-US" sz="2800" b="1" dirty="0" smtClean="0">
                <a:solidFill>
                  <a:schemeClr val="accent2">
                    <a:lumMod val="75000"/>
                  </a:schemeClr>
                </a:solidFill>
                <a:latin typeface="Courier New" pitchFamily="49" charset="0"/>
                <a:cs typeface="Courier New" pitchFamily="49" charset="0"/>
              </a:rPr>
              <a:t>CGACGA</a:t>
            </a:r>
            <a:endParaRPr lang="en-US" sz="2800" b="1" dirty="0">
              <a:solidFill>
                <a:schemeClr val="accent2">
                  <a:lumMod val="75000"/>
                </a:schemeClr>
              </a:solidFill>
              <a:latin typeface="Courier New" pitchFamily="49" charset="0"/>
              <a:cs typeface="Courier New" pitchFamily="49" charset="0"/>
            </a:endParaRPr>
          </a:p>
        </p:txBody>
      </p:sp>
      <p:sp>
        <p:nvSpPr>
          <p:cNvPr id="25" name="TextBox 24"/>
          <p:cNvSpPr txBox="1"/>
          <p:nvPr/>
        </p:nvSpPr>
        <p:spPr>
          <a:xfrm>
            <a:off x="1524000" y="4495800"/>
            <a:ext cx="1819152" cy="461665"/>
          </a:xfrm>
          <a:prstGeom prst="rect">
            <a:avLst/>
          </a:prstGeom>
          <a:noFill/>
        </p:spPr>
        <p:txBody>
          <a:bodyPr wrap="none" rtlCol="0">
            <a:spAutoFit/>
          </a:bodyPr>
          <a:lstStyle/>
          <a:p>
            <a:r>
              <a:rPr lang="en-US" sz="2400" u="sng" dirty="0" smtClean="0"/>
              <a:t>Aligned Read</a:t>
            </a:r>
            <a:endParaRPr lang="en-US" sz="2400" u="sng" dirty="0"/>
          </a:p>
        </p:txBody>
      </p:sp>
      <p:sp>
        <p:nvSpPr>
          <p:cNvPr id="27" name="TextBox 26"/>
          <p:cNvSpPr txBox="1"/>
          <p:nvPr/>
        </p:nvSpPr>
        <p:spPr>
          <a:xfrm>
            <a:off x="5181600" y="4038600"/>
            <a:ext cx="2147767" cy="461665"/>
          </a:xfrm>
          <a:prstGeom prst="rect">
            <a:avLst/>
          </a:prstGeom>
          <a:noFill/>
        </p:spPr>
        <p:txBody>
          <a:bodyPr wrap="none" rtlCol="0">
            <a:spAutoFit/>
          </a:bodyPr>
          <a:lstStyle/>
          <a:p>
            <a:r>
              <a:rPr lang="en-US" sz="2400" u="sng" dirty="0" smtClean="0"/>
              <a:t>Unaligned Read</a:t>
            </a:r>
            <a:endParaRPr lang="en-US" sz="2400" u="sng" dirty="0"/>
          </a:p>
        </p:txBody>
      </p:sp>
      <p:sp>
        <p:nvSpPr>
          <p:cNvPr id="30" name="TextBox 29"/>
          <p:cNvSpPr txBox="1"/>
          <p:nvPr/>
        </p:nvSpPr>
        <p:spPr>
          <a:xfrm>
            <a:off x="1447800" y="5257800"/>
            <a:ext cx="6199133" cy="523220"/>
          </a:xfrm>
          <a:prstGeom prst="rect">
            <a:avLst/>
          </a:prstGeom>
          <a:noFill/>
        </p:spPr>
        <p:txBody>
          <a:bodyPr wrap="none" rtlCol="0">
            <a:spAutoFit/>
          </a:bodyPr>
          <a:lstStyle/>
          <a:p>
            <a:r>
              <a:rPr lang="en-US" sz="2800" b="1" dirty="0" smtClean="0">
                <a:latin typeface="Courier New" pitchFamily="49" charset="0"/>
                <a:cs typeface="Courier New" pitchFamily="49" charset="0"/>
              </a:rPr>
              <a:t>ACGACGAGGGTGTGATTG     CGATA</a:t>
            </a:r>
            <a:endParaRPr lang="en-US" sz="2800" b="1" dirty="0">
              <a:latin typeface="Courier New" pitchFamily="49" charset="0"/>
              <a:cs typeface="Courier New" pitchFamily="49" charset="0"/>
            </a:endParaRPr>
          </a:p>
        </p:txBody>
      </p:sp>
      <p:sp>
        <p:nvSpPr>
          <p:cNvPr id="31" name="Rectangle 30"/>
          <p:cNvSpPr/>
          <p:nvPr/>
        </p:nvSpPr>
        <p:spPr>
          <a:xfrm>
            <a:off x="0" y="0"/>
            <a:ext cx="9144000" cy="2286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xit" presetSubtype="0" fill="hold" grpId="1" nodeType="clickEffect">
                                  <p:stCondLst>
                                    <p:cond delay="0"/>
                                  </p:stCondLst>
                                  <p:childTnLst>
                                    <p:animEffect transition="out" filter="fade">
                                      <p:cBhvr>
                                        <p:cTn id="12" dur="500"/>
                                        <p:tgtEl>
                                          <p:spTgt spid="16"/>
                                        </p:tgtEl>
                                      </p:cBhvr>
                                    </p:animEffect>
                                    <p:set>
                                      <p:cBhvr>
                                        <p:cTn id="13" dur="1" fill="hold">
                                          <p:stCondLst>
                                            <p:cond delay="499"/>
                                          </p:stCondLst>
                                        </p:cTn>
                                        <p:tgtEl>
                                          <p:spTgt spid="16"/>
                                        </p:tgtEl>
                                        <p:attrNameLst>
                                          <p:attrName>style.visibility</p:attrName>
                                        </p:attrNameLst>
                                      </p:cBhvr>
                                      <p:to>
                                        <p:strVal val="hidden"/>
                                      </p:to>
                                    </p:set>
                                  </p:childTnLst>
                                </p:cTn>
                              </p:par>
                              <p:par>
                                <p:cTn id="14" presetID="10" presetClass="exit" presetSubtype="0" fill="hold" grpId="1" nodeType="withEffect">
                                  <p:stCondLst>
                                    <p:cond delay="0"/>
                                  </p:stCondLst>
                                  <p:childTnLst>
                                    <p:animEffect transition="out" filter="fade">
                                      <p:cBhvr>
                                        <p:cTn id="15" dur="500"/>
                                        <p:tgtEl>
                                          <p:spTgt spid="15"/>
                                        </p:tgtEl>
                                      </p:cBhvr>
                                    </p:animEffect>
                                    <p:set>
                                      <p:cBhvr>
                                        <p:cTn id="16" dur="1" fill="hold">
                                          <p:stCondLst>
                                            <p:cond delay="499"/>
                                          </p:stCondLst>
                                        </p:cTn>
                                        <p:tgtEl>
                                          <p:spTgt spid="15"/>
                                        </p:tgtEl>
                                        <p:attrNameLst>
                                          <p:attrName>style.visibility</p:attrName>
                                        </p:attrNameLst>
                                      </p:cBhvr>
                                      <p:to>
                                        <p:strVal val="hidden"/>
                                      </p:to>
                                    </p:se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childTnLst>
                                </p:cTn>
                              </p:par>
                              <p:par>
                                <p:cTn id="24" presetID="49" presetClass="path" presetSubtype="0" accel="50000" decel="50000" fill="hold" grpId="1" nodeType="withEffect">
                                  <p:stCondLst>
                                    <p:cond delay="0"/>
                                  </p:stCondLst>
                                  <p:childTnLst>
                                    <p:animMotion origin="layout" path="M 0 -2.22222E-6 L -0.04583 0.08334 " pathEditMode="relative" rAng="0" ptsTypes="AA">
                                      <p:cBhvr>
                                        <p:cTn id="25" dur="2000" fill="hold"/>
                                        <p:tgtEl>
                                          <p:spTgt spid="20"/>
                                        </p:tgtEl>
                                        <p:attrNameLst>
                                          <p:attrName>ppt_x</p:attrName>
                                          <p:attrName>ppt_y</p:attrName>
                                        </p:attrNameLst>
                                      </p:cBhvr>
                                      <p:rCtr x="-23" y="42"/>
                                    </p:animMotion>
                                  </p:childTnLst>
                                </p:cTn>
                              </p:par>
                              <p:par>
                                <p:cTn id="26" presetID="49" presetClass="path" presetSubtype="0" accel="50000" decel="50000" fill="hold" grpId="1" nodeType="withEffect">
                                  <p:stCondLst>
                                    <p:cond delay="0"/>
                                  </p:stCondLst>
                                  <p:childTnLst>
                                    <p:animMotion origin="layout" path="M -3.33333E-6 -2.22222E-6 L 0.05417 0.08334 " pathEditMode="relative" rAng="0" ptsTypes="AA">
                                      <p:cBhvr>
                                        <p:cTn id="27" dur="2000" fill="hold"/>
                                        <p:tgtEl>
                                          <p:spTgt spid="21"/>
                                        </p:tgtEl>
                                        <p:attrNameLst>
                                          <p:attrName>ppt_x</p:attrName>
                                          <p:attrName>ppt_y</p:attrName>
                                        </p:attrNameLst>
                                      </p:cBhvr>
                                      <p:rCtr x="27" y="42"/>
                                    </p:animMotion>
                                  </p:childTnLst>
                                </p:cTn>
                              </p:par>
                              <p:par>
                                <p:cTn id="28" presetID="10" presetClass="exit" presetSubtype="0" fill="hold" grpId="0" nodeType="withEffect">
                                  <p:stCondLst>
                                    <p:cond delay="0"/>
                                  </p:stCondLst>
                                  <p:childTnLst>
                                    <p:animEffect transition="out" filter="fade">
                                      <p:cBhvr>
                                        <p:cTn id="29" dur="1000"/>
                                        <p:tgtEl>
                                          <p:spTgt spid="10"/>
                                        </p:tgtEl>
                                      </p:cBhvr>
                                    </p:animEffect>
                                    <p:set>
                                      <p:cBhvr>
                                        <p:cTn id="30" dur="1" fill="hold">
                                          <p:stCondLst>
                                            <p:cond delay="999"/>
                                          </p:stCondLst>
                                        </p:cTn>
                                        <p:tgtEl>
                                          <p:spTgt spid="10"/>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1000"/>
                                        <p:tgtEl>
                                          <p:spTgt spid="11"/>
                                        </p:tgtEl>
                                      </p:cBhvr>
                                    </p:animEffect>
                                    <p:set>
                                      <p:cBhvr>
                                        <p:cTn id="33" dur="1" fill="hold">
                                          <p:stCondLst>
                                            <p:cond delay="999"/>
                                          </p:stCondLst>
                                        </p:cTn>
                                        <p:tgtEl>
                                          <p:spTgt spid="11"/>
                                        </p:tgtEl>
                                        <p:attrNameLst>
                                          <p:attrName>style.visibility</p:attrName>
                                        </p:attrNameLst>
                                      </p:cBhvr>
                                      <p:to>
                                        <p:strVal val="hidden"/>
                                      </p:to>
                                    </p:set>
                                  </p:childTnLst>
                                </p:cTn>
                              </p:par>
                            </p:childTnLst>
                          </p:cTn>
                        </p:par>
                        <p:par>
                          <p:cTn id="34" fill="hold">
                            <p:stCondLst>
                              <p:cond delay="2500"/>
                            </p:stCondLst>
                            <p:childTnLst>
                              <p:par>
                                <p:cTn id="35" presetID="1"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grpId="1" nodeType="clickEffect">
                                  <p:stCondLst>
                                    <p:cond delay="0"/>
                                  </p:stCondLst>
                                  <p:childTnLst>
                                    <p:animEffect transition="out" filter="fade">
                                      <p:cBhvr>
                                        <p:cTn id="54" dur="1000"/>
                                        <p:tgtEl>
                                          <p:spTgt spid="23"/>
                                        </p:tgtEl>
                                      </p:cBhvr>
                                    </p:animEffect>
                                    <p:set>
                                      <p:cBhvr>
                                        <p:cTn id="55" dur="1" fill="hold">
                                          <p:stCondLst>
                                            <p:cond delay="999"/>
                                          </p:stCondLst>
                                        </p:cTn>
                                        <p:tgtEl>
                                          <p:spTgt spid="23"/>
                                        </p:tgtEl>
                                        <p:attrNameLst>
                                          <p:attrName>style.visibility</p:attrName>
                                        </p:attrNameLst>
                                      </p:cBhvr>
                                      <p:to>
                                        <p:strVal val="hidden"/>
                                      </p:to>
                                    </p:set>
                                  </p:childTnLst>
                                </p:cTn>
                              </p:par>
                              <p:par>
                                <p:cTn id="56" presetID="1" presetClass="entr" presetSubtype="0" fill="hold" grpId="0" nodeType="withEffect">
                                  <p:stCondLst>
                                    <p:cond delay="0"/>
                                  </p:stCondLst>
                                  <p:childTnLst>
                                    <p:set>
                                      <p:cBhvr>
                                        <p:cTn id="57" dur="1" fill="hold">
                                          <p:stCondLst>
                                            <p:cond delay="0"/>
                                          </p:stCondLst>
                                        </p:cTn>
                                        <p:tgtEl>
                                          <p:spTgt spid="30"/>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1" nodeType="clickEffect">
                                  <p:stCondLst>
                                    <p:cond delay="0"/>
                                  </p:stCondLst>
                                  <p:childTnLst>
                                    <p:set>
                                      <p:cBhvr>
                                        <p:cTn id="61" dur="1" fill="hold">
                                          <p:stCondLst>
                                            <p:cond delay="0"/>
                                          </p:stCondLst>
                                        </p:cTn>
                                        <p:tgtEl>
                                          <p:spTgt spid="26"/>
                                        </p:tgtEl>
                                        <p:attrNameLst>
                                          <p:attrName>style.visibility</p:attrName>
                                        </p:attrNameLst>
                                      </p:cBhvr>
                                      <p:to>
                                        <p:strVal val="hidden"/>
                                      </p:to>
                                    </p:set>
                                  </p:childTnLst>
                                </p:cTn>
                              </p:par>
                              <p:par>
                                <p:cTn id="62" presetID="1" presetClass="entr" presetSubtype="0" fill="hold" grpId="0" nodeType="withEffect">
                                  <p:stCondLst>
                                    <p:cond delay="0"/>
                                  </p:stCondLst>
                                  <p:childTnLst>
                                    <p:set>
                                      <p:cBhvr>
                                        <p:cTn id="63" dur="1" fill="hold">
                                          <p:stCondLst>
                                            <p:cond delay="0"/>
                                          </p:stCondLst>
                                        </p:cTn>
                                        <p:tgtEl>
                                          <p:spTgt spid="28"/>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29"/>
                                        </p:tgtEl>
                                        <p:attrNameLst>
                                          <p:attrName>style.visibility</p:attrName>
                                        </p:attrNameLst>
                                      </p:cBhvr>
                                      <p:to>
                                        <p:strVal val="visible"/>
                                      </p:to>
                                    </p:set>
                                  </p:childTnLst>
                                </p:cTn>
                              </p:par>
                              <p:par>
                                <p:cTn id="66" presetID="49" presetClass="path" presetSubtype="0" accel="50000" decel="50000" fill="hold" grpId="1" nodeType="withEffect">
                                  <p:stCondLst>
                                    <p:cond delay="0"/>
                                  </p:stCondLst>
                                  <p:childTnLst>
                                    <p:animMotion origin="layout" path="M -4.44444E-6 -3.7037E-7 L -0.10694 0.07755 " pathEditMode="relative" rAng="0" ptsTypes="AA">
                                      <p:cBhvr>
                                        <p:cTn id="67" dur="2000" fill="hold"/>
                                        <p:tgtEl>
                                          <p:spTgt spid="28"/>
                                        </p:tgtEl>
                                        <p:attrNameLst>
                                          <p:attrName>ppt_x</p:attrName>
                                          <p:attrName>ppt_y</p:attrName>
                                        </p:attrNameLst>
                                      </p:cBhvr>
                                      <p:rCtr x="-53" y="39"/>
                                    </p:animMotion>
                                  </p:childTnLst>
                                </p:cTn>
                              </p:par>
                              <p:par>
                                <p:cTn id="68" presetID="49" presetClass="path" presetSubtype="0" accel="50000" decel="50000" fill="hold" grpId="1" nodeType="withEffect">
                                  <p:stCondLst>
                                    <p:cond delay="0"/>
                                  </p:stCondLst>
                                  <p:childTnLst>
                                    <p:animMotion origin="layout" path="M 2.22222E-6 -3.7037E-7 L 0.01805 0.07755 " pathEditMode="relative" rAng="0" ptsTypes="AA">
                                      <p:cBhvr>
                                        <p:cTn id="69" dur="2000" fill="hold"/>
                                        <p:tgtEl>
                                          <p:spTgt spid="29"/>
                                        </p:tgtEl>
                                        <p:attrNameLst>
                                          <p:attrName>ppt_x</p:attrName>
                                          <p:attrName>ppt_y</p:attrName>
                                        </p:attrNameLst>
                                      </p:cBhvr>
                                      <p:rCtr x="9" y="3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28" grpId="0"/>
      <p:bldP spid="28" grpId="1"/>
      <p:bldP spid="29" grpId="0"/>
      <p:bldP spid="29" grpId="1"/>
      <p:bldP spid="10" grpId="0" animBg="1"/>
      <p:bldP spid="20" grpId="0" animBg="1"/>
      <p:bldP spid="20" grpId="1" animBg="1"/>
      <p:bldP spid="21" grpId="0" animBg="1"/>
      <p:bldP spid="21" grpId="1" animBg="1"/>
      <p:bldP spid="15" grpId="0"/>
      <p:bldP spid="15" grpId="1"/>
      <p:bldP spid="16" grpId="0"/>
      <p:bldP spid="16" grpId="1"/>
      <p:bldP spid="22" grpId="0"/>
      <p:bldP spid="23" grpId="0"/>
      <p:bldP spid="23" grpId="1"/>
      <p:bldP spid="24" grpId="0"/>
      <p:bldP spid="25" grpId="0"/>
      <p:bldP spid="27" grpId="0"/>
      <p:bldP spid="3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2">
                    <a:lumMod val="75000"/>
                  </a:schemeClr>
                </a:solidFill>
              </a:rPr>
              <a:t>Overcoming read biases and creating useful information</a:t>
            </a:r>
            <a:endParaRPr lang="en-US" dirty="0">
              <a:solidFill>
                <a:schemeClr val="accent2">
                  <a:lumMod val="75000"/>
                </a:schemeClr>
              </a:solidFill>
            </a:endParaRPr>
          </a:p>
        </p:txBody>
      </p:sp>
      <p:sp>
        <p:nvSpPr>
          <p:cNvPr id="3" name="Content Placeholder 2"/>
          <p:cNvSpPr>
            <a:spLocks noGrp="1"/>
          </p:cNvSpPr>
          <p:nvPr>
            <p:ph idx="1"/>
          </p:nvPr>
        </p:nvSpPr>
        <p:spPr>
          <a:xfrm>
            <a:off x="457200" y="1600200"/>
            <a:ext cx="4114800" cy="4525963"/>
          </a:xfrm>
        </p:spPr>
        <p:txBody>
          <a:bodyPr>
            <a:normAutofit/>
          </a:bodyPr>
          <a:lstStyle/>
          <a:p>
            <a:r>
              <a:rPr lang="en-US" dirty="0" smtClean="0"/>
              <a:t>Chemistry problems confuse detection</a:t>
            </a:r>
            <a:br>
              <a:rPr lang="en-US" dirty="0" smtClean="0"/>
            </a:br>
            <a:endParaRPr lang="en-US" dirty="0" smtClean="0"/>
          </a:p>
          <a:p>
            <a:r>
              <a:rPr lang="en-US" dirty="0" smtClean="0"/>
              <a:t>Alignment issues occur</a:t>
            </a:r>
            <a:br>
              <a:rPr lang="en-US" dirty="0" smtClean="0"/>
            </a:br>
            <a:endParaRPr lang="en-US" dirty="0" smtClean="0"/>
          </a:p>
          <a:p>
            <a:r>
              <a:rPr lang="en-US" dirty="0" smtClean="0"/>
              <a:t>Use clustering algorithm</a:t>
            </a:r>
            <a:endParaRPr lang="en-US" dirty="0"/>
          </a:p>
        </p:txBody>
      </p:sp>
      <p:sp>
        <p:nvSpPr>
          <p:cNvPr id="4" name="Rectangle 3"/>
          <p:cNvSpPr/>
          <p:nvPr/>
        </p:nvSpPr>
        <p:spPr>
          <a:xfrm>
            <a:off x="4648200" y="1752600"/>
            <a:ext cx="5334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181600" y="1752600"/>
            <a:ext cx="9906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172200" y="1752600"/>
            <a:ext cx="5334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924800" y="1752600"/>
            <a:ext cx="7620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752600"/>
            <a:ext cx="5334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543800" y="1752600"/>
            <a:ext cx="3810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05600" y="1752600"/>
            <a:ext cx="304800" cy="76200"/>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960078" y="3004870"/>
            <a:ext cx="381000" cy="7620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487728" y="2717320"/>
            <a:ext cx="1356462" cy="830997"/>
          </a:xfrm>
          <a:prstGeom prst="rect">
            <a:avLst/>
          </a:prstGeom>
          <a:noFill/>
        </p:spPr>
        <p:txBody>
          <a:bodyPr wrap="none" rtlCol="0">
            <a:spAutoFit/>
          </a:bodyPr>
          <a:lstStyle/>
          <a:p>
            <a:pPr algn="ctr"/>
            <a:r>
              <a:rPr lang="en-US" sz="2400" dirty="0" err="1" smtClean="0"/>
              <a:t>Chimeric</a:t>
            </a:r>
            <a:r>
              <a:rPr lang="en-US" sz="2400" dirty="0" smtClean="0"/>
              <a:t> </a:t>
            </a:r>
          </a:p>
          <a:p>
            <a:pPr algn="ctr"/>
            <a:r>
              <a:rPr lang="en-US" sz="2400" dirty="0" smtClean="0"/>
              <a:t>Read</a:t>
            </a:r>
            <a:endParaRPr lang="en-US" sz="2400" dirty="0"/>
          </a:p>
        </p:txBody>
      </p:sp>
      <p:grpSp>
        <p:nvGrpSpPr>
          <p:cNvPr id="27" name="Group 26"/>
          <p:cNvGrpSpPr/>
          <p:nvPr/>
        </p:nvGrpSpPr>
        <p:grpSpPr>
          <a:xfrm>
            <a:off x="4442604" y="4295955"/>
            <a:ext cx="4295954" cy="199845"/>
            <a:chOff x="4442604" y="4295955"/>
            <a:chExt cx="4295954" cy="199845"/>
          </a:xfrm>
          <a:solidFill>
            <a:schemeClr val="accent2">
              <a:lumMod val="60000"/>
              <a:lumOff val="40000"/>
            </a:schemeClr>
          </a:solidFill>
        </p:grpSpPr>
        <p:sp>
          <p:nvSpPr>
            <p:cNvPr id="13" name="Rectangle 12"/>
            <p:cNvSpPr/>
            <p:nvPr/>
          </p:nvSpPr>
          <p:spPr>
            <a:xfrm>
              <a:off x="4442604" y="4295955"/>
              <a:ext cx="4295954" cy="198407"/>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287992" y="4295955"/>
              <a:ext cx="379563" cy="198407"/>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001000" y="4297393"/>
              <a:ext cx="379563" cy="198407"/>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4572000" y="3810000"/>
            <a:ext cx="533400" cy="457200"/>
            <a:chOff x="4572000" y="3810000"/>
            <a:chExt cx="533400" cy="457200"/>
          </a:xfrm>
          <a:solidFill>
            <a:schemeClr val="accent2">
              <a:lumMod val="60000"/>
              <a:lumOff val="40000"/>
            </a:schemeClr>
          </a:solidFill>
        </p:grpSpPr>
        <p:sp>
          <p:nvSpPr>
            <p:cNvPr id="17" name="Rectangle 16"/>
            <p:cNvSpPr/>
            <p:nvPr/>
          </p:nvSpPr>
          <p:spPr>
            <a:xfrm>
              <a:off x="4572000" y="4038600"/>
              <a:ext cx="3048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a:stCxn id="17" idx="3"/>
            </p:cNvCxnSpPr>
            <p:nvPr/>
          </p:nvCxnSpPr>
          <p:spPr>
            <a:xfrm flipV="1">
              <a:off x="4876800" y="3810000"/>
              <a:ext cx="228600" cy="342900"/>
            </a:xfrm>
            <a:prstGeom prst="line">
              <a:avLst/>
            </a:prstGeom>
            <a:grpFill/>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5105400" y="3810000"/>
            <a:ext cx="533400" cy="457200"/>
            <a:chOff x="5105400" y="3810000"/>
            <a:chExt cx="533400" cy="457200"/>
          </a:xfrm>
          <a:solidFill>
            <a:schemeClr val="accent2">
              <a:lumMod val="60000"/>
              <a:lumOff val="40000"/>
            </a:schemeClr>
          </a:solidFill>
        </p:grpSpPr>
        <p:sp>
          <p:nvSpPr>
            <p:cNvPr id="18" name="Rectangle 17"/>
            <p:cNvSpPr/>
            <p:nvPr/>
          </p:nvSpPr>
          <p:spPr>
            <a:xfrm>
              <a:off x="5334000" y="4038600"/>
              <a:ext cx="3048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a:endCxn id="18" idx="1"/>
            </p:cNvCxnSpPr>
            <p:nvPr/>
          </p:nvCxnSpPr>
          <p:spPr>
            <a:xfrm>
              <a:off x="5105400" y="3810000"/>
              <a:ext cx="228600" cy="342900"/>
            </a:xfrm>
            <a:prstGeom prst="line">
              <a:avLst/>
            </a:prstGeom>
            <a:grpFill/>
            <a:ln w="28575">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5105400" y="3810000"/>
            <a:ext cx="3200400" cy="457200"/>
            <a:chOff x="5105400" y="3810000"/>
            <a:chExt cx="3200400" cy="457200"/>
          </a:xfrm>
          <a:solidFill>
            <a:schemeClr val="accent2">
              <a:lumMod val="60000"/>
              <a:lumOff val="40000"/>
            </a:schemeClr>
          </a:solidFill>
        </p:grpSpPr>
        <p:sp>
          <p:nvSpPr>
            <p:cNvPr id="19" name="Rectangle 18"/>
            <p:cNvSpPr/>
            <p:nvPr/>
          </p:nvSpPr>
          <p:spPr>
            <a:xfrm>
              <a:off x="8001000" y="4038600"/>
              <a:ext cx="304800" cy="2286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endCxn id="19" idx="1"/>
            </p:cNvCxnSpPr>
            <p:nvPr/>
          </p:nvCxnSpPr>
          <p:spPr>
            <a:xfrm>
              <a:off x="5105400" y="3810000"/>
              <a:ext cx="2895600" cy="342900"/>
            </a:xfrm>
            <a:prstGeom prst="line">
              <a:avLst/>
            </a:prstGeom>
            <a:grpFill/>
            <a:ln w="28575">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31" name="TextBox 30"/>
          <p:cNvSpPr txBox="1"/>
          <p:nvPr/>
        </p:nvSpPr>
        <p:spPr>
          <a:xfrm>
            <a:off x="5105400" y="4419600"/>
            <a:ext cx="843757" cy="369332"/>
          </a:xfrm>
          <a:prstGeom prst="rect">
            <a:avLst/>
          </a:prstGeom>
          <a:noFill/>
        </p:spPr>
        <p:txBody>
          <a:bodyPr wrap="none" rtlCol="0">
            <a:spAutoFit/>
          </a:bodyPr>
          <a:lstStyle/>
          <a:p>
            <a:r>
              <a:rPr lang="en-US" dirty="0" smtClean="0"/>
              <a:t>Repeat</a:t>
            </a:r>
            <a:endParaRPr lang="en-US" dirty="0"/>
          </a:p>
        </p:txBody>
      </p:sp>
      <p:sp>
        <p:nvSpPr>
          <p:cNvPr id="32" name="TextBox 31"/>
          <p:cNvSpPr txBox="1"/>
          <p:nvPr/>
        </p:nvSpPr>
        <p:spPr>
          <a:xfrm>
            <a:off x="7772400" y="4419600"/>
            <a:ext cx="843757" cy="369332"/>
          </a:xfrm>
          <a:prstGeom prst="rect">
            <a:avLst/>
          </a:prstGeom>
          <a:noFill/>
        </p:spPr>
        <p:txBody>
          <a:bodyPr wrap="none" rtlCol="0">
            <a:spAutoFit/>
          </a:bodyPr>
          <a:lstStyle/>
          <a:p>
            <a:r>
              <a:rPr lang="en-US" dirty="0" smtClean="0"/>
              <a:t>Repeat</a:t>
            </a:r>
            <a:endParaRPr lang="en-US" dirty="0"/>
          </a:p>
        </p:txBody>
      </p:sp>
      <p:grpSp>
        <p:nvGrpSpPr>
          <p:cNvPr id="37" name="Group 36"/>
          <p:cNvGrpSpPr/>
          <p:nvPr/>
        </p:nvGrpSpPr>
        <p:grpSpPr>
          <a:xfrm>
            <a:off x="4800600" y="5105400"/>
            <a:ext cx="1447800" cy="533400"/>
            <a:chOff x="4800600" y="5105400"/>
            <a:chExt cx="1447800" cy="533400"/>
          </a:xfrm>
          <a:solidFill>
            <a:schemeClr val="accent2">
              <a:lumMod val="60000"/>
              <a:lumOff val="40000"/>
            </a:schemeClr>
          </a:solidFill>
        </p:grpSpPr>
        <p:sp>
          <p:nvSpPr>
            <p:cNvPr id="33" name="Rectangle 32"/>
            <p:cNvSpPr/>
            <p:nvPr/>
          </p:nvSpPr>
          <p:spPr>
            <a:xfrm>
              <a:off x="4800600" y="5486400"/>
              <a:ext cx="685800" cy="1524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a:stCxn id="33" idx="3"/>
            </p:cNvCxnSpPr>
            <p:nvPr/>
          </p:nvCxnSpPr>
          <p:spPr>
            <a:xfrm flipV="1">
              <a:off x="5486400" y="5105400"/>
              <a:ext cx="762000" cy="4572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flipH="1">
            <a:off x="6248400" y="5105400"/>
            <a:ext cx="1447800" cy="533400"/>
            <a:chOff x="4800600" y="5105400"/>
            <a:chExt cx="1447800" cy="533400"/>
          </a:xfrm>
          <a:solidFill>
            <a:schemeClr val="accent2">
              <a:lumMod val="60000"/>
              <a:lumOff val="40000"/>
            </a:schemeClr>
          </a:solidFill>
        </p:grpSpPr>
        <p:sp>
          <p:nvSpPr>
            <p:cNvPr id="39" name="Rectangle 38"/>
            <p:cNvSpPr/>
            <p:nvPr/>
          </p:nvSpPr>
          <p:spPr>
            <a:xfrm>
              <a:off x="4800600" y="5486400"/>
              <a:ext cx="685800" cy="1524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p:cNvCxnSpPr>
              <a:stCxn id="39" idx="3"/>
            </p:cNvCxnSpPr>
            <p:nvPr/>
          </p:nvCxnSpPr>
          <p:spPr>
            <a:xfrm flipV="1">
              <a:off x="5486400" y="5105400"/>
              <a:ext cx="762000" cy="4572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4953000" y="5334000"/>
            <a:ext cx="1447800" cy="533400"/>
            <a:chOff x="4800600" y="5105400"/>
            <a:chExt cx="1447800" cy="533400"/>
          </a:xfrm>
          <a:solidFill>
            <a:schemeClr val="accent2">
              <a:lumMod val="60000"/>
              <a:lumOff val="40000"/>
            </a:schemeClr>
          </a:solidFill>
        </p:grpSpPr>
        <p:sp>
          <p:nvSpPr>
            <p:cNvPr id="42" name="Rectangle 41"/>
            <p:cNvSpPr/>
            <p:nvPr/>
          </p:nvSpPr>
          <p:spPr>
            <a:xfrm>
              <a:off x="4800600" y="5486400"/>
              <a:ext cx="685800" cy="1524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Connector 42"/>
            <p:cNvCxnSpPr>
              <a:stCxn id="42" idx="3"/>
            </p:cNvCxnSpPr>
            <p:nvPr/>
          </p:nvCxnSpPr>
          <p:spPr>
            <a:xfrm flipV="1">
              <a:off x="5486400" y="5105400"/>
              <a:ext cx="762000" cy="4572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4" name="Group 43"/>
          <p:cNvGrpSpPr/>
          <p:nvPr/>
        </p:nvGrpSpPr>
        <p:grpSpPr>
          <a:xfrm flipH="1">
            <a:off x="6400800" y="5334000"/>
            <a:ext cx="1447800" cy="533400"/>
            <a:chOff x="4800600" y="5105400"/>
            <a:chExt cx="1447800" cy="533400"/>
          </a:xfrm>
          <a:solidFill>
            <a:schemeClr val="accent2">
              <a:lumMod val="60000"/>
              <a:lumOff val="40000"/>
            </a:schemeClr>
          </a:solidFill>
        </p:grpSpPr>
        <p:sp>
          <p:nvSpPr>
            <p:cNvPr id="45" name="Rectangle 44"/>
            <p:cNvSpPr/>
            <p:nvPr/>
          </p:nvSpPr>
          <p:spPr>
            <a:xfrm>
              <a:off x="4800600" y="5486400"/>
              <a:ext cx="685800" cy="1524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Connector 45"/>
            <p:cNvCxnSpPr>
              <a:stCxn id="45" idx="3"/>
            </p:cNvCxnSpPr>
            <p:nvPr/>
          </p:nvCxnSpPr>
          <p:spPr>
            <a:xfrm flipV="1">
              <a:off x="5486400" y="5105400"/>
              <a:ext cx="762000" cy="4572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7" name="Group 46"/>
          <p:cNvGrpSpPr/>
          <p:nvPr/>
        </p:nvGrpSpPr>
        <p:grpSpPr>
          <a:xfrm>
            <a:off x="4953000" y="5562600"/>
            <a:ext cx="1447800" cy="533400"/>
            <a:chOff x="4800600" y="5105400"/>
            <a:chExt cx="1447800" cy="533400"/>
          </a:xfrm>
          <a:solidFill>
            <a:schemeClr val="accent2">
              <a:lumMod val="60000"/>
              <a:lumOff val="40000"/>
            </a:schemeClr>
          </a:solidFill>
        </p:grpSpPr>
        <p:sp>
          <p:nvSpPr>
            <p:cNvPr id="48" name="Rectangle 47"/>
            <p:cNvSpPr/>
            <p:nvPr/>
          </p:nvSpPr>
          <p:spPr>
            <a:xfrm>
              <a:off x="4800600" y="5486400"/>
              <a:ext cx="685800" cy="1524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p:cNvCxnSpPr>
              <a:stCxn id="48" idx="3"/>
            </p:cNvCxnSpPr>
            <p:nvPr/>
          </p:nvCxnSpPr>
          <p:spPr>
            <a:xfrm flipV="1">
              <a:off x="5486400" y="5105400"/>
              <a:ext cx="762000" cy="4572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50" name="Group 49"/>
          <p:cNvGrpSpPr/>
          <p:nvPr/>
        </p:nvGrpSpPr>
        <p:grpSpPr>
          <a:xfrm flipH="1">
            <a:off x="6400800" y="5562600"/>
            <a:ext cx="1447800" cy="533400"/>
            <a:chOff x="4800600" y="5105400"/>
            <a:chExt cx="1447800" cy="533400"/>
          </a:xfrm>
          <a:solidFill>
            <a:schemeClr val="accent2">
              <a:lumMod val="60000"/>
              <a:lumOff val="40000"/>
            </a:schemeClr>
          </a:solidFill>
        </p:grpSpPr>
        <p:sp>
          <p:nvSpPr>
            <p:cNvPr id="51" name="Rectangle 50"/>
            <p:cNvSpPr/>
            <p:nvPr/>
          </p:nvSpPr>
          <p:spPr>
            <a:xfrm>
              <a:off x="4800600" y="5486400"/>
              <a:ext cx="685800" cy="1524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Connector 51"/>
            <p:cNvCxnSpPr>
              <a:stCxn id="51" idx="3"/>
            </p:cNvCxnSpPr>
            <p:nvPr/>
          </p:nvCxnSpPr>
          <p:spPr>
            <a:xfrm flipV="1">
              <a:off x="5486400" y="5105400"/>
              <a:ext cx="762000" cy="4572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53" name="Group 52"/>
          <p:cNvGrpSpPr/>
          <p:nvPr/>
        </p:nvGrpSpPr>
        <p:grpSpPr>
          <a:xfrm>
            <a:off x="5029200" y="5791200"/>
            <a:ext cx="1447800" cy="533400"/>
            <a:chOff x="4800600" y="5105400"/>
            <a:chExt cx="1447800" cy="533400"/>
          </a:xfrm>
          <a:solidFill>
            <a:schemeClr val="accent2">
              <a:lumMod val="60000"/>
              <a:lumOff val="40000"/>
            </a:schemeClr>
          </a:solidFill>
        </p:grpSpPr>
        <p:sp>
          <p:nvSpPr>
            <p:cNvPr id="54" name="Rectangle 53"/>
            <p:cNvSpPr/>
            <p:nvPr/>
          </p:nvSpPr>
          <p:spPr>
            <a:xfrm>
              <a:off x="4800600" y="5486400"/>
              <a:ext cx="685800" cy="1524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 name="Straight Connector 54"/>
            <p:cNvCxnSpPr>
              <a:stCxn id="54" idx="3"/>
            </p:cNvCxnSpPr>
            <p:nvPr/>
          </p:nvCxnSpPr>
          <p:spPr>
            <a:xfrm flipV="1">
              <a:off x="5486400" y="5105400"/>
              <a:ext cx="762000" cy="4572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56" name="Group 55"/>
          <p:cNvGrpSpPr/>
          <p:nvPr/>
        </p:nvGrpSpPr>
        <p:grpSpPr>
          <a:xfrm flipH="1">
            <a:off x="6477000" y="5791200"/>
            <a:ext cx="1447800" cy="533400"/>
            <a:chOff x="4800600" y="5105400"/>
            <a:chExt cx="1447800" cy="533400"/>
          </a:xfrm>
          <a:solidFill>
            <a:schemeClr val="accent2">
              <a:lumMod val="60000"/>
              <a:lumOff val="40000"/>
            </a:schemeClr>
          </a:solidFill>
        </p:grpSpPr>
        <p:sp>
          <p:nvSpPr>
            <p:cNvPr id="57" name="Rectangle 56"/>
            <p:cNvSpPr/>
            <p:nvPr/>
          </p:nvSpPr>
          <p:spPr>
            <a:xfrm>
              <a:off x="4800600" y="5486400"/>
              <a:ext cx="685800" cy="152400"/>
            </a:xfrm>
            <a:prstGeom prst="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8" name="Straight Connector 57"/>
            <p:cNvCxnSpPr>
              <a:stCxn id="57" idx="3"/>
            </p:cNvCxnSpPr>
            <p:nvPr/>
          </p:nvCxnSpPr>
          <p:spPr>
            <a:xfrm flipV="1">
              <a:off x="5486400" y="5105400"/>
              <a:ext cx="762000" cy="457200"/>
            </a:xfrm>
            <a:prstGeom prst="line">
              <a:avLst/>
            </a:prstGeom>
            <a:grpFill/>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64" name="Group 63"/>
          <p:cNvGrpSpPr/>
          <p:nvPr/>
        </p:nvGrpSpPr>
        <p:grpSpPr>
          <a:xfrm>
            <a:off x="4800600" y="4953000"/>
            <a:ext cx="3124200" cy="1600200"/>
            <a:chOff x="4800600" y="4953000"/>
            <a:chExt cx="3124200" cy="1600200"/>
          </a:xfrm>
          <a:solidFill>
            <a:schemeClr val="accent2">
              <a:lumMod val="60000"/>
              <a:lumOff val="40000"/>
            </a:schemeClr>
          </a:solidFill>
        </p:grpSpPr>
        <p:cxnSp>
          <p:nvCxnSpPr>
            <p:cNvPr id="60" name="Straight Connector 59"/>
            <p:cNvCxnSpPr/>
            <p:nvPr/>
          </p:nvCxnSpPr>
          <p:spPr>
            <a:xfrm>
              <a:off x="5791200" y="4953000"/>
              <a:ext cx="0" cy="1600200"/>
            </a:xfrm>
            <a:prstGeom prst="line">
              <a:avLst/>
            </a:prstGeom>
            <a:grpFill/>
            <a:ln w="28575">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934200" y="4953000"/>
              <a:ext cx="0" cy="1600200"/>
            </a:xfrm>
            <a:prstGeom prst="line">
              <a:avLst/>
            </a:prstGeom>
            <a:grpFill/>
            <a:ln w="28575">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7924800" y="4953000"/>
              <a:ext cx="0" cy="1600200"/>
            </a:xfrm>
            <a:prstGeom prst="line">
              <a:avLst/>
            </a:prstGeom>
            <a:grpFill/>
            <a:ln w="28575">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4800600" y="4953000"/>
              <a:ext cx="0" cy="1600200"/>
            </a:xfrm>
            <a:prstGeom prst="line">
              <a:avLst/>
            </a:prstGeom>
            <a:grpFill/>
            <a:ln w="28575">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65" name="Rectangle 64"/>
          <p:cNvSpPr/>
          <p:nvPr/>
        </p:nvSpPr>
        <p:spPr>
          <a:xfrm>
            <a:off x="0" y="0"/>
            <a:ext cx="9144000" cy="2286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38778E-17 -1.11111E-6 L 0.0375 0.13889 " pathEditMode="relative" rAng="0" ptsTypes="AA">
                                      <p:cBhvr>
                                        <p:cTn id="6" dur="2000" fill="hold"/>
                                        <p:tgtEl>
                                          <p:spTgt spid="4"/>
                                        </p:tgtEl>
                                        <p:attrNameLst>
                                          <p:attrName>ppt_x</p:attrName>
                                          <p:attrName>ppt_y</p:attrName>
                                        </p:attrNameLst>
                                      </p:cBhvr>
                                      <p:rCtr x="19" y="69"/>
                                    </p:animMotion>
                                  </p:childTnLst>
                                </p:cTn>
                              </p:par>
                              <p:par>
                                <p:cTn id="7" presetID="49" presetClass="path" presetSubtype="0" accel="50000" decel="50000" fill="hold" grpId="0" nodeType="withEffect">
                                  <p:stCondLst>
                                    <p:cond delay="0"/>
                                  </p:stCondLst>
                                  <p:childTnLst>
                                    <p:animMotion origin="layout" path="M -3.33333E-6 -1.11111E-6 L 0.09584 0.18333 " pathEditMode="relative" rAng="0" ptsTypes="AA">
                                      <p:cBhvr>
                                        <p:cTn id="8" dur="1000" fill="hold"/>
                                        <p:tgtEl>
                                          <p:spTgt spid="5"/>
                                        </p:tgtEl>
                                        <p:attrNameLst>
                                          <p:attrName>ppt_x</p:attrName>
                                          <p:attrName>ppt_y</p:attrName>
                                        </p:attrNameLst>
                                      </p:cBhvr>
                                      <p:rCtr x="48" y="92"/>
                                    </p:animMotion>
                                  </p:childTnLst>
                                </p:cTn>
                              </p:par>
                              <p:par>
                                <p:cTn id="9" presetID="42" presetClass="path" presetSubtype="0" accel="50000" decel="50000" fill="hold" grpId="0" nodeType="withEffect">
                                  <p:stCondLst>
                                    <p:cond delay="0"/>
                                  </p:stCondLst>
                                  <p:childTnLst>
                                    <p:animMotion origin="layout" path="M 3.33333E-6 -1.11111E-6 L -0.04584 0.15 " pathEditMode="relative" rAng="0" ptsTypes="AA">
                                      <p:cBhvr>
                                        <p:cTn id="10" dur="3000" fill="hold"/>
                                        <p:tgtEl>
                                          <p:spTgt spid="6"/>
                                        </p:tgtEl>
                                        <p:attrNameLst>
                                          <p:attrName>ppt_x</p:attrName>
                                          <p:attrName>ppt_y</p:attrName>
                                        </p:attrNameLst>
                                      </p:cBhvr>
                                      <p:rCtr x="-23" y="75"/>
                                    </p:animMotion>
                                  </p:childTnLst>
                                </p:cTn>
                              </p:par>
                              <p:par>
                                <p:cTn id="11" presetID="49" presetClass="path" presetSubtype="0" accel="50000" decel="50000" fill="hold" grpId="0" nodeType="withEffect">
                                  <p:stCondLst>
                                    <p:cond delay="0"/>
                                  </p:stCondLst>
                                  <p:childTnLst>
                                    <p:animMotion origin="layout" path="M 0 -1.11111E-6 L -0.025 0.13889 " pathEditMode="relative" rAng="0" ptsTypes="AA">
                                      <p:cBhvr>
                                        <p:cTn id="12" dur="2000" fill="hold"/>
                                        <p:tgtEl>
                                          <p:spTgt spid="10"/>
                                        </p:tgtEl>
                                        <p:attrNameLst>
                                          <p:attrName>ppt_x</p:attrName>
                                          <p:attrName>ppt_y</p:attrName>
                                        </p:attrNameLst>
                                      </p:cBhvr>
                                      <p:rCtr x="-13" y="69"/>
                                    </p:animMotion>
                                  </p:childTnLst>
                                </p:cTn>
                              </p:par>
                              <p:par>
                                <p:cTn id="13" presetID="42" presetClass="path" presetSubtype="0" accel="50000" decel="50000" fill="hold" grpId="0" nodeType="withEffect">
                                  <p:stCondLst>
                                    <p:cond delay="0"/>
                                  </p:stCondLst>
                                  <p:childTnLst>
                                    <p:animMotion origin="layout" path="M -3.33333E-6 -1.11111E-6 L 0.0625 0.09445 " pathEditMode="relative" rAng="0" ptsTypes="AA">
                                      <p:cBhvr>
                                        <p:cTn id="14" dur="2000" fill="hold"/>
                                        <p:tgtEl>
                                          <p:spTgt spid="8"/>
                                        </p:tgtEl>
                                        <p:attrNameLst>
                                          <p:attrName>ppt_x</p:attrName>
                                          <p:attrName>ppt_y</p:attrName>
                                        </p:attrNameLst>
                                      </p:cBhvr>
                                      <p:rCtr x="31" y="47"/>
                                    </p:animMotion>
                                  </p:childTnLst>
                                </p:cTn>
                              </p:par>
                              <p:par>
                                <p:cTn id="15" presetID="42" presetClass="path" presetSubtype="0" accel="50000" decel="50000" fill="hold" grpId="0" nodeType="withEffect">
                                  <p:stCondLst>
                                    <p:cond delay="0"/>
                                  </p:stCondLst>
                                  <p:childTnLst>
                                    <p:animMotion origin="layout" path="M -3.33333E-6 -1.11111E-6 L -0.0625 0.18333 " pathEditMode="relative" rAng="0" ptsTypes="AA">
                                      <p:cBhvr>
                                        <p:cTn id="16" dur="2000" fill="hold"/>
                                        <p:tgtEl>
                                          <p:spTgt spid="9"/>
                                        </p:tgtEl>
                                        <p:attrNameLst>
                                          <p:attrName>ppt_x</p:attrName>
                                          <p:attrName>ppt_y</p:attrName>
                                        </p:attrNameLst>
                                      </p:cBhvr>
                                      <p:rCtr x="-31" y="92"/>
                                    </p:animMotion>
                                  </p:childTnLst>
                                </p:cTn>
                              </p:par>
                              <p:par>
                                <p:cTn id="17" presetID="42" presetClass="path" presetSubtype="0" accel="50000" decel="50000" fill="hold" grpId="0" nodeType="withEffect">
                                  <p:stCondLst>
                                    <p:cond delay="0"/>
                                  </p:stCondLst>
                                  <p:childTnLst>
                                    <p:animMotion origin="layout" path="M -3.33333E-6 -1.11111E-6 L -0.15833 0.08333 " pathEditMode="relative" rAng="0" ptsTypes="AA">
                                      <p:cBhvr>
                                        <p:cTn id="18" dur="3000" fill="hold"/>
                                        <p:tgtEl>
                                          <p:spTgt spid="7"/>
                                        </p:tgtEl>
                                        <p:attrNameLst>
                                          <p:attrName>ppt_x</p:attrName>
                                          <p:attrName>ppt_y</p:attrName>
                                        </p:attrNameLst>
                                      </p:cBhvr>
                                      <p:rCtr x="-79" y="42"/>
                                    </p:animMotion>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2000"/>
                                        <p:tgtEl>
                                          <p:spTgt spid="9"/>
                                        </p:tgtEl>
                                      </p:cBhvr>
                                    </p:animEffect>
                                    <p:set>
                                      <p:cBhvr>
                                        <p:cTn id="23" dur="1" fill="hold">
                                          <p:stCondLst>
                                            <p:cond delay="1999"/>
                                          </p:stCondLst>
                                        </p:cTn>
                                        <p:tgtEl>
                                          <p:spTgt spid="9"/>
                                        </p:tgtEl>
                                        <p:attrNameLst>
                                          <p:attrName>style.visibility</p:attrName>
                                        </p:attrNameLst>
                                      </p:cBhvr>
                                      <p:to>
                                        <p:strVal val="hidden"/>
                                      </p:to>
                                    </p:set>
                                  </p:childTnLst>
                                </p:cTn>
                              </p:par>
                              <p:par>
                                <p:cTn id="24" presetID="10"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2000"/>
                                        <p:tgtEl>
                                          <p:spTgt spid="11"/>
                                        </p:tgtEl>
                                      </p:cBhvr>
                                    </p:animEffect>
                                  </p:childTnLst>
                                </p:cTn>
                              </p:par>
                            </p:childTnLst>
                          </p:cTn>
                        </p:par>
                        <p:par>
                          <p:cTn id="27" fill="hold">
                            <p:stCondLst>
                              <p:cond delay="2000"/>
                            </p:stCondLst>
                            <p:childTnLst>
                              <p:par>
                                <p:cTn id="28" presetID="1"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28"/>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27"/>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29"/>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31"/>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32"/>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0" presetClass="exit" presetSubtype="0" fill="hold" nodeType="clickEffect">
                                  <p:stCondLst>
                                    <p:cond delay="0"/>
                                  </p:stCondLst>
                                  <p:childTnLst>
                                    <p:animEffect transition="out" filter="fade">
                                      <p:cBhvr>
                                        <p:cTn id="47" dur="1000"/>
                                        <p:tgtEl>
                                          <p:spTgt spid="29"/>
                                        </p:tgtEl>
                                      </p:cBhvr>
                                    </p:animEffect>
                                    <p:set>
                                      <p:cBhvr>
                                        <p:cTn id="48" dur="1" fill="hold">
                                          <p:stCondLst>
                                            <p:cond delay="999"/>
                                          </p:stCondLst>
                                        </p:cTn>
                                        <p:tgtEl>
                                          <p:spTgt spid="29"/>
                                        </p:tgtEl>
                                        <p:attrNameLst>
                                          <p:attrName>style.visibility</p:attrName>
                                        </p:attrNameLst>
                                      </p:cBhvr>
                                      <p:to>
                                        <p:strVal val="hidden"/>
                                      </p:to>
                                    </p:set>
                                  </p:childTnLst>
                                </p:cTn>
                              </p:par>
                              <p:par>
                                <p:cTn id="49" presetID="10" presetClass="entr" presetSubtype="0" fill="hold"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fade">
                                      <p:cBhvr>
                                        <p:cTn id="51" dur="1000"/>
                                        <p:tgtEl>
                                          <p:spTgt spid="30"/>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37"/>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3">
                                            <p:txEl>
                                              <p:pRg st="2" end="2"/>
                                            </p:txEl>
                                          </p:spTgt>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38"/>
                                        </p:tgtEl>
                                        <p:attrNameLst>
                                          <p:attrName>style.visibility</p:attrName>
                                        </p:attrNameLst>
                                      </p:cBhvr>
                                      <p:to>
                                        <p:strVal val="visible"/>
                                      </p:to>
                                    </p:set>
                                  </p:childTnLst>
                                </p:cTn>
                              </p:par>
                            </p:childTnLst>
                          </p:cTn>
                        </p:par>
                        <p:par>
                          <p:cTn id="60" fill="hold">
                            <p:stCondLst>
                              <p:cond delay="0"/>
                            </p:stCondLst>
                            <p:childTnLst>
                              <p:par>
                                <p:cTn id="61" presetID="10" presetClass="entr" presetSubtype="0" fill="hold" nodeType="after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fade">
                                      <p:cBhvr>
                                        <p:cTn id="63" dur="500"/>
                                        <p:tgtEl>
                                          <p:spTgt spid="41"/>
                                        </p:tgtEl>
                                      </p:cBhvr>
                                    </p:animEffect>
                                  </p:childTnLst>
                                </p:cTn>
                              </p:par>
                              <p:par>
                                <p:cTn id="64" presetID="10" presetClass="entr" presetSubtype="0" fill="hold" nodeType="withEffect">
                                  <p:stCondLst>
                                    <p:cond delay="0"/>
                                  </p:stCondLst>
                                  <p:childTnLst>
                                    <p:set>
                                      <p:cBhvr>
                                        <p:cTn id="65" dur="1" fill="hold">
                                          <p:stCondLst>
                                            <p:cond delay="0"/>
                                          </p:stCondLst>
                                        </p:cTn>
                                        <p:tgtEl>
                                          <p:spTgt spid="44"/>
                                        </p:tgtEl>
                                        <p:attrNameLst>
                                          <p:attrName>style.visibility</p:attrName>
                                        </p:attrNameLst>
                                      </p:cBhvr>
                                      <p:to>
                                        <p:strVal val="visible"/>
                                      </p:to>
                                    </p:set>
                                    <p:animEffect transition="in" filter="fade">
                                      <p:cBhvr>
                                        <p:cTn id="66" dur="500"/>
                                        <p:tgtEl>
                                          <p:spTgt spid="44"/>
                                        </p:tgtEl>
                                      </p:cBhvr>
                                    </p:animEffect>
                                  </p:childTnLst>
                                </p:cTn>
                              </p:par>
                            </p:childTnLst>
                          </p:cTn>
                        </p:par>
                        <p:par>
                          <p:cTn id="67" fill="hold">
                            <p:stCondLst>
                              <p:cond delay="500"/>
                            </p:stCondLst>
                            <p:childTnLst>
                              <p:par>
                                <p:cTn id="68" presetID="10" presetClass="entr" presetSubtype="0" fill="hold" nodeType="after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fade">
                                      <p:cBhvr>
                                        <p:cTn id="70" dur="500"/>
                                        <p:tgtEl>
                                          <p:spTgt spid="47"/>
                                        </p:tgtEl>
                                      </p:cBhvr>
                                    </p:animEffect>
                                  </p:childTnLst>
                                </p:cTn>
                              </p:par>
                              <p:par>
                                <p:cTn id="71" presetID="10" presetClass="entr" presetSubtype="0" fill="hold" nodeType="withEffect">
                                  <p:stCondLst>
                                    <p:cond delay="0"/>
                                  </p:stCondLst>
                                  <p:childTnLst>
                                    <p:set>
                                      <p:cBhvr>
                                        <p:cTn id="72" dur="1" fill="hold">
                                          <p:stCondLst>
                                            <p:cond delay="0"/>
                                          </p:stCondLst>
                                        </p:cTn>
                                        <p:tgtEl>
                                          <p:spTgt spid="50"/>
                                        </p:tgtEl>
                                        <p:attrNameLst>
                                          <p:attrName>style.visibility</p:attrName>
                                        </p:attrNameLst>
                                      </p:cBhvr>
                                      <p:to>
                                        <p:strVal val="visible"/>
                                      </p:to>
                                    </p:set>
                                    <p:animEffect transition="in" filter="fade">
                                      <p:cBhvr>
                                        <p:cTn id="73" dur="500"/>
                                        <p:tgtEl>
                                          <p:spTgt spid="50"/>
                                        </p:tgtEl>
                                      </p:cBhvr>
                                    </p:animEffect>
                                  </p:childTnLst>
                                </p:cTn>
                              </p:par>
                            </p:childTnLst>
                          </p:cTn>
                        </p:par>
                        <p:par>
                          <p:cTn id="74" fill="hold">
                            <p:stCondLst>
                              <p:cond delay="1000"/>
                            </p:stCondLst>
                            <p:childTnLst>
                              <p:par>
                                <p:cTn id="75" presetID="10" presetClass="entr" presetSubtype="0" fill="hold" nodeType="afterEffect">
                                  <p:stCondLst>
                                    <p:cond delay="0"/>
                                  </p:stCondLst>
                                  <p:childTnLst>
                                    <p:set>
                                      <p:cBhvr>
                                        <p:cTn id="76" dur="1" fill="hold">
                                          <p:stCondLst>
                                            <p:cond delay="0"/>
                                          </p:stCondLst>
                                        </p:cTn>
                                        <p:tgtEl>
                                          <p:spTgt spid="53"/>
                                        </p:tgtEl>
                                        <p:attrNameLst>
                                          <p:attrName>style.visibility</p:attrName>
                                        </p:attrNameLst>
                                      </p:cBhvr>
                                      <p:to>
                                        <p:strVal val="visible"/>
                                      </p:to>
                                    </p:set>
                                    <p:animEffect transition="in" filter="fade">
                                      <p:cBhvr>
                                        <p:cTn id="77" dur="500"/>
                                        <p:tgtEl>
                                          <p:spTgt spid="53"/>
                                        </p:tgtEl>
                                      </p:cBhvr>
                                    </p:animEffect>
                                  </p:childTnLst>
                                </p:cTn>
                              </p:par>
                              <p:par>
                                <p:cTn id="78" presetID="10" presetClass="entr" presetSubtype="0" fill="hold" nodeType="withEffect">
                                  <p:stCondLst>
                                    <p:cond delay="0"/>
                                  </p:stCondLst>
                                  <p:childTnLst>
                                    <p:set>
                                      <p:cBhvr>
                                        <p:cTn id="79" dur="1" fill="hold">
                                          <p:stCondLst>
                                            <p:cond delay="0"/>
                                          </p:stCondLst>
                                        </p:cTn>
                                        <p:tgtEl>
                                          <p:spTgt spid="56"/>
                                        </p:tgtEl>
                                        <p:attrNameLst>
                                          <p:attrName>style.visibility</p:attrName>
                                        </p:attrNameLst>
                                      </p:cBhvr>
                                      <p:to>
                                        <p:strVal val="visible"/>
                                      </p:to>
                                    </p:set>
                                    <p:animEffect transition="in" filter="fade">
                                      <p:cBhvr>
                                        <p:cTn id="80" dur="500"/>
                                        <p:tgtEl>
                                          <p:spTgt spid="56"/>
                                        </p:tgtEl>
                                      </p:cBhvr>
                                    </p:animEffect>
                                  </p:childTnLst>
                                </p:cTn>
                              </p:par>
                            </p:childTnLst>
                          </p:cTn>
                        </p:par>
                        <p:par>
                          <p:cTn id="81" fill="hold">
                            <p:stCondLst>
                              <p:cond delay="1500"/>
                            </p:stCondLst>
                            <p:childTnLst>
                              <p:par>
                                <p:cTn id="82" presetID="10" presetClass="entr" presetSubtype="0" fill="hold" nodeType="afterEffect">
                                  <p:stCondLst>
                                    <p:cond delay="0"/>
                                  </p:stCondLst>
                                  <p:childTnLst>
                                    <p:set>
                                      <p:cBhvr>
                                        <p:cTn id="83" dur="1" fill="hold">
                                          <p:stCondLst>
                                            <p:cond delay="0"/>
                                          </p:stCondLst>
                                        </p:cTn>
                                        <p:tgtEl>
                                          <p:spTgt spid="64"/>
                                        </p:tgtEl>
                                        <p:attrNameLst>
                                          <p:attrName>style.visibility</p:attrName>
                                        </p:attrNameLst>
                                      </p:cBhvr>
                                      <p:to>
                                        <p:strVal val="visible"/>
                                      </p:to>
                                    </p:set>
                                    <p:animEffect transition="in" filter="fade">
                                      <p:cBhvr>
                                        <p:cTn id="84"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9" grpId="1" animBg="1"/>
      <p:bldP spid="10" grpId="0" animBg="1"/>
      <p:bldP spid="11" grpId="0" animBg="1"/>
      <p:bldP spid="12" grpId="0"/>
      <p:bldP spid="31" grpId="0"/>
      <p:bldP spid="3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2">
                    <a:lumMod val="75000"/>
                  </a:schemeClr>
                </a:solidFill>
              </a:rPr>
              <a:t>Ease of Use</a:t>
            </a:r>
            <a:endParaRPr lang="en-US" dirty="0">
              <a:solidFill>
                <a:schemeClr val="accent2">
                  <a:lumMod val="75000"/>
                </a:schemeClr>
              </a:solidFill>
            </a:endParaRPr>
          </a:p>
        </p:txBody>
      </p:sp>
      <p:sp>
        <p:nvSpPr>
          <p:cNvPr id="3" name="Content Placeholder 2"/>
          <p:cNvSpPr>
            <a:spLocks noGrp="1"/>
          </p:cNvSpPr>
          <p:nvPr>
            <p:ph idx="1"/>
          </p:nvPr>
        </p:nvSpPr>
        <p:spPr/>
        <p:txBody>
          <a:bodyPr/>
          <a:lstStyle/>
          <a:p>
            <a:r>
              <a:rPr lang="en-US" dirty="0" smtClean="0"/>
              <a:t>Designed to process BWA-aligned BAM files</a:t>
            </a:r>
            <a:br>
              <a:rPr lang="en-US" dirty="0" smtClean="0"/>
            </a:br>
            <a:endParaRPr lang="en-US" dirty="0" smtClean="0"/>
          </a:p>
          <a:p>
            <a:r>
              <a:rPr lang="en-US" dirty="0" smtClean="0"/>
              <a:t>Scalable to system resources</a:t>
            </a:r>
            <a:br>
              <a:rPr lang="en-US" dirty="0" smtClean="0"/>
            </a:br>
            <a:endParaRPr lang="en-US" dirty="0" smtClean="0"/>
          </a:p>
          <a:p>
            <a:r>
              <a:rPr lang="en-US" dirty="0" smtClean="0"/>
              <a:t>Multi-threaded</a:t>
            </a:r>
            <a:br>
              <a:rPr lang="en-US" dirty="0" smtClean="0"/>
            </a:br>
            <a:endParaRPr lang="en-US" dirty="0" smtClean="0"/>
          </a:p>
          <a:p>
            <a:r>
              <a:rPr lang="en-US" dirty="0" smtClean="0"/>
              <a:t>Tunable to reduce false positives</a:t>
            </a:r>
            <a:endParaRPr lang="en-US" dirty="0"/>
          </a:p>
        </p:txBody>
      </p:sp>
      <p:sp>
        <p:nvSpPr>
          <p:cNvPr id="4" name="Rectangle 3"/>
          <p:cNvSpPr/>
          <p:nvPr/>
        </p:nvSpPr>
        <p:spPr>
          <a:xfrm>
            <a:off x="0" y="0"/>
            <a:ext cx="9144000" cy="2286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RPSR: Read Pair, Split Read</a:t>
            </a:r>
            <a:endParaRPr lang="en-US" dirty="0">
              <a:solidFill>
                <a:schemeClr val="accent2">
                  <a:lumMod val="75000"/>
                </a:schemeClr>
              </a:solidFill>
            </a:endParaRPr>
          </a:p>
        </p:txBody>
      </p:sp>
      <p:sp>
        <p:nvSpPr>
          <p:cNvPr id="3" name="Content Placeholder 2"/>
          <p:cNvSpPr>
            <a:spLocks noGrp="1"/>
          </p:cNvSpPr>
          <p:nvPr>
            <p:ph idx="1"/>
          </p:nvPr>
        </p:nvSpPr>
        <p:spPr/>
        <p:txBody>
          <a:bodyPr>
            <a:normAutofit lnSpcReduction="10000"/>
          </a:bodyPr>
          <a:lstStyle/>
          <a:p>
            <a:r>
              <a:rPr lang="en-US" dirty="0" smtClean="0"/>
              <a:t>Written in Java (version 8)</a:t>
            </a:r>
            <a:br>
              <a:rPr lang="en-US" dirty="0" smtClean="0"/>
            </a:br>
            <a:endParaRPr lang="en-US" dirty="0" smtClean="0"/>
          </a:p>
          <a:p>
            <a:r>
              <a:rPr lang="en-US" dirty="0" smtClean="0"/>
              <a:t>Currently two modes:</a:t>
            </a:r>
          </a:p>
          <a:p>
            <a:pPr lvl="1"/>
            <a:r>
              <a:rPr lang="en-US" dirty="0" smtClean="0"/>
              <a:t>Preprocess</a:t>
            </a:r>
          </a:p>
          <a:p>
            <a:pPr lvl="1"/>
            <a:r>
              <a:rPr lang="en-US" dirty="0" smtClean="0"/>
              <a:t>Cluster</a:t>
            </a:r>
            <a:br>
              <a:rPr lang="en-US" dirty="0" smtClean="0"/>
            </a:br>
            <a:endParaRPr lang="en-US" dirty="0" smtClean="0"/>
          </a:p>
          <a:p>
            <a:r>
              <a:rPr lang="en-US" dirty="0" smtClean="0"/>
              <a:t>Uses map-reduce paradigms for easy threading</a:t>
            </a:r>
            <a:br>
              <a:rPr lang="en-US" dirty="0" smtClean="0"/>
            </a:br>
            <a:endParaRPr lang="en-US" dirty="0" smtClean="0"/>
          </a:p>
          <a:p>
            <a:endParaRPr lang="en-US" dirty="0"/>
          </a:p>
        </p:txBody>
      </p:sp>
      <p:sp>
        <p:nvSpPr>
          <p:cNvPr id="4" name="Rectangle 3"/>
          <p:cNvSpPr/>
          <p:nvPr/>
        </p:nvSpPr>
        <p:spPr>
          <a:xfrm>
            <a:off x="0" y="0"/>
            <a:ext cx="9144000" cy="2286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Outline</a:t>
            </a:r>
            <a:endParaRPr lang="en-US" dirty="0"/>
          </a:p>
        </p:txBody>
      </p:sp>
      <p:sp>
        <p:nvSpPr>
          <p:cNvPr id="3" name="Content Placeholder 2"/>
          <p:cNvSpPr>
            <a:spLocks noGrp="1"/>
          </p:cNvSpPr>
          <p:nvPr>
            <p:ph idx="1"/>
          </p:nvPr>
        </p:nvSpPr>
        <p:spPr/>
        <p:txBody>
          <a:bodyPr/>
          <a:lstStyle/>
          <a:p>
            <a:r>
              <a:rPr lang="en-US" dirty="0" smtClean="0">
                <a:solidFill>
                  <a:schemeClr val="bg1">
                    <a:lumMod val="75000"/>
                  </a:schemeClr>
                </a:solidFill>
              </a:rPr>
              <a:t>Variant classification and detection</a:t>
            </a:r>
            <a:r>
              <a:rPr lang="en-US" dirty="0" smtClean="0"/>
              <a:t/>
            </a:r>
            <a:br>
              <a:rPr lang="en-US" dirty="0" smtClean="0"/>
            </a:br>
            <a:r>
              <a:rPr lang="en-US" dirty="0" smtClean="0"/>
              <a:t/>
            </a:r>
            <a:br>
              <a:rPr lang="en-US" dirty="0" smtClean="0"/>
            </a:br>
            <a:endParaRPr lang="en-US" dirty="0" smtClean="0"/>
          </a:p>
          <a:p>
            <a:r>
              <a:rPr lang="en-US" dirty="0" smtClean="0">
                <a:solidFill>
                  <a:schemeClr val="bg1">
                    <a:lumMod val="75000"/>
                  </a:schemeClr>
                </a:solidFill>
              </a:rPr>
              <a:t>Theory on read structure and bias</a:t>
            </a:r>
            <a:r>
              <a:rPr lang="en-US" dirty="0" smtClean="0"/>
              <a:t/>
            </a:r>
            <a:br>
              <a:rPr lang="en-US" dirty="0" smtClean="0"/>
            </a:br>
            <a:r>
              <a:rPr lang="en-US" dirty="0" smtClean="0"/>
              <a:t/>
            </a:r>
            <a:br>
              <a:rPr lang="en-US" dirty="0" smtClean="0"/>
            </a:br>
            <a:endParaRPr lang="en-US" dirty="0" smtClean="0"/>
          </a:p>
          <a:p>
            <a:r>
              <a:rPr lang="en-US" b="1" dirty="0" smtClean="0"/>
              <a:t>Simulations and real data</a:t>
            </a:r>
            <a:endParaRPr lang="en-US" b="1" dirty="0"/>
          </a:p>
        </p:txBody>
      </p:sp>
      <p:sp>
        <p:nvSpPr>
          <p:cNvPr id="4" name="Rectangle 3"/>
          <p:cNvSpPr/>
          <p:nvPr/>
        </p:nvSpPr>
        <p:spPr>
          <a:xfrm>
            <a:off x="0" y="0"/>
            <a:ext cx="9144000" cy="228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Rechte verbindingslijn 4"/>
          <p:cNvCxnSpPr/>
          <p:nvPr/>
        </p:nvCxnSpPr>
        <p:spPr>
          <a:xfrm>
            <a:off x="990600" y="2133600"/>
            <a:ext cx="56388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Rechte verbindingslijn 5"/>
          <p:cNvCxnSpPr/>
          <p:nvPr/>
        </p:nvCxnSpPr>
        <p:spPr>
          <a:xfrm>
            <a:off x="990600" y="3733800"/>
            <a:ext cx="5486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914400" y="5334000"/>
            <a:ext cx="4114800" cy="0"/>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rPr>
              <a:t>Simulation dataset</a:t>
            </a:r>
            <a:endParaRPr lang="en-US" dirty="0">
              <a:solidFill>
                <a:schemeClr val="accent3">
                  <a:lumMod val="75000"/>
                </a:schemeClr>
              </a:solidFill>
            </a:endParaRPr>
          </a:p>
        </p:txBody>
      </p:sp>
      <p:sp>
        <p:nvSpPr>
          <p:cNvPr id="3" name="Content Placeholder 2"/>
          <p:cNvSpPr>
            <a:spLocks noGrp="1"/>
          </p:cNvSpPr>
          <p:nvPr>
            <p:ph idx="1"/>
          </p:nvPr>
        </p:nvSpPr>
        <p:spPr>
          <a:xfrm>
            <a:off x="457200" y="1600200"/>
            <a:ext cx="8229600" cy="2133599"/>
          </a:xfrm>
        </p:spPr>
        <p:txBody>
          <a:bodyPr/>
          <a:lstStyle/>
          <a:p>
            <a:r>
              <a:rPr lang="en-US" dirty="0" smtClean="0"/>
              <a:t>Started with Cattle chr29</a:t>
            </a:r>
          </a:p>
          <a:p>
            <a:pPr lvl="1"/>
            <a:r>
              <a:rPr lang="en-US" dirty="0" smtClean="0"/>
              <a:t>51 </a:t>
            </a:r>
            <a:r>
              <a:rPr lang="en-US" dirty="0" err="1" smtClean="0"/>
              <a:t>megabases</a:t>
            </a:r>
            <a:endParaRPr lang="en-US" dirty="0" smtClean="0"/>
          </a:p>
          <a:p>
            <a:pPr lvl="1"/>
            <a:r>
              <a:rPr lang="en-US" dirty="0" err="1" smtClean="0"/>
              <a:t>Acrocentric</a:t>
            </a:r>
            <a:endParaRPr lang="en-US" dirty="0" smtClean="0"/>
          </a:p>
          <a:p>
            <a:pPr lvl="1"/>
            <a:r>
              <a:rPr lang="en-US" dirty="0" smtClean="0"/>
              <a:t>Synthetic 10X coverage</a:t>
            </a:r>
          </a:p>
          <a:p>
            <a:pPr lvl="1"/>
            <a:endParaRPr lang="en-US" dirty="0" smtClean="0"/>
          </a:p>
        </p:txBody>
      </p:sp>
      <p:graphicFrame>
        <p:nvGraphicFramePr>
          <p:cNvPr id="11" name="Table 10"/>
          <p:cNvGraphicFramePr>
            <a:graphicFrameLocks noGrp="1"/>
          </p:cNvGraphicFramePr>
          <p:nvPr/>
        </p:nvGraphicFramePr>
        <p:xfrm>
          <a:off x="1066799" y="4876800"/>
          <a:ext cx="6477001" cy="1554480"/>
        </p:xfrm>
        <a:graphic>
          <a:graphicData uri="http://schemas.openxmlformats.org/drawingml/2006/table">
            <a:tbl>
              <a:tblPr firstRow="1" bandRow="1">
                <a:tableStyleId>{F5AB1C69-6EDB-4FF4-983F-18BD219EF322}</a:tableStyleId>
              </a:tblPr>
              <a:tblGrid>
                <a:gridCol w="2410047"/>
                <a:gridCol w="1958163"/>
                <a:gridCol w="2108791"/>
              </a:tblGrid>
              <a:tr h="370840">
                <a:tc>
                  <a:txBody>
                    <a:bodyPr/>
                    <a:lstStyle/>
                    <a:p>
                      <a:r>
                        <a:rPr lang="en-US" sz="2800" dirty="0" smtClean="0"/>
                        <a:t>Variant Type</a:t>
                      </a:r>
                      <a:endParaRPr lang="en-US" sz="2800" dirty="0"/>
                    </a:p>
                  </a:txBody>
                  <a:tcPr/>
                </a:tc>
                <a:tc>
                  <a:txBody>
                    <a:bodyPr/>
                    <a:lstStyle/>
                    <a:p>
                      <a:r>
                        <a:rPr lang="en-US" sz="2800" dirty="0" smtClean="0"/>
                        <a:t>Avg. Count</a:t>
                      </a:r>
                      <a:endParaRPr lang="en-US" sz="2800" dirty="0"/>
                    </a:p>
                  </a:txBody>
                  <a:tcPr/>
                </a:tc>
                <a:tc>
                  <a:txBody>
                    <a:bodyPr/>
                    <a:lstStyle/>
                    <a:p>
                      <a:r>
                        <a:rPr lang="en-US" sz="2800" dirty="0" smtClean="0"/>
                        <a:t>Avg. size</a:t>
                      </a:r>
                      <a:endParaRPr lang="en-US" sz="2800" dirty="0"/>
                    </a:p>
                  </a:txBody>
                  <a:tcPr/>
                </a:tc>
              </a:tr>
              <a:tr h="370840">
                <a:tc>
                  <a:txBody>
                    <a:bodyPr/>
                    <a:lstStyle/>
                    <a:p>
                      <a:r>
                        <a:rPr lang="en-US" sz="2800" dirty="0" smtClean="0"/>
                        <a:t>Deletion</a:t>
                      </a:r>
                      <a:endParaRPr lang="en-US" sz="2800" dirty="0"/>
                    </a:p>
                  </a:txBody>
                  <a:tcPr/>
                </a:tc>
                <a:tc>
                  <a:txBody>
                    <a:bodyPr/>
                    <a:lstStyle/>
                    <a:p>
                      <a:r>
                        <a:rPr lang="en-US" sz="2800" dirty="0" smtClean="0"/>
                        <a:t>12.3</a:t>
                      </a:r>
                      <a:endParaRPr lang="en-US" sz="2800" dirty="0"/>
                    </a:p>
                  </a:txBody>
                  <a:tcPr/>
                </a:tc>
                <a:tc>
                  <a:txBody>
                    <a:bodyPr/>
                    <a:lstStyle/>
                    <a:p>
                      <a:r>
                        <a:rPr lang="en-US" sz="2800" dirty="0" smtClean="0"/>
                        <a:t>350 </a:t>
                      </a:r>
                      <a:r>
                        <a:rPr lang="en-US" sz="2800" dirty="0" err="1" smtClean="0"/>
                        <a:t>bp</a:t>
                      </a:r>
                      <a:endParaRPr lang="en-US" sz="2800" dirty="0"/>
                    </a:p>
                  </a:txBody>
                  <a:tcPr/>
                </a:tc>
              </a:tr>
              <a:tr h="370840">
                <a:tc>
                  <a:txBody>
                    <a:bodyPr/>
                    <a:lstStyle/>
                    <a:p>
                      <a:r>
                        <a:rPr lang="en-US" sz="2800" dirty="0" smtClean="0"/>
                        <a:t>Tandem Dup</a:t>
                      </a:r>
                      <a:endParaRPr lang="en-US" sz="2800" dirty="0"/>
                    </a:p>
                  </a:txBody>
                  <a:tcPr/>
                </a:tc>
                <a:tc>
                  <a:txBody>
                    <a:bodyPr/>
                    <a:lstStyle/>
                    <a:p>
                      <a:r>
                        <a:rPr lang="en-US" sz="2800" dirty="0" smtClean="0"/>
                        <a:t>11.8</a:t>
                      </a:r>
                      <a:endParaRPr lang="en-US" sz="2800" dirty="0"/>
                    </a:p>
                  </a:txBody>
                  <a:tcPr/>
                </a:tc>
                <a:tc>
                  <a:txBody>
                    <a:bodyPr/>
                    <a:lstStyle/>
                    <a:p>
                      <a:r>
                        <a:rPr lang="en-US" sz="2800" dirty="0" smtClean="0"/>
                        <a:t>350 </a:t>
                      </a:r>
                      <a:r>
                        <a:rPr lang="en-US" sz="2800" dirty="0" err="1" smtClean="0"/>
                        <a:t>bp</a:t>
                      </a:r>
                      <a:endParaRPr lang="en-US" sz="2800" dirty="0"/>
                    </a:p>
                  </a:txBody>
                  <a:tcPr/>
                </a:tc>
              </a:tr>
            </a:tbl>
          </a:graphicData>
        </a:graphic>
      </p:graphicFrame>
      <p:sp>
        <p:nvSpPr>
          <p:cNvPr id="12" name="TextBox 11"/>
          <p:cNvSpPr txBox="1"/>
          <p:nvPr/>
        </p:nvSpPr>
        <p:spPr>
          <a:xfrm>
            <a:off x="1447800" y="4343400"/>
            <a:ext cx="5486400" cy="523220"/>
          </a:xfrm>
          <a:prstGeom prst="rect">
            <a:avLst/>
          </a:prstGeom>
          <a:noFill/>
        </p:spPr>
        <p:txBody>
          <a:bodyPr wrap="square" rtlCol="0">
            <a:spAutoFit/>
          </a:bodyPr>
          <a:lstStyle/>
          <a:p>
            <a:r>
              <a:rPr lang="en-US" sz="2800" dirty="0" smtClean="0"/>
              <a:t>Variants per simulated chromosome</a:t>
            </a:r>
            <a:endParaRPr lang="en-US" sz="2800" dirty="0"/>
          </a:p>
        </p:txBody>
      </p:sp>
      <p:sp>
        <p:nvSpPr>
          <p:cNvPr id="13" name="Rectangle 12"/>
          <p:cNvSpPr/>
          <p:nvPr/>
        </p:nvSpPr>
        <p:spPr>
          <a:xfrm>
            <a:off x="0" y="0"/>
            <a:ext cx="9144000" cy="228600"/>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Outline</a:t>
            </a:r>
            <a:endParaRPr lang="en-US" dirty="0"/>
          </a:p>
        </p:txBody>
      </p:sp>
      <p:sp>
        <p:nvSpPr>
          <p:cNvPr id="3" name="Content Placeholder 2"/>
          <p:cNvSpPr>
            <a:spLocks noGrp="1"/>
          </p:cNvSpPr>
          <p:nvPr>
            <p:ph idx="1"/>
          </p:nvPr>
        </p:nvSpPr>
        <p:spPr/>
        <p:txBody>
          <a:bodyPr/>
          <a:lstStyle/>
          <a:p>
            <a:r>
              <a:rPr lang="en-US" dirty="0" smtClean="0"/>
              <a:t>Variant classification and detection</a:t>
            </a:r>
            <a:br>
              <a:rPr lang="en-US" dirty="0" smtClean="0"/>
            </a:br>
            <a:r>
              <a:rPr lang="en-US" dirty="0" smtClean="0"/>
              <a:t/>
            </a:r>
            <a:br>
              <a:rPr lang="en-US" dirty="0" smtClean="0"/>
            </a:br>
            <a:endParaRPr lang="en-US" dirty="0" smtClean="0"/>
          </a:p>
          <a:p>
            <a:r>
              <a:rPr lang="en-US" dirty="0" smtClean="0"/>
              <a:t>Theory on read structure and bias</a:t>
            </a:r>
            <a:br>
              <a:rPr lang="en-US" dirty="0" smtClean="0"/>
            </a:br>
            <a:r>
              <a:rPr lang="en-US" dirty="0" smtClean="0"/>
              <a:t/>
            </a:r>
            <a:br>
              <a:rPr lang="en-US" dirty="0" smtClean="0"/>
            </a:br>
            <a:endParaRPr lang="en-US" dirty="0" smtClean="0"/>
          </a:p>
          <a:p>
            <a:r>
              <a:rPr lang="en-US" dirty="0" smtClean="0"/>
              <a:t>Simulations and real data</a:t>
            </a:r>
            <a:endParaRPr lang="en-US" dirty="0"/>
          </a:p>
        </p:txBody>
      </p:sp>
      <p:sp>
        <p:nvSpPr>
          <p:cNvPr id="4" name="Rectangle 3"/>
          <p:cNvSpPr/>
          <p:nvPr/>
        </p:nvSpPr>
        <p:spPr>
          <a:xfrm>
            <a:off x="0" y="0"/>
            <a:ext cx="9144000" cy="228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Rechte verbindingslijn 4"/>
          <p:cNvCxnSpPr/>
          <p:nvPr/>
        </p:nvCxnSpPr>
        <p:spPr>
          <a:xfrm>
            <a:off x="990600" y="2133600"/>
            <a:ext cx="56388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Rechte verbindingslijn 5"/>
          <p:cNvCxnSpPr/>
          <p:nvPr/>
        </p:nvCxnSpPr>
        <p:spPr>
          <a:xfrm>
            <a:off x="990600" y="3733800"/>
            <a:ext cx="5486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914400" y="5334000"/>
            <a:ext cx="4114800" cy="0"/>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rPr>
              <a:t>Comparison Program</a:t>
            </a:r>
            <a:endParaRPr lang="en-US" dirty="0">
              <a:solidFill>
                <a:schemeClr val="accent3">
                  <a:lumMod val="75000"/>
                </a:schemeClr>
              </a:solidFill>
            </a:endParaRPr>
          </a:p>
        </p:txBody>
      </p:sp>
      <p:sp>
        <p:nvSpPr>
          <p:cNvPr id="3" name="Content Placeholder 2"/>
          <p:cNvSpPr>
            <a:spLocks noGrp="1"/>
          </p:cNvSpPr>
          <p:nvPr>
            <p:ph idx="1"/>
          </p:nvPr>
        </p:nvSpPr>
        <p:spPr/>
        <p:txBody>
          <a:bodyPr>
            <a:normAutofit fontScale="92500" lnSpcReduction="20000"/>
          </a:bodyPr>
          <a:lstStyle/>
          <a:p>
            <a:r>
              <a:rPr lang="en-US" dirty="0" err="1" smtClean="0"/>
              <a:t>Delly</a:t>
            </a:r>
            <a:r>
              <a:rPr lang="en-US" dirty="0" smtClean="0"/>
              <a:t> / </a:t>
            </a:r>
            <a:r>
              <a:rPr lang="en-US" dirty="0" err="1" smtClean="0"/>
              <a:t>Duppy</a:t>
            </a:r>
            <a:r>
              <a:rPr lang="en-US" dirty="0" smtClean="0"/>
              <a:t/>
            </a:r>
            <a:br>
              <a:rPr lang="en-US" dirty="0" smtClean="0"/>
            </a:br>
            <a:endParaRPr lang="en-US" dirty="0" smtClean="0"/>
          </a:p>
          <a:p>
            <a:r>
              <a:rPr lang="en-US" dirty="0" smtClean="0"/>
              <a:t>Rausch et al. 2012. Bioinformatics</a:t>
            </a:r>
            <a:br>
              <a:rPr lang="en-US" dirty="0" smtClean="0"/>
            </a:br>
            <a:endParaRPr lang="en-US" dirty="0" smtClean="0"/>
          </a:p>
          <a:p>
            <a:r>
              <a:rPr lang="en-US" dirty="0" smtClean="0"/>
              <a:t>Combined read pair, split read caller</a:t>
            </a:r>
            <a:br>
              <a:rPr lang="en-US" dirty="0" smtClean="0"/>
            </a:br>
            <a:endParaRPr lang="en-US" dirty="0" smtClean="0"/>
          </a:p>
          <a:p>
            <a:r>
              <a:rPr lang="en-US" dirty="0" smtClean="0"/>
              <a:t>Discovers discordant reads, then uses split reads to validate</a:t>
            </a:r>
            <a:br>
              <a:rPr lang="en-US" dirty="0" smtClean="0"/>
            </a:br>
            <a:endParaRPr lang="en-US" dirty="0" smtClean="0"/>
          </a:p>
          <a:p>
            <a:r>
              <a:rPr lang="en-US" dirty="0" smtClean="0"/>
              <a:t>Run with default settings and in “split read” mode</a:t>
            </a:r>
            <a:endParaRPr lang="en-US" dirty="0"/>
          </a:p>
        </p:txBody>
      </p:sp>
      <p:sp>
        <p:nvSpPr>
          <p:cNvPr id="4" name="Rectangle 3"/>
          <p:cNvSpPr/>
          <p:nvPr/>
        </p:nvSpPr>
        <p:spPr>
          <a:xfrm>
            <a:off x="0" y="0"/>
            <a:ext cx="9144000" cy="228600"/>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nvGraphicFramePr>
        <p:xfrm>
          <a:off x="990600" y="1371600"/>
          <a:ext cx="68580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dirty="0" smtClean="0">
                <a:solidFill>
                  <a:schemeClr val="accent3">
                    <a:lumMod val="75000"/>
                  </a:schemeClr>
                </a:solidFill>
              </a:rPr>
              <a:t>Program results: Simulation</a:t>
            </a:r>
            <a:endParaRPr lang="en-US" dirty="0">
              <a:solidFill>
                <a:schemeClr val="accent3">
                  <a:lumMod val="75000"/>
                </a:schemeClr>
              </a:solidFill>
            </a:endParaRPr>
          </a:p>
        </p:txBody>
      </p:sp>
      <p:sp>
        <p:nvSpPr>
          <p:cNvPr id="3" name="Content Placeholder 2"/>
          <p:cNvSpPr>
            <a:spLocks noGrp="1"/>
          </p:cNvSpPr>
          <p:nvPr>
            <p:ph idx="1"/>
          </p:nvPr>
        </p:nvSpPr>
        <p:spPr/>
        <p:txBody>
          <a:bodyPr/>
          <a:lstStyle/>
          <a:p>
            <a:endParaRPr lang="en-US" dirty="0"/>
          </a:p>
        </p:txBody>
      </p:sp>
      <p:graphicFrame>
        <p:nvGraphicFramePr>
          <p:cNvPr id="4" name="Chart 3"/>
          <p:cNvGraphicFramePr/>
          <p:nvPr/>
        </p:nvGraphicFramePr>
        <p:xfrm>
          <a:off x="1066800" y="1371600"/>
          <a:ext cx="67818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5105400" y="5943600"/>
            <a:ext cx="1986569" cy="523220"/>
          </a:xfrm>
          <a:prstGeom prst="rect">
            <a:avLst/>
          </a:prstGeom>
          <a:noFill/>
        </p:spPr>
        <p:txBody>
          <a:bodyPr wrap="none" rtlCol="0">
            <a:spAutoFit/>
          </a:bodyPr>
          <a:lstStyle/>
          <a:p>
            <a:r>
              <a:rPr lang="en-US" sz="2800" dirty="0" smtClean="0"/>
              <a:t>Duplications</a:t>
            </a:r>
            <a:endParaRPr lang="en-US" sz="2800" dirty="0"/>
          </a:p>
        </p:txBody>
      </p:sp>
      <p:sp>
        <p:nvSpPr>
          <p:cNvPr id="8" name="TextBox 7"/>
          <p:cNvSpPr txBox="1"/>
          <p:nvPr/>
        </p:nvSpPr>
        <p:spPr>
          <a:xfrm>
            <a:off x="2362200" y="6019800"/>
            <a:ext cx="1562928" cy="523220"/>
          </a:xfrm>
          <a:prstGeom prst="rect">
            <a:avLst/>
          </a:prstGeom>
          <a:noFill/>
        </p:spPr>
        <p:txBody>
          <a:bodyPr wrap="none" rtlCol="0">
            <a:spAutoFit/>
          </a:bodyPr>
          <a:lstStyle/>
          <a:p>
            <a:r>
              <a:rPr lang="en-US" sz="2800" dirty="0" smtClean="0"/>
              <a:t>Deletions</a:t>
            </a:r>
            <a:endParaRPr lang="en-US" sz="2800" dirty="0"/>
          </a:p>
        </p:txBody>
      </p:sp>
      <p:sp>
        <p:nvSpPr>
          <p:cNvPr id="10" name="Rectangle 9"/>
          <p:cNvSpPr/>
          <p:nvPr/>
        </p:nvSpPr>
        <p:spPr>
          <a:xfrm>
            <a:off x="4572000" y="1524000"/>
            <a:ext cx="3200400" cy="4419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305800" y="1828800"/>
            <a:ext cx="381000" cy="38100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305800" y="3620869"/>
            <a:ext cx="381000" cy="3810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001000" y="2286000"/>
            <a:ext cx="1000146" cy="646331"/>
          </a:xfrm>
          <a:prstGeom prst="rect">
            <a:avLst/>
          </a:prstGeom>
          <a:noFill/>
        </p:spPr>
        <p:txBody>
          <a:bodyPr wrap="none" rtlCol="0">
            <a:spAutoFit/>
          </a:bodyPr>
          <a:lstStyle/>
          <a:p>
            <a:pPr algn="ctr"/>
            <a:r>
              <a:rPr lang="en-US" dirty="0" smtClean="0"/>
              <a:t>True </a:t>
            </a:r>
          </a:p>
          <a:p>
            <a:pPr algn="ctr"/>
            <a:r>
              <a:rPr lang="en-US" dirty="0" smtClean="0"/>
              <a:t>Positives</a:t>
            </a:r>
            <a:endParaRPr lang="en-US" dirty="0"/>
          </a:p>
        </p:txBody>
      </p:sp>
      <p:sp>
        <p:nvSpPr>
          <p:cNvPr id="14" name="TextBox 13"/>
          <p:cNvSpPr txBox="1"/>
          <p:nvPr/>
        </p:nvSpPr>
        <p:spPr>
          <a:xfrm>
            <a:off x="8001000" y="4154269"/>
            <a:ext cx="1000146" cy="646331"/>
          </a:xfrm>
          <a:prstGeom prst="rect">
            <a:avLst/>
          </a:prstGeom>
          <a:noFill/>
        </p:spPr>
        <p:txBody>
          <a:bodyPr wrap="none" rtlCol="0">
            <a:spAutoFit/>
          </a:bodyPr>
          <a:lstStyle/>
          <a:p>
            <a:pPr algn="ctr"/>
            <a:r>
              <a:rPr lang="en-US" dirty="0" smtClean="0"/>
              <a:t>Actual </a:t>
            </a:r>
          </a:p>
          <a:p>
            <a:pPr algn="ctr"/>
            <a:r>
              <a:rPr lang="en-US" dirty="0" smtClean="0"/>
              <a:t>Positives</a:t>
            </a:r>
            <a:endParaRPr lang="en-US" dirty="0"/>
          </a:p>
        </p:txBody>
      </p:sp>
      <p:sp>
        <p:nvSpPr>
          <p:cNvPr id="15" name="TextBox 14"/>
          <p:cNvSpPr txBox="1"/>
          <p:nvPr/>
        </p:nvSpPr>
        <p:spPr>
          <a:xfrm>
            <a:off x="8153400" y="2286000"/>
            <a:ext cx="635815" cy="646331"/>
          </a:xfrm>
          <a:prstGeom prst="rect">
            <a:avLst/>
          </a:prstGeom>
          <a:noFill/>
        </p:spPr>
        <p:txBody>
          <a:bodyPr wrap="none" rtlCol="0">
            <a:spAutoFit/>
          </a:bodyPr>
          <a:lstStyle/>
          <a:p>
            <a:r>
              <a:rPr lang="en-US" dirty="0" smtClean="0"/>
              <a:t>Total</a:t>
            </a:r>
          </a:p>
          <a:p>
            <a:r>
              <a:rPr lang="en-US" dirty="0" smtClean="0"/>
              <a:t>Calls</a:t>
            </a:r>
            <a:endParaRPr lang="en-US" dirty="0"/>
          </a:p>
        </p:txBody>
      </p:sp>
      <p:sp>
        <p:nvSpPr>
          <p:cNvPr id="16" name="Rectangle 15"/>
          <p:cNvSpPr/>
          <p:nvPr/>
        </p:nvSpPr>
        <p:spPr>
          <a:xfrm>
            <a:off x="4572000" y="1447800"/>
            <a:ext cx="3276600" cy="5105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371600" y="1524000"/>
            <a:ext cx="3200400" cy="4419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0" y="0"/>
            <a:ext cx="9144000" cy="228600"/>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2" nodeType="clickEffect">
                                  <p:stCondLst>
                                    <p:cond delay="0"/>
                                  </p:stCondLst>
                                  <p:childTnLst>
                                    <p:set>
                                      <p:cBhvr>
                                        <p:cTn id="22"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4" grpId="0">
        <p:bldAsOne/>
      </p:bldGraphic>
      <p:bldP spid="13" grpId="0"/>
      <p:bldP spid="15" grpId="0"/>
      <p:bldP spid="16" grpId="0" animBg="1"/>
      <p:bldP spid="16" grpId="1" animBg="1"/>
      <p:bldP spid="16" grpId="2"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rPr>
              <a:t>Program results: Simulation</a:t>
            </a:r>
            <a:endParaRPr lang="en-US" dirty="0">
              <a:solidFill>
                <a:schemeClr val="accent3">
                  <a:lumMod val="75000"/>
                </a:schemeClr>
              </a:solidFill>
            </a:endParaRPr>
          </a:p>
        </p:txBody>
      </p:sp>
      <p:sp>
        <p:nvSpPr>
          <p:cNvPr id="3" name="Content Placeholder 2"/>
          <p:cNvSpPr>
            <a:spLocks noGrp="1"/>
          </p:cNvSpPr>
          <p:nvPr>
            <p:ph idx="1"/>
          </p:nvPr>
        </p:nvSpPr>
        <p:spPr/>
        <p:txBody>
          <a:bodyPr>
            <a:normAutofit lnSpcReduction="10000"/>
          </a:bodyPr>
          <a:lstStyle/>
          <a:p>
            <a:r>
              <a:rPr lang="en-US" dirty="0" smtClean="0"/>
              <a:t>RPSR </a:t>
            </a:r>
            <a:r>
              <a:rPr lang="en-US" dirty="0" err="1" smtClean="0"/>
              <a:t>vs</a:t>
            </a:r>
            <a:r>
              <a:rPr lang="en-US" dirty="0" smtClean="0"/>
              <a:t> </a:t>
            </a:r>
            <a:r>
              <a:rPr lang="en-US" dirty="0" err="1" smtClean="0"/>
              <a:t>Delly</a:t>
            </a:r>
            <a:r>
              <a:rPr lang="en-US" dirty="0" smtClean="0"/>
              <a:t>/</a:t>
            </a:r>
            <a:r>
              <a:rPr lang="en-US" dirty="0" err="1" smtClean="0"/>
              <a:t>Duppy</a:t>
            </a:r>
            <a:r>
              <a:rPr lang="en-US" dirty="0" smtClean="0"/>
              <a:t> precision</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r>
              <a:rPr lang="en-US" dirty="0" smtClean="0"/>
              <a:t>RPSR is far more precise than </a:t>
            </a:r>
            <a:r>
              <a:rPr lang="en-US" dirty="0" err="1" smtClean="0"/>
              <a:t>Delly</a:t>
            </a:r>
            <a:r>
              <a:rPr lang="en-US" dirty="0" smtClean="0"/>
              <a:t>/</a:t>
            </a:r>
            <a:r>
              <a:rPr lang="en-US" dirty="0" err="1" smtClean="0"/>
              <a:t>Duppy</a:t>
            </a:r>
            <a:endParaRPr lang="en-US" dirty="0" smtClean="0"/>
          </a:p>
        </p:txBody>
      </p:sp>
      <p:graphicFrame>
        <p:nvGraphicFramePr>
          <p:cNvPr id="5" name="Table 4"/>
          <p:cNvGraphicFramePr>
            <a:graphicFrameLocks noGrp="1"/>
          </p:cNvGraphicFramePr>
          <p:nvPr/>
        </p:nvGraphicFramePr>
        <p:xfrm>
          <a:off x="1295400" y="2362200"/>
          <a:ext cx="6096000" cy="2590800"/>
        </p:xfrm>
        <a:graphic>
          <a:graphicData uri="http://schemas.openxmlformats.org/drawingml/2006/table">
            <a:tbl>
              <a:tblPr firstRow="1" bandRow="1">
                <a:tableStyleId>{F5AB1C69-6EDB-4FF4-983F-18BD219EF322}</a:tableStyleId>
              </a:tblPr>
              <a:tblGrid>
                <a:gridCol w="3048000"/>
                <a:gridCol w="3048000"/>
              </a:tblGrid>
              <a:tr h="370840">
                <a:tc>
                  <a:txBody>
                    <a:bodyPr/>
                    <a:lstStyle/>
                    <a:p>
                      <a:r>
                        <a:rPr lang="en-US" sz="2800" dirty="0" smtClean="0"/>
                        <a:t>Program</a:t>
                      </a:r>
                      <a:endParaRPr lang="en-US" sz="2800" dirty="0"/>
                    </a:p>
                  </a:txBody>
                  <a:tcPr/>
                </a:tc>
                <a:tc>
                  <a:txBody>
                    <a:bodyPr/>
                    <a:lstStyle/>
                    <a:p>
                      <a:pPr algn="ctr"/>
                      <a:r>
                        <a:rPr lang="en-US" sz="2800" dirty="0" smtClean="0"/>
                        <a:t>Precision</a:t>
                      </a:r>
                      <a:endParaRPr lang="en-US" sz="2800" dirty="0"/>
                    </a:p>
                  </a:txBody>
                  <a:tcPr/>
                </a:tc>
              </a:tr>
              <a:tr h="370840">
                <a:tc>
                  <a:txBody>
                    <a:bodyPr/>
                    <a:lstStyle/>
                    <a:p>
                      <a:r>
                        <a:rPr lang="en-US" sz="2800" dirty="0" smtClean="0"/>
                        <a:t>RPSR </a:t>
                      </a:r>
                      <a:r>
                        <a:rPr lang="en-US" sz="2800" dirty="0" err="1" smtClean="0"/>
                        <a:t>Dels</a:t>
                      </a:r>
                      <a:endParaRPr lang="en-US" sz="2800" dirty="0"/>
                    </a:p>
                  </a:txBody>
                  <a:tcPr/>
                </a:tc>
                <a:tc>
                  <a:txBody>
                    <a:bodyPr/>
                    <a:lstStyle/>
                    <a:p>
                      <a:pPr algn="ctr"/>
                      <a:r>
                        <a:rPr lang="en-US" sz="2800" dirty="0" smtClean="0"/>
                        <a:t>8.7%</a:t>
                      </a:r>
                      <a:endParaRPr lang="en-US" sz="2800" dirty="0"/>
                    </a:p>
                  </a:txBody>
                  <a:tcPr/>
                </a:tc>
              </a:tr>
              <a:tr h="370840">
                <a:tc>
                  <a:txBody>
                    <a:bodyPr/>
                    <a:lstStyle/>
                    <a:p>
                      <a:r>
                        <a:rPr lang="en-US" sz="2800" dirty="0" err="1" smtClean="0"/>
                        <a:t>Delly</a:t>
                      </a:r>
                      <a:r>
                        <a:rPr lang="en-US" sz="2800" dirty="0" smtClean="0"/>
                        <a:t> </a:t>
                      </a:r>
                      <a:r>
                        <a:rPr lang="en-US" sz="2800" dirty="0" err="1" smtClean="0"/>
                        <a:t>Dels</a:t>
                      </a:r>
                      <a:endParaRPr lang="en-US" sz="2800" dirty="0"/>
                    </a:p>
                  </a:txBody>
                  <a:tcPr/>
                </a:tc>
                <a:tc>
                  <a:txBody>
                    <a:bodyPr/>
                    <a:lstStyle/>
                    <a:p>
                      <a:pPr algn="ctr"/>
                      <a:r>
                        <a:rPr lang="en-US" sz="2800" dirty="0" smtClean="0"/>
                        <a:t>0.9%</a:t>
                      </a:r>
                      <a:endParaRPr lang="en-US" sz="2800" dirty="0"/>
                    </a:p>
                  </a:txBody>
                  <a:tcPr/>
                </a:tc>
              </a:tr>
              <a:tr h="370840">
                <a:tc>
                  <a:txBody>
                    <a:bodyPr/>
                    <a:lstStyle/>
                    <a:p>
                      <a:r>
                        <a:rPr lang="en-US" sz="2800" dirty="0" smtClean="0"/>
                        <a:t>RPSR Tandem</a:t>
                      </a:r>
                      <a:endParaRPr lang="en-US" sz="2800" dirty="0"/>
                    </a:p>
                  </a:txBody>
                  <a:tcPr/>
                </a:tc>
                <a:tc>
                  <a:txBody>
                    <a:bodyPr/>
                    <a:lstStyle/>
                    <a:p>
                      <a:pPr algn="ctr"/>
                      <a:r>
                        <a:rPr lang="en-US" sz="2800" dirty="0" smtClean="0"/>
                        <a:t>73.7%</a:t>
                      </a:r>
                      <a:endParaRPr lang="en-US" sz="2800" dirty="0"/>
                    </a:p>
                  </a:txBody>
                  <a:tcPr/>
                </a:tc>
              </a:tr>
              <a:tr h="370840">
                <a:tc>
                  <a:txBody>
                    <a:bodyPr/>
                    <a:lstStyle/>
                    <a:p>
                      <a:r>
                        <a:rPr lang="en-US" sz="2800" dirty="0" err="1" smtClean="0"/>
                        <a:t>Duppy</a:t>
                      </a:r>
                      <a:r>
                        <a:rPr lang="en-US" sz="2800" dirty="0" smtClean="0"/>
                        <a:t> Duplications</a:t>
                      </a:r>
                      <a:endParaRPr lang="en-US" sz="2800" dirty="0"/>
                    </a:p>
                  </a:txBody>
                  <a:tcPr/>
                </a:tc>
                <a:tc>
                  <a:txBody>
                    <a:bodyPr/>
                    <a:lstStyle/>
                    <a:p>
                      <a:pPr algn="ctr"/>
                      <a:r>
                        <a:rPr lang="en-US" sz="2800" dirty="0" smtClean="0"/>
                        <a:t>1.8%</a:t>
                      </a:r>
                      <a:endParaRPr lang="en-US" sz="2800" dirty="0"/>
                    </a:p>
                  </a:txBody>
                  <a:tcPr/>
                </a:tc>
              </a:tr>
            </a:tbl>
          </a:graphicData>
        </a:graphic>
      </p:graphicFrame>
      <p:sp>
        <p:nvSpPr>
          <p:cNvPr id="6" name="Rectangle 5"/>
          <p:cNvSpPr/>
          <p:nvPr/>
        </p:nvSpPr>
        <p:spPr>
          <a:xfrm>
            <a:off x="0" y="0"/>
            <a:ext cx="9144000" cy="228600"/>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rPr>
              <a:t>Real Dataset: Angus Individual</a:t>
            </a:r>
            <a:endParaRPr lang="en-US" dirty="0">
              <a:solidFill>
                <a:schemeClr val="accent3">
                  <a:lumMod val="75000"/>
                </a:schemeClr>
              </a:solidFill>
            </a:endParaRPr>
          </a:p>
        </p:txBody>
      </p:sp>
      <p:sp>
        <p:nvSpPr>
          <p:cNvPr id="3" name="Content Placeholder 2"/>
          <p:cNvSpPr>
            <a:spLocks noGrp="1"/>
          </p:cNvSpPr>
          <p:nvPr>
            <p:ph idx="1"/>
          </p:nvPr>
        </p:nvSpPr>
        <p:spPr/>
        <p:txBody>
          <a:bodyPr/>
          <a:lstStyle/>
          <a:p>
            <a:r>
              <a:rPr lang="en-US" dirty="0" smtClean="0"/>
              <a:t>Provided by Jerry Taylor and Bob Schnabel</a:t>
            </a:r>
          </a:p>
          <a:p>
            <a:endParaRPr lang="en-US" dirty="0" smtClean="0"/>
          </a:p>
          <a:p>
            <a:endParaRPr lang="en-US" dirty="0" smtClean="0"/>
          </a:p>
          <a:p>
            <a:r>
              <a:rPr lang="en-US" dirty="0" smtClean="0"/>
              <a:t>Sequence statistics</a:t>
            </a:r>
          </a:p>
          <a:p>
            <a:pPr lvl="1"/>
            <a:r>
              <a:rPr lang="en-US" dirty="0" smtClean="0"/>
              <a:t>20 X coverage of </a:t>
            </a:r>
            <a:r>
              <a:rPr lang="en-US" dirty="0" err="1" smtClean="0"/>
              <a:t>Illumina</a:t>
            </a:r>
            <a:r>
              <a:rPr lang="en-US" dirty="0" smtClean="0"/>
              <a:t> reads</a:t>
            </a:r>
          </a:p>
          <a:p>
            <a:pPr lvl="1"/>
            <a:r>
              <a:rPr lang="en-US" dirty="0" smtClean="0"/>
              <a:t>Reads quality trimmed</a:t>
            </a:r>
          </a:p>
          <a:p>
            <a:pPr lvl="1"/>
            <a:r>
              <a:rPr lang="en-US" dirty="0" smtClean="0"/>
              <a:t>Aligned with BWA to UMD3.1</a:t>
            </a:r>
          </a:p>
          <a:p>
            <a:pPr lvl="1"/>
            <a:endParaRPr lang="en-US" dirty="0"/>
          </a:p>
        </p:txBody>
      </p:sp>
      <p:sp>
        <p:nvSpPr>
          <p:cNvPr id="4" name="Rectangle 3"/>
          <p:cNvSpPr/>
          <p:nvPr/>
        </p:nvSpPr>
        <p:spPr>
          <a:xfrm>
            <a:off x="0" y="0"/>
            <a:ext cx="9144000" cy="228600"/>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rPr>
              <a:t>Program results: Angus</a:t>
            </a:r>
            <a:endParaRPr lang="en-US" dirty="0">
              <a:solidFill>
                <a:schemeClr val="accent3">
                  <a:lumMod val="75000"/>
                </a:schemeClr>
              </a:solidFill>
            </a:endParaRPr>
          </a:p>
        </p:txBody>
      </p:sp>
      <p:sp>
        <p:nvSpPr>
          <p:cNvPr id="3" name="Content Placeholder 2"/>
          <p:cNvSpPr>
            <a:spLocks noGrp="1"/>
          </p:cNvSpPr>
          <p:nvPr>
            <p:ph idx="1"/>
          </p:nvPr>
        </p:nvSpPr>
        <p:spPr>
          <a:xfrm>
            <a:off x="457200" y="1417637"/>
            <a:ext cx="8229600" cy="4525963"/>
          </a:xfrm>
        </p:spPr>
        <p:txBody>
          <a:bodyPr/>
          <a:lstStyle/>
          <a:p>
            <a:r>
              <a:rPr lang="en-US" dirty="0" smtClean="0"/>
              <a:t>RPSR</a:t>
            </a:r>
          </a:p>
        </p:txBody>
      </p:sp>
      <p:graphicFrame>
        <p:nvGraphicFramePr>
          <p:cNvPr id="4" name="Table 3"/>
          <p:cNvGraphicFramePr>
            <a:graphicFrameLocks noGrp="1"/>
          </p:cNvGraphicFramePr>
          <p:nvPr/>
        </p:nvGraphicFramePr>
        <p:xfrm>
          <a:off x="533400" y="1981200"/>
          <a:ext cx="8077200" cy="1940560"/>
        </p:xfrm>
        <a:graphic>
          <a:graphicData uri="http://schemas.openxmlformats.org/drawingml/2006/table">
            <a:tbl>
              <a:tblPr firstRow="1" bandRow="1">
                <a:tableStyleId>{F5AB1C69-6EDB-4FF4-983F-18BD219EF322}</a:tableStyleId>
              </a:tblPr>
              <a:tblGrid>
                <a:gridCol w="1752600"/>
                <a:gridCol w="1478280"/>
                <a:gridCol w="1615440"/>
                <a:gridCol w="1615440"/>
                <a:gridCol w="1615440"/>
              </a:tblGrid>
              <a:tr h="558800">
                <a:tc>
                  <a:txBody>
                    <a:bodyPr/>
                    <a:lstStyle/>
                    <a:p>
                      <a:r>
                        <a:rPr lang="en-US" sz="2400" dirty="0" smtClean="0"/>
                        <a:t>Variant</a:t>
                      </a:r>
                      <a:r>
                        <a:rPr lang="en-US" sz="2400" baseline="0" dirty="0" smtClean="0"/>
                        <a:t> type</a:t>
                      </a:r>
                      <a:endParaRPr lang="en-US" sz="2400" dirty="0"/>
                    </a:p>
                  </a:txBody>
                  <a:tcPr/>
                </a:tc>
                <a:tc>
                  <a:txBody>
                    <a:bodyPr/>
                    <a:lstStyle/>
                    <a:p>
                      <a:pPr algn="ctr"/>
                      <a:r>
                        <a:rPr lang="en-US" sz="2400" dirty="0" smtClean="0"/>
                        <a:t>Total Calls</a:t>
                      </a:r>
                      <a:endParaRPr lang="en-US" sz="2400" dirty="0"/>
                    </a:p>
                  </a:txBody>
                  <a:tcPr/>
                </a:tc>
                <a:tc>
                  <a:txBody>
                    <a:bodyPr/>
                    <a:lstStyle/>
                    <a:p>
                      <a:pPr algn="ctr"/>
                      <a:r>
                        <a:rPr lang="en-US" sz="2400" dirty="0" smtClean="0"/>
                        <a:t>Avg.</a:t>
                      </a:r>
                      <a:r>
                        <a:rPr lang="en-US" sz="2400" baseline="0" dirty="0" smtClean="0"/>
                        <a:t> Size (</a:t>
                      </a:r>
                      <a:r>
                        <a:rPr lang="en-US" sz="2400" baseline="0" dirty="0" err="1" smtClean="0"/>
                        <a:t>bp</a:t>
                      </a:r>
                      <a:r>
                        <a:rPr lang="en-US" sz="2400" baseline="0" dirty="0" smtClean="0"/>
                        <a:t>)</a:t>
                      </a:r>
                      <a:endParaRPr lang="en-US" sz="2400" dirty="0"/>
                    </a:p>
                  </a:txBody>
                  <a:tcPr/>
                </a:tc>
                <a:tc>
                  <a:txBody>
                    <a:bodyPr/>
                    <a:lstStyle/>
                    <a:p>
                      <a:pPr algn="ctr"/>
                      <a:r>
                        <a:rPr lang="en-US" sz="2400" dirty="0" smtClean="0"/>
                        <a:t>Total Length</a:t>
                      </a:r>
                      <a:endParaRPr lang="en-US" sz="2400" dirty="0"/>
                    </a:p>
                  </a:txBody>
                  <a:tcPr/>
                </a:tc>
                <a:tc>
                  <a:txBody>
                    <a:bodyPr/>
                    <a:lstStyle/>
                    <a:p>
                      <a:pPr algn="ctr"/>
                      <a:r>
                        <a:rPr lang="en-US" sz="2400" dirty="0" smtClean="0"/>
                        <a:t>Largest call</a:t>
                      </a:r>
                      <a:endParaRPr lang="en-US" sz="2400" dirty="0"/>
                    </a:p>
                  </a:txBody>
                  <a:tcPr/>
                </a:tc>
              </a:tr>
              <a:tr h="558800">
                <a:tc>
                  <a:txBody>
                    <a:bodyPr/>
                    <a:lstStyle/>
                    <a:p>
                      <a:r>
                        <a:rPr lang="en-US" sz="2400" dirty="0" smtClean="0"/>
                        <a:t>Deletions</a:t>
                      </a:r>
                      <a:endParaRPr lang="en-US" sz="2400" dirty="0"/>
                    </a:p>
                  </a:txBody>
                  <a:tcPr/>
                </a:tc>
                <a:tc>
                  <a:txBody>
                    <a:bodyPr/>
                    <a:lstStyle/>
                    <a:p>
                      <a:pPr algn="ctr"/>
                      <a:r>
                        <a:rPr lang="en-US" sz="2400" dirty="0" smtClean="0"/>
                        <a:t>4171</a:t>
                      </a:r>
                      <a:endParaRPr lang="en-US" sz="2400" dirty="0"/>
                    </a:p>
                  </a:txBody>
                  <a:tcPr/>
                </a:tc>
                <a:tc>
                  <a:txBody>
                    <a:bodyPr/>
                    <a:lstStyle/>
                    <a:p>
                      <a:pPr algn="ctr"/>
                      <a:r>
                        <a:rPr lang="en-US" sz="2400" dirty="0" smtClean="0"/>
                        <a:t>237</a:t>
                      </a:r>
                      <a:endParaRPr lang="en-US" sz="2400" dirty="0"/>
                    </a:p>
                  </a:txBody>
                  <a:tcPr/>
                </a:tc>
                <a:tc>
                  <a:txBody>
                    <a:bodyPr/>
                    <a:lstStyle/>
                    <a:p>
                      <a:pPr algn="ctr"/>
                      <a:r>
                        <a:rPr lang="en-US" sz="2400" dirty="0" smtClean="0"/>
                        <a:t>991 kb</a:t>
                      </a:r>
                      <a:endParaRPr lang="en-US" sz="2400" dirty="0"/>
                    </a:p>
                  </a:txBody>
                  <a:tcPr/>
                </a:tc>
                <a:tc>
                  <a:txBody>
                    <a:bodyPr/>
                    <a:lstStyle/>
                    <a:p>
                      <a:pPr algn="ctr"/>
                      <a:r>
                        <a:rPr lang="en-US" sz="2400" dirty="0" smtClean="0"/>
                        <a:t>43.7 kb</a:t>
                      </a:r>
                      <a:endParaRPr lang="en-US" sz="2400" dirty="0"/>
                    </a:p>
                  </a:txBody>
                  <a:tcPr/>
                </a:tc>
              </a:tr>
              <a:tr h="558800">
                <a:tc>
                  <a:txBody>
                    <a:bodyPr/>
                    <a:lstStyle/>
                    <a:p>
                      <a:r>
                        <a:rPr lang="en-US" sz="2400" dirty="0" smtClean="0"/>
                        <a:t>Duplications</a:t>
                      </a:r>
                      <a:endParaRPr lang="en-US" sz="2400" dirty="0"/>
                    </a:p>
                  </a:txBody>
                  <a:tcPr/>
                </a:tc>
                <a:tc>
                  <a:txBody>
                    <a:bodyPr/>
                    <a:lstStyle/>
                    <a:p>
                      <a:pPr algn="ctr"/>
                      <a:r>
                        <a:rPr lang="en-US" sz="2400" dirty="0" smtClean="0"/>
                        <a:t>9617</a:t>
                      </a:r>
                      <a:endParaRPr lang="en-US" sz="2400" dirty="0"/>
                    </a:p>
                  </a:txBody>
                  <a:tcPr/>
                </a:tc>
                <a:tc>
                  <a:txBody>
                    <a:bodyPr/>
                    <a:lstStyle/>
                    <a:p>
                      <a:pPr algn="ctr"/>
                      <a:r>
                        <a:rPr lang="en-US" sz="2400" dirty="0" smtClean="0"/>
                        <a:t>554</a:t>
                      </a:r>
                      <a:endParaRPr lang="en-US" sz="2400" dirty="0"/>
                    </a:p>
                  </a:txBody>
                  <a:tcPr/>
                </a:tc>
                <a:tc>
                  <a:txBody>
                    <a:bodyPr/>
                    <a:lstStyle/>
                    <a:p>
                      <a:pPr algn="ctr"/>
                      <a:r>
                        <a:rPr lang="en-US" sz="2400" dirty="0" smtClean="0"/>
                        <a:t>5,335 kb</a:t>
                      </a:r>
                      <a:endParaRPr lang="en-US" sz="2400" dirty="0"/>
                    </a:p>
                  </a:txBody>
                  <a:tcPr/>
                </a:tc>
                <a:tc>
                  <a:txBody>
                    <a:bodyPr/>
                    <a:lstStyle/>
                    <a:p>
                      <a:pPr algn="ctr"/>
                      <a:r>
                        <a:rPr lang="en-US" sz="2400" dirty="0" smtClean="0"/>
                        <a:t>152.0</a:t>
                      </a:r>
                      <a:r>
                        <a:rPr lang="en-US" sz="2400" baseline="0" dirty="0" smtClean="0"/>
                        <a:t> kb</a:t>
                      </a:r>
                      <a:endParaRPr lang="en-US" sz="2400" dirty="0"/>
                    </a:p>
                  </a:txBody>
                  <a:tcPr/>
                </a:tc>
              </a:tr>
            </a:tbl>
          </a:graphicData>
        </a:graphic>
      </p:graphicFrame>
      <p:graphicFrame>
        <p:nvGraphicFramePr>
          <p:cNvPr id="6" name="Table 5"/>
          <p:cNvGraphicFramePr>
            <a:graphicFrameLocks noGrp="1"/>
          </p:cNvGraphicFramePr>
          <p:nvPr/>
        </p:nvGraphicFramePr>
        <p:xfrm>
          <a:off x="533400" y="4648200"/>
          <a:ext cx="8077200" cy="1940560"/>
        </p:xfrm>
        <a:graphic>
          <a:graphicData uri="http://schemas.openxmlformats.org/drawingml/2006/table">
            <a:tbl>
              <a:tblPr firstRow="1" bandRow="1">
                <a:tableStyleId>{F5AB1C69-6EDB-4FF4-983F-18BD219EF322}</a:tableStyleId>
              </a:tblPr>
              <a:tblGrid>
                <a:gridCol w="1752600"/>
                <a:gridCol w="1478280"/>
                <a:gridCol w="1615440"/>
                <a:gridCol w="1615440"/>
                <a:gridCol w="1615440"/>
              </a:tblGrid>
              <a:tr h="558800">
                <a:tc>
                  <a:txBody>
                    <a:bodyPr/>
                    <a:lstStyle/>
                    <a:p>
                      <a:r>
                        <a:rPr lang="en-US" sz="2400" dirty="0" smtClean="0"/>
                        <a:t>Variant</a:t>
                      </a:r>
                      <a:r>
                        <a:rPr lang="en-US" sz="2400" baseline="0" dirty="0" smtClean="0"/>
                        <a:t> type</a:t>
                      </a:r>
                      <a:endParaRPr lang="en-US" sz="2400" dirty="0"/>
                    </a:p>
                  </a:txBody>
                  <a:tcPr/>
                </a:tc>
                <a:tc>
                  <a:txBody>
                    <a:bodyPr/>
                    <a:lstStyle/>
                    <a:p>
                      <a:pPr algn="ctr"/>
                      <a:r>
                        <a:rPr lang="en-US" sz="2400" dirty="0" smtClean="0"/>
                        <a:t>Total Calls</a:t>
                      </a:r>
                      <a:endParaRPr lang="en-US" sz="2400" dirty="0"/>
                    </a:p>
                  </a:txBody>
                  <a:tcPr/>
                </a:tc>
                <a:tc>
                  <a:txBody>
                    <a:bodyPr/>
                    <a:lstStyle/>
                    <a:p>
                      <a:pPr algn="ctr"/>
                      <a:r>
                        <a:rPr lang="en-US" sz="2400" dirty="0" smtClean="0"/>
                        <a:t>Avg.</a:t>
                      </a:r>
                      <a:r>
                        <a:rPr lang="en-US" sz="2400" baseline="0" dirty="0" smtClean="0"/>
                        <a:t> Size (</a:t>
                      </a:r>
                      <a:r>
                        <a:rPr lang="en-US" sz="2400" baseline="0" dirty="0" err="1" smtClean="0"/>
                        <a:t>bp</a:t>
                      </a:r>
                      <a:r>
                        <a:rPr lang="en-US" sz="2400" baseline="0" dirty="0" smtClean="0"/>
                        <a:t>)</a:t>
                      </a:r>
                      <a:endParaRPr lang="en-US" sz="2400" dirty="0"/>
                    </a:p>
                  </a:txBody>
                  <a:tcPr/>
                </a:tc>
                <a:tc>
                  <a:txBody>
                    <a:bodyPr/>
                    <a:lstStyle/>
                    <a:p>
                      <a:pPr algn="ctr"/>
                      <a:r>
                        <a:rPr lang="en-US" sz="2400" dirty="0" smtClean="0"/>
                        <a:t>Total Length</a:t>
                      </a:r>
                      <a:endParaRPr lang="en-US" sz="2400" dirty="0"/>
                    </a:p>
                  </a:txBody>
                  <a:tcPr/>
                </a:tc>
                <a:tc>
                  <a:txBody>
                    <a:bodyPr/>
                    <a:lstStyle/>
                    <a:p>
                      <a:pPr algn="ctr"/>
                      <a:r>
                        <a:rPr lang="en-US" sz="2400" dirty="0" smtClean="0"/>
                        <a:t>Largest call</a:t>
                      </a:r>
                      <a:endParaRPr lang="en-US" sz="2400" dirty="0"/>
                    </a:p>
                  </a:txBody>
                  <a:tcPr/>
                </a:tc>
              </a:tr>
              <a:tr h="558800">
                <a:tc>
                  <a:txBody>
                    <a:bodyPr/>
                    <a:lstStyle/>
                    <a:p>
                      <a:r>
                        <a:rPr lang="en-US" sz="2400" dirty="0" smtClean="0"/>
                        <a:t>Deletions</a:t>
                      </a:r>
                      <a:endParaRPr lang="en-US" sz="2400" dirty="0"/>
                    </a:p>
                  </a:txBody>
                  <a:tcPr/>
                </a:tc>
                <a:tc>
                  <a:txBody>
                    <a:bodyPr/>
                    <a:lstStyle/>
                    <a:p>
                      <a:pPr algn="ctr"/>
                      <a:r>
                        <a:rPr lang="en-US" sz="2400" dirty="0" smtClean="0"/>
                        <a:t>1867</a:t>
                      </a:r>
                      <a:endParaRPr lang="en-US" sz="2400" dirty="0"/>
                    </a:p>
                  </a:txBody>
                  <a:tcPr/>
                </a:tc>
                <a:tc>
                  <a:txBody>
                    <a:bodyPr/>
                    <a:lstStyle/>
                    <a:p>
                      <a:pPr algn="ctr"/>
                      <a:r>
                        <a:rPr lang="en-US" sz="2400" dirty="0" smtClean="0"/>
                        <a:t>1,304,683</a:t>
                      </a:r>
                      <a:endParaRPr lang="en-US" sz="2400" dirty="0"/>
                    </a:p>
                  </a:txBody>
                  <a:tcPr/>
                </a:tc>
                <a:tc>
                  <a:txBody>
                    <a:bodyPr/>
                    <a:lstStyle/>
                    <a:p>
                      <a:pPr algn="ctr"/>
                      <a:r>
                        <a:rPr lang="en-US" sz="2400" dirty="0" smtClean="0"/>
                        <a:t>2.4 </a:t>
                      </a:r>
                      <a:r>
                        <a:rPr lang="en-US" sz="2400" dirty="0" err="1" smtClean="0"/>
                        <a:t>gb</a:t>
                      </a:r>
                      <a:endParaRPr lang="en-US" sz="2400" dirty="0"/>
                    </a:p>
                  </a:txBody>
                  <a:tcPr/>
                </a:tc>
                <a:tc>
                  <a:txBody>
                    <a:bodyPr/>
                    <a:lstStyle/>
                    <a:p>
                      <a:pPr algn="ctr"/>
                      <a:r>
                        <a:rPr lang="en-US" sz="2400" dirty="0" smtClean="0"/>
                        <a:t>149 Mb</a:t>
                      </a:r>
                      <a:endParaRPr lang="en-US" sz="2400" dirty="0"/>
                    </a:p>
                  </a:txBody>
                  <a:tcPr/>
                </a:tc>
              </a:tr>
              <a:tr h="558800">
                <a:tc>
                  <a:txBody>
                    <a:bodyPr/>
                    <a:lstStyle/>
                    <a:p>
                      <a:r>
                        <a:rPr lang="en-US" sz="2400" dirty="0" smtClean="0"/>
                        <a:t>Duplications</a:t>
                      </a:r>
                      <a:endParaRPr lang="en-US" sz="2400" dirty="0"/>
                    </a:p>
                  </a:txBody>
                  <a:tcPr/>
                </a:tc>
                <a:tc>
                  <a:txBody>
                    <a:bodyPr/>
                    <a:lstStyle/>
                    <a:p>
                      <a:pPr algn="ctr"/>
                      <a:r>
                        <a:rPr lang="en-US" sz="2400" dirty="0" smtClean="0"/>
                        <a:t>10263</a:t>
                      </a:r>
                      <a:endParaRPr lang="en-US" sz="2400" dirty="0"/>
                    </a:p>
                  </a:txBody>
                  <a:tcPr/>
                </a:tc>
                <a:tc>
                  <a:txBody>
                    <a:bodyPr/>
                    <a:lstStyle/>
                    <a:p>
                      <a:pPr algn="ctr"/>
                      <a:r>
                        <a:rPr lang="en-US" sz="2400" dirty="0" smtClean="0"/>
                        <a:t>232,472</a:t>
                      </a:r>
                      <a:endParaRPr lang="en-US" sz="2400" dirty="0"/>
                    </a:p>
                  </a:txBody>
                  <a:tcPr/>
                </a:tc>
                <a:tc>
                  <a:txBody>
                    <a:bodyPr/>
                    <a:lstStyle/>
                    <a:p>
                      <a:pPr algn="ctr"/>
                      <a:r>
                        <a:rPr lang="en-US" sz="2400" dirty="0" smtClean="0"/>
                        <a:t>2.38 </a:t>
                      </a:r>
                      <a:r>
                        <a:rPr lang="en-US" sz="2400" dirty="0" err="1" smtClean="0"/>
                        <a:t>gb</a:t>
                      </a:r>
                      <a:endParaRPr lang="en-US" sz="2400" dirty="0"/>
                    </a:p>
                  </a:txBody>
                  <a:tcPr/>
                </a:tc>
                <a:tc>
                  <a:txBody>
                    <a:bodyPr/>
                    <a:lstStyle/>
                    <a:p>
                      <a:pPr algn="ctr"/>
                      <a:r>
                        <a:rPr lang="en-US" sz="2400" dirty="0" smtClean="0"/>
                        <a:t>150 Mb</a:t>
                      </a:r>
                      <a:endParaRPr lang="en-US" sz="2400" dirty="0"/>
                    </a:p>
                  </a:txBody>
                  <a:tcPr/>
                </a:tc>
              </a:tr>
            </a:tbl>
          </a:graphicData>
        </a:graphic>
      </p:graphicFrame>
      <p:sp>
        <p:nvSpPr>
          <p:cNvPr id="7" name="TextBox 6"/>
          <p:cNvSpPr txBox="1"/>
          <p:nvPr/>
        </p:nvSpPr>
        <p:spPr>
          <a:xfrm>
            <a:off x="462679" y="4104382"/>
            <a:ext cx="2499017" cy="1077218"/>
          </a:xfrm>
          <a:prstGeom prst="rect">
            <a:avLst/>
          </a:prstGeom>
          <a:noFill/>
        </p:spPr>
        <p:txBody>
          <a:bodyPr wrap="none" rtlCol="0">
            <a:spAutoFit/>
          </a:bodyPr>
          <a:lstStyle/>
          <a:p>
            <a:pPr>
              <a:buFont typeface="Arial" pitchFamily="34" charset="0"/>
              <a:buChar char="•"/>
            </a:pPr>
            <a:r>
              <a:rPr lang="en-US" sz="3200" dirty="0" smtClean="0"/>
              <a:t> </a:t>
            </a:r>
            <a:r>
              <a:rPr lang="en-US" sz="3200" dirty="0" err="1" smtClean="0"/>
              <a:t>Delly</a:t>
            </a:r>
            <a:r>
              <a:rPr lang="en-US" sz="3200" dirty="0" smtClean="0"/>
              <a:t>/</a:t>
            </a:r>
            <a:r>
              <a:rPr lang="en-US" sz="3200" dirty="0" err="1" smtClean="0"/>
              <a:t>Duppy</a:t>
            </a:r>
            <a:endParaRPr lang="en-US" sz="3200" dirty="0" smtClean="0"/>
          </a:p>
          <a:p>
            <a:endParaRPr lang="en-US" sz="3200" dirty="0"/>
          </a:p>
        </p:txBody>
      </p:sp>
      <p:sp>
        <p:nvSpPr>
          <p:cNvPr id="8" name="Rectangle 7"/>
          <p:cNvSpPr/>
          <p:nvPr/>
        </p:nvSpPr>
        <p:spPr>
          <a:xfrm>
            <a:off x="5410200" y="1905000"/>
            <a:ext cx="1600200" cy="2209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010400" y="1828800"/>
            <a:ext cx="1600200" cy="2209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410200" y="4419600"/>
            <a:ext cx="1600200" cy="2209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010400" y="4419600"/>
            <a:ext cx="1600200" cy="2209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228600"/>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rPr>
              <a:t>Conclusions</a:t>
            </a:r>
            <a:endParaRPr lang="en-US" dirty="0">
              <a:solidFill>
                <a:schemeClr val="accent3">
                  <a:lumMod val="75000"/>
                </a:schemeClr>
              </a:solidFill>
            </a:endParaRPr>
          </a:p>
        </p:txBody>
      </p:sp>
      <p:sp>
        <p:nvSpPr>
          <p:cNvPr id="3" name="Content Placeholder 2"/>
          <p:cNvSpPr>
            <a:spLocks noGrp="1"/>
          </p:cNvSpPr>
          <p:nvPr>
            <p:ph idx="1"/>
          </p:nvPr>
        </p:nvSpPr>
        <p:spPr/>
        <p:txBody>
          <a:bodyPr/>
          <a:lstStyle/>
          <a:p>
            <a:r>
              <a:rPr lang="en-US" dirty="0" smtClean="0"/>
              <a:t>Structural variants are a type of mutation we can track inexpensively</a:t>
            </a:r>
            <a:br>
              <a:rPr lang="en-US" dirty="0" smtClean="0"/>
            </a:br>
            <a:endParaRPr lang="en-US" dirty="0" smtClean="0"/>
          </a:p>
          <a:p>
            <a:r>
              <a:rPr lang="en-US" dirty="0" smtClean="0"/>
              <a:t>Accurate assessment of SVs is needed</a:t>
            </a:r>
            <a:br>
              <a:rPr lang="en-US" dirty="0" smtClean="0"/>
            </a:br>
            <a:endParaRPr lang="en-US" dirty="0" smtClean="0"/>
          </a:p>
          <a:p>
            <a:r>
              <a:rPr lang="en-US" dirty="0" smtClean="0"/>
              <a:t>Future developments for RPSR</a:t>
            </a:r>
          </a:p>
          <a:p>
            <a:pPr lvl="1"/>
            <a:r>
              <a:rPr lang="en-US" dirty="0" smtClean="0"/>
              <a:t>Smaller resource footprint</a:t>
            </a:r>
          </a:p>
          <a:p>
            <a:pPr lvl="1"/>
            <a:r>
              <a:rPr lang="en-US" dirty="0" smtClean="0"/>
              <a:t>Automatic threshold detection</a:t>
            </a:r>
            <a:endParaRPr lang="en-US" dirty="0"/>
          </a:p>
        </p:txBody>
      </p:sp>
      <p:sp>
        <p:nvSpPr>
          <p:cNvPr id="4" name="Rectangle 3"/>
          <p:cNvSpPr/>
          <p:nvPr/>
        </p:nvSpPr>
        <p:spPr>
          <a:xfrm>
            <a:off x="0" y="0"/>
            <a:ext cx="9144000" cy="228600"/>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lumMod val="50000"/>
                  </a:schemeClr>
                </a:solidFill>
              </a:rPr>
              <a:t>Acknowledgements</a:t>
            </a:r>
            <a:endParaRPr lang="en-US" dirty="0">
              <a:solidFill>
                <a:schemeClr val="bg1">
                  <a:lumMod val="50000"/>
                </a:schemeClr>
              </a:solidFill>
            </a:endParaRPr>
          </a:p>
        </p:txBody>
      </p:sp>
      <p:sp>
        <p:nvSpPr>
          <p:cNvPr id="3" name="Content Placeholder 2"/>
          <p:cNvSpPr>
            <a:spLocks noGrp="1"/>
          </p:cNvSpPr>
          <p:nvPr>
            <p:ph idx="1"/>
          </p:nvPr>
        </p:nvSpPr>
        <p:spPr>
          <a:xfrm>
            <a:off x="457200" y="1600201"/>
            <a:ext cx="8229600" cy="3733800"/>
          </a:xfrm>
        </p:spPr>
        <p:txBody>
          <a:bodyPr>
            <a:normAutofit fontScale="92500" lnSpcReduction="20000"/>
          </a:bodyPr>
          <a:lstStyle/>
          <a:p>
            <a:r>
              <a:rPr lang="en-US" dirty="0" smtClean="0"/>
              <a:t>Colleagues at the USDA</a:t>
            </a:r>
          </a:p>
          <a:p>
            <a:pPr lvl="1"/>
            <a:r>
              <a:rPr lang="en-US" dirty="0" smtClean="0"/>
              <a:t>George Liu</a:t>
            </a:r>
          </a:p>
          <a:p>
            <a:pPr lvl="1"/>
            <a:r>
              <a:rPr lang="en-US" dirty="0" smtClean="0"/>
              <a:t>Tad Sonstegard</a:t>
            </a:r>
          </a:p>
          <a:p>
            <a:pPr lvl="1"/>
            <a:r>
              <a:rPr lang="en-US" dirty="0" smtClean="0"/>
              <a:t>Curt Van Tassell</a:t>
            </a:r>
          </a:p>
          <a:p>
            <a:pPr lvl="1"/>
            <a:r>
              <a:rPr lang="en-US" dirty="0" smtClean="0"/>
              <a:t>AGIL</a:t>
            </a:r>
            <a:br>
              <a:rPr lang="en-US" dirty="0" smtClean="0"/>
            </a:br>
            <a:endParaRPr lang="en-US" dirty="0" smtClean="0"/>
          </a:p>
          <a:p>
            <a:r>
              <a:rPr lang="en-US" dirty="0" smtClean="0"/>
              <a:t>Jerry Taylor</a:t>
            </a:r>
          </a:p>
          <a:p>
            <a:r>
              <a:rPr lang="en-US" dirty="0" smtClean="0"/>
              <a:t>Bob Schnabel</a:t>
            </a:r>
          </a:p>
          <a:p>
            <a:r>
              <a:rPr lang="en-US" dirty="0" smtClean="0"/>
              <a:t>The Reecy Lab</a:t>
            </a:r>
          </a:p>
          <a:p>
            <a:endParaRPr lang="en-US" dirty="0"/>
          </a:p>
        </p:txBody>
      </p:sp>
      <p:sp>
        <p:nvSpPr>
          <p:cNvPr id="4" name="Content Placeholder 2"/>
          <p:cNvSpPr txBox="1">
            <a:spLocks/>
          </p:cNvSpPr>
          <p:nvPr/>
        </p:nvSpPr>
        <p:spPr>
          <a:xfrm>
            <a:off x="457200" y="5715000"/>
            <a:ext cx="8402127" cy="912932"/>
          </a:xfrm>
          <a:prstGeom prst="rect">
            <a:avLst/>
          </a:prstGeom>
        </p:spPr>
        <p:txBody>
          <a:bodyPr vert="horz" lIns="91440" tIns="45720" rIns="91440" bIns="45720" rtlCol="0">
            <a:normAutofit fontScale="77500" lnSpcReduction="20000"/>
          </a:bodyPr>
          <a:lstStyle/>
          <a:p>
            <a:pPr marL="342900" lvl="0" indent="-342900">
              <a:spcBef>
                <a:spcPct val="20000"/>
              </a:spcBef>
            </a:pPr>
            <a:r>
              <a:rPr lang="en-US" sz="2800" dirty="0" smtClean="0"/>
              <a:t>Projects mentioned in this presentation were funded in part by  NRI grant numbers </a:t>
            </a:r>
            <a:r>
              <a:rPr lang="en-US" sz="2800" dirty="0" smtClean="0">
                <a:ea typeface="SimSun" pitchFamily="2" charset="-122"/>
              </a:rPr>
              <a:t>2007-35205-17869 and 2011-67015-30183, and by USDA NIFA grant number </a:t>
            </a:r>
            <a:r>
              <a:rPr lang="en-US" sz="2800" dirty="0" smtClean="0"/>
              <a:t>2013-00831 </a:t>
            </a:r>
          </a:p>
        </p:txBody>
      </p:sp>
      <p:pic>
        <p:nvPicPr>
          <p:cNvPr id="5" name="Picture 6" descr="http://gears.tucson.ars.ag.gov/beepop/img/usda_logo.png"/>
          <p:cNvPicPr>
            <a:picLocks noChangeAspect="1" noChangeArrowheads="1"/>
          </p:cNvPicPr>
          <p:nvPr/>
        </p:nvPicPr>
        <p:blipFill>
          <a:blip r:embed="rId2" cstate="print"/>
          <a:srcRect/>
          <a:stretch>
            <a:fillRect/>
          </a:stretch>
        </p:blipFill>
        <p:spPr bwMode="auto">
          <a:xfrm>
            <a:off x="5410200" y="3505200"/>
            <a:ext cx="3115260" cy="2147584"/>
          </a:xfrm>
          <a:prstGeom prst="rect">
            <a:avLst/>
          </a:prstGeom>
          <a:noFill/>
        </p:spPr>
      </p:pic>
      <p:pic>
        <p:nvPicPr>
          <p:cNvPr id="6" name="Picture 5" descr="http://www.ars.usda.gov/SP2UserFiles/Place/62060000/graphics/arslogo.jpg"/>
          <p:cNvPicPr>
            <a:picLocks noChangeAspect="1" noChangeArrowheads="1"/>
          </p:cNvPicPr>
          <p:nvPr/>
        </p:nvPicPr>
        <p:blipFill>
          <a:blip r:embed="rId3" cstate="print"/>
          <a:srcRect/>
          <a:stretch>
            <a:fillRect/>
          </a:stretch>
        </p:blipFill>
        <p:spPr bwMode="auto">
          <a:xfrm>
            <a:off x="6019800" y="2209800"/>
            <a:ext cx="1583272" cy="1050682"/>
          </a:xfrm>
          <a:prstGeom prst="rect">
            <a:avLst/>
          </a:prstGeom>
          <a:noFill/>
        </p:spPr>
      </p:pic>
      <p:sp>
        <p:nvSpPr>
          <p:cNvPr id="7" name="Rectangle 6"/>
          <p:cNvSpPr/>
          <p:nvPr/>
        </p:nvSpPr>
        <p:spPr>
          <a:xfrm>
            <a:off x="0" y="0"/>
            <a:ext cx="9144000" cy="228600"/>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pic>
        <p:nvPicPr>
          <p:cNvPr id="59394" name="Picture 2" descr="http://www.dairymoos.com/wp-content/uploads/2011/08/question_cow.jpg"/>
          <p:cNvPicPr>
            <a:picLocks noChangeAspect="1" noChangeArrowheads="1"/>
          </p:cNvPicPr>
          <p:nvPr/>
        </p:nvPicPr>
        <p:blipFill>
          <a:blip r:embed="rId2" cstate="print"/>
          <a:srcRect/>
          <a:stretch>
            <a:fillRect/>
          </a:stretch>
        </p:blipFill>
        <p:spPr bwMode="auto">
          <a:xfrm>
            <a:off x="2743200" y="2057400"/>
            <a:ext cx="3352800" cy="3891042"/>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Delly</a:t>
            </a:r>
            <a:r>
              <a:rPr lang="en-US" dirty="0" smtClean="0"/>
              <a:t>/</a:t>
            </a:r>
            <a:r>
              <a:rPr lang="en-US" dirty="0" err="1" smtClean="0"/>
              <a:t>Duppy</a:t>
            </a:r>
            <a:endParaRPr lang="en-US" dirty="0"/>
          </a:p>
        </p:txBody>
      </p:sp>
      <p:sp>
        <p:nvSpPr>
          <p:cNvPr id="3" name="Content Placeholder 2"/>
          <p:cNvSpPr>
            <a:spLocks noGrp="1"/>
          </p:cNvSpPr>
          <p:nvPr>
            <p:ph idx="1"/>
          </p:nvPr>
        </p:nvSpPr>
        <p:spPr/>
        <p:txBody>
          <a:bodyPr/>
          <a:lstStyle/>
          <a:p>
            <a:r>
              <a:rPr lang="en-US" dirty="0" smtClean="0"/>
              <a:t>After removing the initial calls greater than 1 </a:t>
            </a:r>
            <a:r>
              <a:rPr lang="en-US" dirty="0" err="1" smtClean="0"/>
              <a:t>megabase</a:t>
            </a:r>
            <a:r>
              <a:rPr lang="en-US" dirty="0" smtClean="0"/>
              <a:t> and then merging:</a:t>
            </a:r>
            <a:endParaRPr lang="en-US" dirty="0"/>
          </a:p>
        </p:txBody>
      </p:sp>
      <p:graphicFrame>
        <p:nvGraphicFramePr>
          <p:cNvPr id="4" name="Table 3"/>
          <p:cNvGraphicFramePr>
            <a:graphicFrameLocks noGrp="1"/>
          </p:cNvGraphicFramePr>
          <p:nvPr/>
        </p:nvGraphicFramePr>
        <p:xfrm>
          <a:off x="381000" y="2743200"/>
          <a:ext cx="8077200" cy="1940560"/>
        </p:xfrm>
        <a:graphic>
          <a:graphicData uri="http://schemas.openxmlformats.org/drawingml/2006/table">
            <a:tbl>
              <a:tblPr firstRow="1" bandRow="1">
                <a:tableStyleId>{5C22544A-7EE6-4342-B048-85BDC9FD1C3A}</a:tableStyleId>
              </a:tblPr>
              <a:tblGrid>
                <a:gridCol w="1752600"/>
                <a:gridCol w="1478280"/>
                <a:gridCol w="1615440"/>
                <a:gridCol w="1615440"/>
                <a:gridCol w="1615440"/>
              </a:tblGrid>
              <a:tr h="558800">
                <a:tc>
                  <a:txBody>
                    <a:bodyPr/>
                    <a:lstStyle/>
                    <a:p>
                      <a:r>
                        <a:rPr lang="en-US" sz="2400" dirty="0" smtClean="0"/>
                        <a:t>Variant</a:t>
                      </a:r>
                      <a:r>
                        <a:rPr lang="en-US" sz="2400" baseline="0" dirty="0" smtClean="0"/>
                        <a:t> type</a:t>
                      </a:r>
                      <a:endParaRPr lang="en-US" sz="2400" dirty="0"/>
                    </a:p>
                  </a:txBody>
                  <a:tcPr/>
                </a:tc>
                <a:tc>
                  <a:txBody>
                    <a:bodyPr/>
                    <a:lstStyle/>
                    <a:p>
                      <a:pPr algn="ctr"/>
                      <a:r>
                        <a:rPr lang="en-US" sz="2400" dirty="0" smtClean="0"/>
                        <a:t>Total Calls</a:t>
                      </a:r>
                      <a:endParaRPr lang="en-US" sz="2400" dirty="0"/>
                    </a:p>
                  </a:txBody>
                  <a:tcPr/>
                </a:tc>
                <a:tc>
                  <a:txBody>
                    <a:bodyPr/>
                    <a:lstStyle/>
                    <a:p>
                      <a:pPr algn="ctr"/>
                      <a:r>
                        <a:rPr lang="en-US" sz="2400" dirty="0" smtClean="0"/>
                        <a:t>Avg.</a:t>
                      </a:r>
                      <a:r>
                        <a:rPr lang="en-US" sz="2400" baseline="0" dirty="0" smtClean="0"/>
                        <a:t> Size (</a:t>
                      </a:r>
                      <a:r>
                        <a:rPr lang="en-US" sz="2400" baseline="0" dirty="0" err="1" smtClean="0"/>
                        <a:t>bp</a:t>
                      </a:r>
                      <a:r>
                        <a:rPr lang="en-US" sz="2400" baseline="0" dirty="0" smtClean="0"/>
                        <a:t>)</a:t>
                      </a:r>
                      <a:endParaRPr lang="en-US" sz="2400" dirty="0"/>
                    </a:p>
                  </a:txBody>
                  <a:tcPr/>
                </a:tc>
                <a:tc>
                  <a:txBody>
                    <a:bodyPr/>
                    <a:lstStyle/>
                    <a:p>
                      <a:pPr algn="ctr"/>
                      <a:r>
                        <a:rPr lang="en-US" sz="2400" dirty="0" smtClean="0"/>
                        <a:t>Total Length</a:t>
                      </a:r>
                      <a:endParaRPr lang="en-US" sz="2400" dirty="0"/>
                    </a:p>
                  </a:txBody>
                  <a:tcPr/>
                </a:tc>
                <a:tc>
                  <a:txBody>
                    <a:bodyPr/>
                    <a:lstStyle/>
                    <a:p>
                      <a:pPr algn="ctr"/>
                      <a:r>
                        <a:rPr lang="en-US" sz="2400" dirty="0" smtClean="0"/>
                        <a:t>Largest call</a:t>
                      </a:r>
                      <a:endParaRPr lang="en-US" sz="2400" dirty="0"/>
                    </a:p>
                  </a:txBody>
                  <a:tcPr/>
                </a:tc>
              </a:tr>
              <a:tr h="558800">
                <a:tc>
                  <a:txBody>
                    <a:bodyPr/>
                    <a:lstStyle/>
                    <a:p>
                      <a:r>
                        <a:rPr lang="en-US" sz="2400" dirty="0" smtClean="0"/>
                        <a:t>Deletions</a:t>
                      </a:r>
                      <a:endParaRPr lang="en-US" sz="2400" dirty="0"/>
                    </a:p>
                  </a:txBody>
                  <a:tcPr/>
                </a:tc>
                <a:tc>
                  <a:txBody>
                    <a:bodyPr/>
                    <a:lstStyle/>
                    <a:p>
                      <a:pPr algn="ctr"/>
                      <a:r>
                        <a:rPr lang="en-US" sz="2400" dirty="0" smtClean="0"/>
                        <a:t>1833</a:t>
                      </a:r>
                      <a:endParaRPr lang="en-US" sz="2400" dirty="0"/>
                    </a:p>
                  </a:txBody>
                  <a:tcPr/>
                </a:tc>
                <a:tc>
                  <a:txBody>
                    <a:bodyPr/>
                    <a:lstStyle/>
                    <a:p>
                      <a:pPr algn="ctr"/>
                      <a:r>
                        <a:rPr lang="en-US" sz="2400" dirty="0" smtClean="0"/>
                        <a:t>5219</a:t>
                      </a:r>
                      <a:endParaRPr lang="en-US" sz="2400" dirty="0"/>
                    </a:p>
                  </a:txBody>
                  <a:tcPr/>
                </a:tc>
                <a:tc>
                  <a:txBody>
                    <a:bodyPr/>
                    <a:lstStyle/>
                    <a:p>
                      <a:pPr algn="ctr"/>
                      <a:r>
                        <a:rPr lang="en-US" sz="2400" dirty="0" smtClean="0"/>
                        <a:t>9.6 Mb</a:t>
                      </a:r>
                      <a:endParaRPr lang="en-US" sz="2400" dirty="0"/>
                    </a:p>
                  </a:txBody>
                  <a:tcPr/>
                </a:tc>
                <a:tc>
                  <a:txBody>
                    <a:bodyPr/>
                    <a:lstStyle/>
                    <a:p>
                      <a:pPr algn="ctr"/>
                      <a:r>
                        <a:rPr lang="en-US" sz="2400" dirty="0" smtClean="0"/>
                        <a:t>885 kb</a:t>
                      </a:r>
                      <a:endParaRPr lang="en-US" sz="2400" dirty="0"/>
                    </a:p>
                  </a:txBody>
                  <a:tcPr/>
                </a:tc>
              </a:tr>
              <a:tr h="558800">
                <a:tc>
                  <a:txBody>
                    <a:bodyPr/>
                    <a:lstStyle/>
                    <a:p>
                      <a:r>
                        <a:rPr lang="en-US" sz="2400" dirty="0" smtClean="0"/>
                        <a:t>Duplications</a:t>
                      </a:r>
                      <a:endParaRPr lang="en-US" sz="2400" dirty="0"/>
                    </a:p>
                  </a:txBody>
                  <a:tcPr/>
                </a:tc>
                <a:tc>
                  <a:txBody>
                    <a:bodyPr/>
                    <a:lstStyle/>
                    <a:p>
                      <a:pPr algn="ctr"/>
                      <a:r>
                        <a:rPr lang="en-US" sz="2400" dirty="0" smtClean="0"/>
                        <a:t>97407</a:t>
                      </a:r>
                      <a:endParaRPr lang="en-US" sz="2400" dirty="0"/>
                    </a:p>
                  </a:txBody>
                  <a:tcPr/>
                </a:tc>
                <a:tc>
                  <a:txBody>
                    <a:bodyPr/>
                    <a:lstStyle/>
                    <a:p>
                      <a:pPr algn="ctr"/>
                      <a:r>
                        <a:rPr lang="en-US" sz="2400" dirty="0" smtClean="0"/>
                        <a:t>1217</a:t>
                      </a:r>
                      <a:endParaRPr lang="en-US" sz="2400" dirty="0"/>
                    </a:p>
                  </a:txBody>
                  <a:tcPr/>
                </a:tc>
                <a:tc>
                  <a:txBody>
                    <a:bodyPr/>
                    <a:lstStyle/>
                    <a:p>
                      <a:pPr algn="ctr"/>
                      <a:r>
                        <a:rPr lang="en-US" sz="2400" dirty="0" smtClean="0"/>
                        <a:t>118 Mb</a:t>
                      </a:r>
                      <a:endParaRPr lang="en-US" sz="2400" dirty="0"/>
                    </a:p>
                  </a:txBody>
                  <a:tcPr/>
                </a:tc>
                <a:tc>
                  <a:txBody>
                    <a:bodyPr/>
                    <a:lstStyle/>
                    <a:p>
                      <a:pPr algn="ctr"/>
                      <a:r>
                        <a:rPr lang="en-US" sz="2400" dirty="0" smtClean="0"/>
                        <a:t>2.3 Mb</a:t>
                      </a:r>
                      <a:endParaRPr lang="en-US" sz="2400" dirty="0"/>
                    </a:p>
                  </a:txBody>
                  <a:tcPr/>
                </a:tc>
              </a:tr>
            </a:tbl>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Resource Consumption</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357187"/>
            <a:ext cx="9144000" cy="938213"/>
          </a:xfrm>
          <a:prstGeom prst="rect">
            <a:avLst/>
          </a:prstGeom>
          <a:noFill/>
          <a:ln w="9525">
            <a:noFill/>
            <a:miter lim="800000"/>
            <a:headEnd/>
            <a:tailEnd/>
          </a:ln>
        </p:spPr>
        <p:txBody>
          <a:bodyPr anchor="ctr"/>
          <a:lstStyle/>
          <a:p>
            <a:pPr algn="ctr"/>
            <a:r>
              <a:rPr lang="en-US" altLang="en-US" sz="4000" b="1" dirty="0">
                <a:solidFill>
                  <a:schemeClr val="tx2">
                    <a:lumMod val="60000"/>
                    <a:lumOff val="40000"/>
                  </a:schemeClr>
                </a:solidFill>
                <a:latin typeface="Times New Roman" pitchFamily="18" charset="0"/>
                <a:ea typeface="SimSun" pitchFamily="2" charset="-122"/>
              </a:rPr>
              <a:t>Genetic </a:t>
            </a:r>
            <a:r>
              <a:rPr lang="en-US" altLang="en-US" sz="4000" b="1" dirty="0" smtClean="0">
                <a:solidFill>
                  <a:schemeClr val="tx2">
                    <a:lumMod val="60000"/>
                    <a:lumOff val="40000"/>
                  </a:schemeClr>
                </a:solidFill>
                <a:latin typeface="Times New Roman" pitchFamily="18" charset="0"/>
                <a:ea typeface="SimSun" pitchFamily="2" charset="-122"/>
              </a:rPr>
              <a:t>Variation</a:t>
            </a:r>
            <a:endParaRPr lang="en-US" altLang="en-US" sz="4000" b="1" dirty="0">
              <a:solidFill>
                <a:schemeClr val="tx2">
                  <a:lumMod val="60000"/>
                  <a:lumOff val="40000"/>
                </a:schemeClr>
              </a:solidFill>
              <a:latin typeface="Times New Roman" pitchFamily="18" charset="0"/>
              <a:ea typeface="SimSun" pitchFamily="2" charset="-122"/>
            </a:endParaRPr>
          </a:p>
        </p:txBody>
      </p:sp>
      <p:sp>
        <p:nvSpPr>
          <p:cNvPr id="23555" name="Rectangle 3"/>
          <p:cNvSpPr>
            <a:spLocks noChangeArrowheads="1"/>
          </p:cNvSpPr>
          <p:nvPr/>
        </p:nvSpPr>
        <p:spPr bwMode="auto">
          <a:xfrm>
            <a:off x="1295400" y="2286000"/>
            <a:ext cx="7543800" cy="3352800"/>
          </a:xfrm>
          <a:prstGeom prst="rect">
            <a:avLst/>
          </a:prstGeom>
          <a:noFill/>
          <a:ln w="9525">
            <a:noFill/>
            <a:miter lim="800000"/>
            <a:headEnd/>
            <a:tailEnd/>
          </a:ln>
        </p:spPr>
        <p:txBody>
          <a:bodyPr/>
          <a:lstStyle/>
          <a:p>
            <a:pPr marL="342900" indent="-342900">
              <a:spcBef>
                <a:spcPct val="60000"/>
              </a:spcBef>
              <a:buClr>
                <a:schemeClr val="tx1"/>
              </a:buClr>
              <a:buSzPct val="140000"/>
              <a:buFont typeface="Arial" pitchFamily="34" charset="0"/>
              <a:buChar char="•"/>
            </a:pPr>
            <a:r>
              <a:rPr lang="en-US" altLang="en-US" sz="2000" dirty="0"/>
              <a:t>Single nucleotide variations – SNP (human </a:t>
            </a:r>
            <a:r>
              <a:rPr lang="en-US" altLang="en-US" sz="2000" dirty="0" smtClean="0"/>
              <a:t>millions of variants)</a:t>
            </a:r>
            <a:endParaRPr lang="en-US" altLang="en-US" sz="2000" dirty="0"/>
          </a:p>
          <a:p>
            <a:pPr marL="342900" indent="-342900">
              <a:spcBef>
                <a:spcPct val="60000"/>
              </a:spcBef>
              <a:buClr>
                <a:schemeClr val="tx1"/>
              </a:buClr>
              <a:buSzPct val="140000"/>
              <a:buFontTx/>
              <a:buChar char="•"/>
            </a:pPr>
            <a:r>
              <a:rPr lang="en-US" altLang="en-US" sz="2000" dirty="0" err="1" smtClean="0"/>
              <a:t>Indels</a:t>
            </a:r>
            <a:r>
              <a:rPr lang="en-US" altLang="en-US" sz="2000" dirty="0" smtClean="0"/>
              <a:t> – Insertions/Deletions (1 </a:t>
            </a:r>
            <a:r>
              <a:rPr lang="en-US" altLang="en-US" sz="2000" dirty="0" err="1" smtClean="0"/>
              <a:t>bp</a:t>
            </a:r>
            <a:r>
              <a:rPr lang="en-US" altLang="en-US" sz="2000" dirty="0" smtClean="0"/>
              <a:t> – 1000 </a:t>
            </a:r>
            <a:r>
              <a:rPr lang="en-US" altLang="en-US" sz="2000" dirty="0" err="1" smtClean="0"/>
              <a:t>bp</a:t>
            </a:r>
            <a:r>
              <a:rPr lang="en-US" altLang="en-US" sz="2000" dirty="0" smtClean="0"/>
              <a:t>)</a:t>
            </a:r>
            <a:endParaRPr lang="en-US" altLang="en-US" sz="2000" dirty="0"/>
          </a:p>
          <a:p>
            <a:pPr marL="342900" indent="-342900">
              <a:spcBef>
                <a:spcPct val="60000"/>
              </a:spcBef>
              <a:buClr>
                <a:schemeClr val="tx1"/>
              </a:buClr>
              <a:buSzPct val="140000"/>
              <a:buFontTx/>
              <a:buChar char="•"/>
            </a:pPr>
            <a:r>
              <a:rPr lang="en-US" altLang="en-US" sz="2000" dirty="0" smtClean="0"/>
              <a:t>Mobile </a:t>
            </a:r>
            <a:r>
              <a:rPr lang="en-US" altLang="en-US" sz="2000" dirty="0"/>
              <a:t>Elements – SINE, LINE Transposition (300bp </a:t>
            </a:r>
            <a:r>
              <a:rPr lang="en-US" altLang="en-US" sz="2000" dirty="0" smtClean="0"/>
              <a:t>- 6 </a:t>
            </a:r>
            <a:r>
              <a:rPr lang="en-US" altLang="en-US" sz="2000" dirty="0"/>
              <a:t>kb)</a:t>
            </a:r>
          </a:p>
          <a:p>
            <a:pPr marL="342900" indent="-342900">
              <a:spcBef>
                <a:spcPct val="60000"/>
              </a:spcBef>
              <a:buClr>
                <a:schemeClr val="tx1"/>
              </a:buClr>
              <a:buSzPct val="140000"/>
              <a:buFontTx/>
              <a:buChar char="•"/>
            </a:pPr>
            <a:r>
              <a:rPr lang="en-US" altLang="en-US" sz="2000" dirty="0"/>
              <a:t>Genomic structural variation (1 kb – 5 Mb)</a:t>
            </a:r>
          </a:p>
          <a:p>
            <a:pPr marL="742950" lvl="1" indent="-285750">
              <a:spcBef>
                <a:spcPct val="60000"/>
              </a:spcBef>
              <a:buClr>
                <a:schemeClr val="tx1"/>
              </a:buClr>
              <a:buSzPct val="140000"/>
              <a:buFontTx/>
              <a:buChar char="–"/>
            </a:pPr>
            <a:r>
              <a:rPr lang="en-US" altLang="en-US" sz="1800" dirty="0"/>
              <a:t>Large-scale Insertions/Deletions (Copy Number Variation: CNV)</a:t>
            </a:r>
          </a:p>
          <a:p>
            <a:pPr marL="742950" lvl="1" indent="-285750">
              <a:spcBef>
                <a:spcPct val="60000"/>
              </a:spcBef>
              <a:buClr>
                <a:schemeClr val="tx1"/>
              </a:buClr>
              <a:buSzPct val="140000"/>
              <a:buFontTx/>
              <a:buChar char="–"/>
            </a:pPr>
            <a:r>
              <a:rPr lang="en-US" altLang="en-US" sz="1800" dirty="0" smtClean="0"/>
              <a:t>Segmental Duplications (&gt; 1kb, &gt; 90% </a:t>
            </a:r>
            <a:r>
              <a:rPr lang="en-US" altLang="en-US" sz="1800" smtClean="0"/>
              <a:t>sequence similarity)</a:t>
            </a:r>
            <a:endParaRPr lang="en-US" altLang="en-US" sz="1800" dirty="0"/>
          </a:p>
          <a:p>
            <a:pPr marL="742950" lvl="1" indent="-285750">
              <a:spcBef>
                <a:spcPct val="60000"/>
              </a:spcBef>
              <a:buClr>
                <a:schemeClr val="tx1"/>
              </a:buClr>
              <a:buSzPct val="140000"/>
              <a:buFontTx/>
              <a:buChar char="–"/>
            </a:pPr>
            <a:r>
              <a:rPr lang="en-US" altLang="en-US" sz="1800" dirty="0"/>
              <a:t>Chromosomal Inversions, Translocations, Fusions</a:t>
            </a:r>
            <a:r>
              <a:rPr lang="en-US" altLang="en-US" sz="1800" dirty="0" smtClean="0"/>
              <a:t>.</a:t>
            </a:r>
          </a:p>
        </p:txBody>
      </p:sp>
      <p:sp>
        <p:nvSpPr>
          <p:cNvPr id="23556" name="Rectangle 4"/>
          <p:cNvSpPr>
            <a:spLocks noChangeArrowheads="1"/>
          </p:cNvSpPr>
          <p:nvPr/>
        </p:nvSpPr>
        <p:spPr bwMode="auto">
          <a:xfrm>
            <a:off x="1371600" y="1676400"/>
            <a:ext cx="5658921" cy="584775"/>
          </a:xfrm>
          <a:prstGeom prst="rect">
            <a:avLst/>
          </a:prstGeom>
          <a:noFill/>
          <a:ln w="9525">
            <a:noFill/>
            <a:miter lim="800000"/>
            <a:headEnd/>
            <a:tailEnd/>
          </a:ln>
        </p:spPr>
        <p:txBody>
          <a:bodyPr wrap="none">
            <a:spAutoFit/>
          </a:bodyPr>
          <a:lstStyle/>
          <a:p>
            <a:pPr eaLnBrk="0" hangingPunct="0"/>
            <a:r>
              <a:rPr lang="en-US" altLang="en-US" sz="3200" dirty="0">
                <a:latin typeface="Times New Roman" pitchFamily="18" charset="0"/>
              </a:rPr>
              <a:t>How </a:t>
            </a:r>
            <a:r>
              <a:rPr lang="en-US" altLang="en-US" sz="3200" dirty="0" smtClean="0">
                <a:latin typeface="Times New Roman" pitchFamily="18" charset="0"/>
              </a:rPr>
              <a:t>genomes </a:t>
            </a:r>
            <a:r>
              <a:rPr lang="en-US" altLang="en-US" sz="3200" dirty="0">
                <a:latin typeface="Times New Roman" pitchFamily="18" charset="0"/>
              </a:rPr>
              <a:t>change over </a:t>
            </a:r>
            <a:r>
              <a:rPr lang="en-US" altLang="en-US" sz="3200" dirty="0" smtClean="0">
                <a:latin typeface="Times New Roman" pitchFamily="18" charset="0"/>
              </a:rPr>
              <a:t>time</a:t>
            </a:r>
            <a:endParaRPr lang="en-US" sz="3200" dirty="0">
              <a:latin typeface="Times New Roman" pitchFamily="18" charset="0"/>
            </a:endParaRPr>
          </a:p>
        </p:txBody>
      </p:sp>
      <p:sp>
        <p:nvSpPr>
          <p:cNvPr id="23561" name="Line 9"/>
          <p:cNvSpPr>
            <a:spLocks noChangeShapeType="1"/>
          </p:cNvSpPr>
          <p:nvPr/>
        </p:nvSpPr>
        <p:spPr bwMode="auto">
          <a:xfrm flipH="1" flipV="1">
            <a:off x="598488" y="2114550"/>
            <a:ext cx="11112" cy="3708400"/>
          </a:xfrm>
          <a:prstGeom prst="line">
            <a:avLst/>
          </a:prstGeom>
          <a:noFill/>
          <a:ln w="76200">
            <a:solidFill>
              <a:srgbClr val="FFFFFF"/>
            </a:solidFill>
            <a:round/>
            <a:headEnd type="triangle" w="med" len="med"/>
            <a:tailEnd/>
          </a:ln>
        </p:spPr>
        <p:txBody>
          <a:bodyPr/>
          <a:lstStyle/>
          <a:p>
            <a:endParaRPr lang="en-US"/>
          </a:p>
        </p:txBody>
      </p:sp>
      <p:sp>
        <p:nvSpPr>
          <p:cNvPr id="12" name="Rectangle 11"/>
          <p:cNvSpPr/>
          <p:nvPr/>
        </p:nvSpPr>
        <p:spPr>
          <a:xfrm>
            <a:off x="0" y="0"/>
            <a:ext cx="9144000" cy="2286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flipH="1" flipV="1">
            <a:off x="685800" y="228600"/>
            <a:ext cx="685800" cy="21336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685800" y="914400"/>
            <a:ext cx="685800" cy="19050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flipV="1">
            <a:off x="685800" y="2438400"/>
            <a:ext cx="685800" cy="9144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685800" y="5334000"/>
            <a:ext cx="1066800" cy="144780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6" name="Left Brace 35"/>
          <p:cNvSpPr/>
          <p:nvPr/>
        </p:nvSpPr>
        <p:spPr>
          <a:xfrm>
            <a:off x="990600" y="3886200"/>
            <a:ext cx="304800" cy="990600"/>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7" name="Straight Connector 36"/>
          <p:cNvCxnSpPr>
            <a:stCxn id="36" idx="1"/>
          </p:cNvCxnSpPr>
          <p:nvPr/>
        </p:nvCxnSpPr>
        <p:spPr>
          <a:xfrm flipH="1">
            <a:off x="685800" y="4381500"/>
            <a:ext cx="304800" cy="419100"/>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2" name="Group 34"/>
          <p:cNvGrpSpPr/>
          <p:nvPr/>
        </p:nvGrpSpPr>
        <p:grpSpPr>
          <a:xfrm>
            <a:off x="0" y="228600"/>
            <a:ext cx="685800" cy="6629400"/>
            <a:chOff x="0" y="228600"/>
            <a:chExt cx="685800" cy="6629400"/>
          </a:xfrm>
        </p:grpSpPr>
        <p:sp>
          <p:nvSpPr>
            <p:cNvPr id="27" name="Rectangle 26"/>
            <p:cNvSpPr/>
            <p:nvPr/>
          </p:nvSpPr>
          <p:spPr>
            <a:xfrm>
              <a:off x="0" y="228600"/>
              <a:ext cx="685800" cy="6629400"/>
            </a:xfrm>
            <a:prstGeom prst="rect">
              <a:avLst/>
            </a:prstGeom>
            <a:gradFill flip="none" rotWithShape="1">
              <a:gsLst>
                <a:gs pos="24000">
                  <a:schemeClr val="tx2">
                    <a:lumMod val="75000"/>
                  </a:schemeClr>
                </a:gs>
                <a:gs pos="50000">
                  <a:schemeClr val="tx2">
                    <a:lumMod val="40000"/>
                    <a:lumOff val="60000"/>
                  </a:schemeClr>
                </a:gs>
                <a:gs pos="100000">
                  <a:schemeClr val="tx2">
                    <a:lumMod val="60000"/>
                    <a:lumOff val="40000"/>
                  </a:schemeClr>
                </a:gs>
              </a:gsLst>
              <a:lin ang="16200000" scaled="1"/>
              <a:tileRect/>
            </a:gra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76200" y="304800"/>
              <a:ext cx="609600" cy="38100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dirty="0" err="1" smtClean="0">
                  <a:solidFill>
                    <a:schemeClr val="bg1"/>
                  </a:solidFill>
                </a:rPr>
                <a:t>Nuc</a:t>
              </a:r>
              <a:endParaRPr lang="en-US" dirty="0">
                <a:solidFill>
                  <a:schemeClr val="bg1"/>
                </a:solidFill>
              </a:endParaRPr>
            </a:p>
          </p:txBody>
        </p:sp>
        <p:sp>
          <p:nvSpPr>
            <p:cNvPr id="31" name="TextBox 30"/>
            <p:cNvSpPr txBox="1"/>
            <p:nvPr/>
          </p:nvSpPr>
          <p:spPr>
            <a:xfrm>
              <a:off x="76200" y="6400800"/>
              <a:ext cx="609600"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dirty="0" err="1" smtClean="0">
                  <a:solidFill>
                    <a:schemeClr val="bg1"/>
                  </a:solidFill>
                </a:rPr>
                <a:t>Chr</a:t>
              </a:r>
              <a:endParaRPr lang="en-US" dirty="0">
                <a:solidFill>
                  <a:schemeClr val="bg1"/>
                </a:solidFill>
              </a:endParaRPr>
            </a:p>
          </p:txBody>
        </p:sp>
      </p:grpSp>
      <p:cxnSp>
        <p:nvCxnSpPr>
          <p:cNvPr id="33" name="Straight Connector 32"/>
          <p:cNvCxnSpPr/>
          <p:nvPr/>
        </p:nvCxnSpPr>
        <p:spPr>
          <a:xfrm>
            <a:off x="0" y="228600"/>
            <a:ext cx="6858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0" y="914400"/>
            <a:ext cx="6858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0" y="2438400"/>
            <a:ext cx="6858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0" y="4800600"/>
            <a:ext cx="6858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0" y="6781800"/>
            <a:ext cx="6858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5">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555">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555">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solidFill>
                  <a:schemeClr val="tx2">
                    <a:lumMod val="60000"/>
                    <a:lumOff val="40000"/>
                  </a:schemeClr>
                </a:solidFill>
              </a:rPr>
              <a:t>SVs </a:t>
            </a:r>
            <a:r>
              <a:rPr lang="en-US" dirty="0" smtClean="0">
                <a:solidFill>
                  <a:schemeClr val="tx2">
                    <a:lumMod val="60000"/>
                    <a:lumOff val="40000"/>
                  </a:schemeClr>
                </a:solidFill>
              </a:rPr>
              <a:t>contribute to phenotype</a:t>
            </a:r>
            <a:endParaRPr lang="en-US" dirty="0">
              <a:solidFill>
                <a:schemeClr val="tx2">
                  <a:lumMod val="60000"/>
                  <a:lumOff val="40000"/>
                </a:schemeClr>
              </a:solidFill>
            </a:endParaRPr>
          </a:p>
        </p:txBody>
      </p:sp>
      <p:pic>
        <p:nvPicPr>
          <p:cNvPr id="4" name="Content Placeholder 3" descr="white_pig_kit_locus_dup.jpeg"/>
          <p:cNvPicPr>
            <a:picLocks noGrp="1" noChangeAspect="1"/>
          </p:cNvPicPr>
          <p:nvPr>
            <p:ph idx="1"/>
          </p:nvPr>
        </p:nvPicPr>
        <p:blipFill>
          <a:blip r:embed="rId3" cstate="print"/>
          <a:srcRect l="9317" t="32780" r="2168" b="37150"/>
          <a:stretch>
            <a:fillRect/>
          </a:stretch>
        </p:blipFill>
        <p:spPr>
          <a:xfrm>
            <a:off x="4876800" y="1600199"/>
            <a:ext cx="3505200" cy="2538527"/>
          </a:xfrm>
          <a:ln>
            <a:solidFill>
              <a:schemeClr val="tx1"/>
            </a:solidFill>
          </a:ln>
        </p:spPr>
      </p:pic>
      <p:sp>
        <p:nvSpPr>
          <p:cNvPr id="5" name="TextBox 4"/>
          <p:cNvSpPr txBox="1"/>
          <p:nvPr/>
        </p:nvSpPr>
        <p:spPr>
          <a:xfrm>
            <a:off x="5257800" y="3810000"/>
            <a:ext cx="2906758" cy="276999"/>
          </a:xfrm>
          <a:prstGeom prst="rect">
            <a:avLst/>
          </a:prstGeom>
          <a:noFill/>
        </p:spPr>
        <p:txBody>
          <a:bodyPr wrap="none" rtlCol="0">
            <a:spAutoFit/>
          </a:bodyPr>
          <a:lstStyle/>
          <a:p>
            <a:r>
              <a:rPr lang="en-US" sz="1200" dirty="0" smtClean="0">
                <a:solidFill>
                  <a:schemeClr val="bg1"/>
                </a:solidFill>
              </a:rPr>
              <a:t>Picture from </a:t>
            </a:r>
            <a:r>
              <a:rPr lang="en-US" sz="1200" dirty="0" err="1" smtClean="0">
                <a:solidFill>
                  <a:schemeClr val="bg1"/>
                </a:solidFill>
              </a:rPr>
              <a:t>Seo</a:t>
            </a:r>
            <a:r>
              <a:rPr lang="en-US" sz="1200" dirty="0" smtClean="0">
                <a:solidFill>
                  <a:schemeClr val="bg1"/>
                </a:solidFill>
              </a:rPr>
              <a:t> et al.  2007. BMC Genetics</a:t>
            </a:r>
            <a:endParaRPr lang="en-US" sz="1200" dirty="0">
              <a:solidFill>
                <a:schemeClr val="bg1"/>
              </a:solidFill>
            </a:endParaRPr>
          </a:p>
        </p:txBody>
      </p:sp>
      <p:pic>
        <p:nvPicPr>
          <p:cNvPr id="7" name="Picture 6" descr="white_coat_sheep_asip.jpg"/>
          <p:cNvPicPr>
            <a:picLocks noChangeAspect="1"/>
          </p:cNvPicPr>
          <p:nvPr/>
        </p:nvPicPr>
        <p:blipFill>
          <a:blip r:embed="rId4" cstate="print"/>
          <a:stretch>
            <a:fillRect/>
          </a:stretch>
        </p:blipFill>
        <p:spPr>
          <a:xfrm>
            <a:off x="4876800" y="4267200"/>
            <a:ext cx="3505200" cy="2325116"/>
          </a:xfrm>
          <a:prstGeom prst="rect">
            <a:avLst/>
          </a:prstGeom>
          <a:ln>
            <a:solidFill>
              <a:schemeClr val="tx1"/>
            </a:solidFill>
          </a:ln>
        </p:spPr>
      </p:pic>
      <p:grpSp>
        <p:nvGrpSpPr>
          <p:cNvPr id="3" name="Group 9"/>
          <p:cNvGrpSpPr/>
          <p:nvPr/>
        </p:nvGrpSpPr>
        <p:grpSpPr>
          <a:xfrm>
            <a:off x="1332758" y="4015678"/>
            <a:ext cx="2705842" cy="2613722"/>
            <a:chOff x="1295400" y="3200400"/>
            <a:chExt cx="3352800" cy="3502722"/>
          </a:xfrm>
        </p:grpSpPr>
        <p:pic>
          <p:nvPicPr>
            <p:cNvPr id="8" name="Picture 7" descr="pea-comb-chickens.jpg"/>
            <p:cNvPicPr>
              <a:picLocks noChangeAspect="1"/>
            </p:cNvPicPr>
            <p:nvPr/>
          </p:nvPicPr>
          <p:blipFill>
            <a:blip r:embed="rId5" cstate="print"/>
            <a:stretch>
              <a:fillRect/>
            </a:stretch>
          </p:blipFill>
          <p:spPr>
            <a:xfrm>
              <a:off x="1295400" y="3200400"/>
              <a:ext cx="3352800" cy="3502722"/>
            </a:xfrm>
            <a:prstGeom prst="rect">
              <a:avLst/>
            </a:prstGeom>
          </p:spPr>
        </p:pic>
        <p:sp>
          <p:nvSpPr>
            <p:cNvPr id="9" name="TextBox 8"/>
            <p:cNvSpPr txBox="1"/>
            <p:nvPr/>
          </p:nvSpPr>
          <p:spPr>
            <a:xfrm>
              <a:off x="1524000" y="6324600"/>
              <a:ext cx="2940933" cy="276999"/>
            </a:xfrm>
            <a:prstGeom prst="rect">
              <a:avLst/>
            </a:prstGeom>
            <a:noFill/>
          </p:spPr>
          <p:txBody>
            <a:bodyPr wrap="none" rtlCol="0">
              <a:spAutoFit/>
            </a:bodyPr>
            <a:lstStyle/>
            <a:p>
              <a:r>
                <a:rPr lang="en-US" sz="1200" dirty="0" smtClean="0">
                  <a:solidFill>
                    <a:schemeClr val="bg1"/>
                  </a:solidFill>
                </a:rPr>
                <a:t>Picture from Wright et al. 2009. </a:t>
              </a:r>
              <a:r>
                <a:rPr lang="en-US" sz="1200" dirty="0" err="1" smtClean="0">
                  <a:solidFill>
                    <a:schemeClr val="bg1"/>
                  </a:solidFill>
                </a:rPr>
                <a:t>PLoS</a:t>
              </a:r>
              <a:r>
                <a:rPr lang="en-US" sz="1200" dirty="0" smtClean="0">
                  <a:solidFill>
                    <a:schemeClr val="bg1"/>
                  </a:solidFill>
                </a:rPr>
                <a:t> Genet.</a:t>
              </a:r>
              <a:endParaRPr lang="en-US" sz="1200" dirty="0">
                <a:solidFill>
                  <a:schemeClr val="bg1"/>
                </a:solidFill>
              </a:endParaRPr>
            </a:p>
          </p:txBody>
        </p:sp>
      </p:grpSp>
      <p:sp>
        <p:nvSpPr>
          <p:cNvPr id="11" name="Rectangle 10"/>
          <p:cNvSpPr/>
          <p:nvPr/>
        </p:nvSpPr>
        <p:spPr>
          <a:xfrm>
            <a:off x="0" y="0"/>
            <a:ext cx="9144000" cy="22860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057400" y="5006278"/>
            <a:ext cx="1219200" cy="584775"/>
          </a:xfrm>
          <a:prstGeom prst="rect">
            <a:avLst/>
          </a:prstGeom>
          <a:solidFill>
            <a:schemeClr val="bg1"/>
          </a:solidFill>
        </p:spPr>
        <p:txBody>
          <a:bodyPr wrap="square" rtlCol="0">
            <a:spAutoFit/>
          </a:bodyPr>
          <a:lstStyle/>
          <a:p>
            <a:pPr algn="ctr"/>
            <a:r>
              <a:rPr lang="en-US" sz="3200" i="1" dirty="0" smtClean="0"/>
              <a:t>SOX5</a:t>
            </a:r>
            <a:endParaRPr lang="en-US" sz="3200" i="1" dirty="0"/>
          </a:p>
        </p:txBody>
      </p:sp>
      <p:sp>
        <p:nvSpPr>
          <p:cNvPr id="13" name="TextBox 12"/>
          <p:cNvSpPr txBox="1"/>
          <p:nvPr/>
        </p:nvSpPr>
        <p:spPr>
          <a:xfrm>
            <a:off x="5791200" y="3124200"/>
            <a:ext cx="1219200" cy="646331"/>
          </a:xfrm>
          <a:prstGeom prst="rect">
            <a:avLst/>
          </a:prstGeom>
          <a:solidFill>
            <a:schemeClr val="bg1"/>
          </a:solidFill>
        </p:spPr>
        <p:txBody>
          <a:bodyPr wrap="square" rtlCol="0">
            <a:spAutoFit/>
          </a:bodyPr>
          <a:lstStyle/>
          <a:p>
            <a:pPr algn="ctr"/>
            <a:r>
              <a:rPr lang="en-US" sz="3600" i="1" dirty="0" smtClean="0"/>
              <a:t>KIT</a:t>
            </a:r>
            <a:endParaRPr lang="en-US" sz="3600" i="1" dirty="0"/>
          </a:p>
        </p:txBody>
      </p:sp>
      <p:sp>
        <p:nvSpPr>
          <p:cNvPr id="14" name="TextBox 13"/>
          <p:cNvSpPr txBox="1"/>
          <p:nvPr/>
        </p:nvSpPr>
        <p:spPr>
          <a:xfrm>
            <a:off x="5943600" y="6019800"/>
            <a:ext cx="1295400" cy="646331"/>
          </a:xfrm>
          <a:prstGeom prst="rect">
            <a:avLst/>
          </a:prstGeom>
          <a:solidFill>
            <a:schemeClr val="bg1"/>
          </a:solidFill>
        </p:spPr>
        <p:txBody>
          <a:bodyPr wrap="square" rtlCol="0">
            <a:spAutoFit/>
          </a:bodyPr>
          <a:lstStyle/>
          <a:p>
            <a:pPr algn="ctr"/>
            <a:r>
              <a:rPr lang="en-US" sz="3600" i="1" dirty="0" smtClean="0"/>
              <a:t>ASIP</a:t>
            </a:r>
            <a:endParaRPr lang="en-US" sz="3600" i="1" dirty="0"/>
          </a:p>
        </p:txBody>
      </p:sp>
      <p:grpSp>
        <p:nvGrpSpPr>
          <p:cNvPr id="10" name="Group 23"/>
          <p:cNvGrpSpPr/>
          <p:nvPr/>
        </p:nvGrpSpPr>
        <p:grpSpPr>
          <a:xfrm>
            <a:off x="0" y="228600"/>
            <a:ext cx="685800" cy="6629400"/>
            <a:chOff x="0" y="228600"/>
            <a:chExt cx="685800" cy="6629400"/>
          </a:xfrm>
        </p:grpSpPr>
        <p:sp>
          <p:nvSpPr>
            <p:cNvPr id="25" name="Rectangle 24"/>
            <p:cNvSpPr/>
            <p:nvPr/>
          </p:nvSpPr>
          <p:spPr>
            <a:xfrm>
              <a:off x="0" y="228600"/>
              <a:ext cx="685800" cy="6629400"/>
            </a:xfrm>
            <a:prstGeom prst="rect">
              <a:avLst/>
            </a:prstGeom>
            <a:gradFill flip="none" rotWithShape="1">
              <a:gsLst>
                <a:gs pos="24000">
                  <a:schemeClr val="tx2">
                    <a:lumMod val="75000"/>
                  </a:schemeClr>
                </a:gs>
                <a:gs pos="50000">
                  <a:schemeClr val="tx2">
                    <a:lumMod val="40000"/>
                    <a:lumOff val="60000"/>
                  </a:schemeClr>
                </a:gs>
                <a:gs pos="100000">
                  <a:schemeClr val="tx2">
                    <a:lumMod val="60000"/>
                    <a:lumOff val="40000"/>
                  </a:schemeClr>
                </a:gs>
              </a:gsLst>
              <a:lin ang="16200000" scaled="1"/>
              <a:tileRect/>
            </a:gra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76200" y="304800"/>
              <a:ext cx="609600" cy="38100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dirty="0" err="1" smtClean="0">
                  <a:solidFill>
                    <a:schemeClr val="bg1"/>
                  </a:solidFill>
                </a:rPr>
                <a:t>Nuc</a:t>
              </a:r>
              <a:endParaRPr lang="en-US" dirty="0">
                <a:solidFill>
                  <a:schemeClr val="bg1"/>
                </a:solidFill>
              </a:endParaRPr>
            </a:p>
          </p:txBody>
        </p:sp>
        <p:sp>
          <p:nvSpPr>
            <p:cNvPr id="27" name="TextBox 26"/>
            <p:cNvSpPr txBox="1"/>
            <p:nvPr/>
          </p:nvSpPr>
          <p:spPr>
            <a:xfrm>
              <a:off x="76200" y="6400800"/>
              <a:ext cx="609600"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dirty="0" err="1" smtClean="0">
                  <a:solidFill>
                    <a:schemeClr val="bg1"/>
                  </a:solidFill>
                </a:rPr>
                <a:t>Chr</a:t>
              </a:r>
              <a:endParaRPr lang="en-US" dirty="0">
                <a:solidFill>
                  <a:schemeClr val="bg1"/>
                </a:solidFill>
              </a:endParaRPr>
            </a:p>
          </p:txBody>
        </p:sp>
      </p:grpSp>
      <p:cxnSp>
        <p:nvCxnSpPr>
          <p:cNvPr id="28" name="Straight Connector 27"/>
          <p:cNvCxnSpPr/>
          <p:nvPr/>
        </p:nvCxnSpPr>
        <p:spPr>
          <a:xfrm>
            <a:off x="0" y="4800600"/>
            <a:ext cx="6858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2050" name="Picture 2" descr="http://www.natureasia.com/en/nmiddleeast/figures/304/colour_sidedness_copyright_Nature_Genetics.jpg"/>
          <p:cNvPicPr>
            <a:picLocks noChangeAspect="1" noChangeArrowheads="1"/>
          </p:cNvPicPr>
          <p:nvPr/>
        </p:nvPicPr>
        <p:blipFill>
          <a:blip r:embed="rId6" cstate="print"/>
          <a:srcRect/>
          <a:stretch>
            <a:fillRect/>
          </a:stretch>
        </p:blipFill>
        <p:spPr bwMode="auto">
          <a:xfrm>
            <a:off x="1295400" y="1600200"/>
            <a:ext cx="2819400" cy="2255520"/>
          </a:xfrm>
          <a:prstGeom prst="rect">
            <a:avLst/>
          </a:prstGeom>
          <a:noFill/>
        </p:spPr>
      </p:pic>
      <p:sp>
        <p:nvSpPr>
          <p:cNvPr id="20" name="TextBox 19"/>
          <p:cNvSpPr txBox="1"/>
          <p:nvPr/>
        </p:nvSpPr>
        <p:spPr>
          <a:xfrm>
            <a:off x="2133600" y="3124200"/>
            <a:ext cx="1219200" cy="646331"/>
          </a:xfrm>
          <a:prstGeom prst="rect">
            <a:avLst/>
          </a:prstGeom>
          <a:solidFill>
            <a:schemeClr val="bg1"/>
          </a:solidFill>
        </p:spPr>
        <p:txBody>
          <a:bodyPr wrap="square" rtlCol="0">
            <a:spAutoFit/>
          </a:bodyPr>
          <a:lstStyle/>
          <a:p>
            <a:pPr algn="ctr"/>
            <a:r>
              <a:rPr lang="en-US" sz="3600" i="1" dirty="0" smtClean="0"/>
              <a:t>KIT</a:t>
            </a:r>
            <a:endParaRPr lang="en-US" sz="36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467" y="274638"/>
            <a:ext cx="8229600" cy="1143000"/>
          </a:xfrm>
        </p:spPr>
        <p:txBody>
          <a:bodyPr>
            <a:normAutofit/>
          </a:bodyPr>
          <a:lstStyle/>
          <a:p>
            <a:r>
              <a:rPr lang="en-US" altLang="en-US" sz="4000" b="1" dirty="0" smtClean="0">
                <a:solidFill>
                  <a:schemeClr val="tx2">
                    <a:lumMod val="60000"/>
                    <a:lumOff val="40000"/>
                  </a:schemeClr>
                </a:solidFill>
                <a:latin typeface="Times New Roman" pitchFamily="18" charset="0"/>
                <a:ea typeface="SimSun" pitchFamily="2" charset="-122"/>
                <a:cs typeface="+mn-cs"/>
              </a:rPr>
              <a:t>Tracking variants with LD</a:t>
            </a:r>
            <a:endParaRPr lang="en-US" altLang="en-US" sz="4000" b="1" dirty="0">
              <a:solidFill>
                <a:schemeClr val="tx2">
                  <a:lumMod val="60000"/>
                  <a:lumOff val="40000"/>
                </a:schemeClr>
              </a:solidFill>
              <a:latin typeface="Times New Roman" pitchFamily="18" charset="0"/>
              <a:ea typeface="SimSun" pitchFamily="2" charset="-122"/>
              <a:cs typeface="+mn-cs"/>
            </a:endParaRPr>
          </a:p>
        </p:txBody>
      </p:sp>
      <p:grpSp>
        <p:nvGrpSpPr>
          <p:cNvPr id="3" name="Group 9"/>
          <p:cNvGrpSpPr/>
          <p:nvPr/>
        </p:nvGrpSpPr>
        <p:grpSpPr>
          <a:xfrm>
            <a:off x="0" y="228600"/>
            <a:ext cx="685800" cy="6629400"/>
            <a:chOff x="0" y="228600"/>
            <a:chExt cx="685800" cy="6629400"/>
          </a:xfrm>
        </p:grpSpPr>
        <p:sp>
          <p:nvSpPr>
            <p:cNvPr id="11" name="Rectangle 10"/>
            <p:cNvSpPr/>
            <p:nvPr/>
          </p:nvSpPr>
          <p:spPr>
            <a:xfrm>
              <a:off x="0" y="228600"/>
              <a:ext cx="685800" cy="6629400"/>
            </a:xfrm>
            <a:prstGeom prst="rect">
              <a:avLst/>
            </a:prstGeom>
            <a:gradFill flip="none" rotWithShape="1">
              <a:gsLst>
                <a:gs pos="24000">
                  <a:schemeClr val="tx2">
                    <a:lumMod val="75000"/>
                  </a:schemeClr>
                </a:gs>
                <a:gs pos="50000">
                  <a:schemeClr val="tx2">
                    <a:lumMod val="40000"/>
                    <a:lumOff val="60000"/>
                  </a:schemeClr>
                </a:gs>
                <a:gs pos="100000">
                  <a:schemeClr val="tx2">
                    <a:lumMod val="60000"/>
                    <a:lumOff val="40000"/>
                  </a:schemeClr>
                </a:gs>
              </a:gsLst>
              <a:lin ang="16200000" scaled="1"/>
              <a:tileRect/>
            </a:gra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6200" y="304800"/>
              <a:ext cx="609600" cy="38100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dirty="0" err="1" smtClean="0">
                  <a:solidFill>
                    <a:schemeClr val="bg1"/>
                  </a:solidFill>
                </a:rPr>
                <a:t>Nuc</a:t>
              </a:r>
              <a:endParaRPr lang="en-US" dirty="0">
                <a:solidFill>
                  <a:schemeClr val="bg1"/>
                </a:solidFill>
              </a:endParaRPr>
            </a:p>
          </p:txBody>
        </p:sp>
        <p:sp>
          <p:nvSpPr>
            <p:cNvPr id="17" name="TextBox 16"/>
            <p:cNvSpPr txBox="1"/>
            <p:nvPr/>
          </p:nvSpPr>
          <p:spPr>
            <a:xfrm>
              <a:off x="76200" y="6400800"/>
              <a:ext cx="609600" cy="36933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dirty="0" err="1" smtClean="0">
                  <a:solidFill>
                    <a:schemeClr val="bg1"/>
                  </a:solidFill>
                </a:rPr>
                <a:t>Chr</a:t>
              </a:r>
              <a:endParaRPr lang="en-US" dirty="0">
                <a:solidFill>
                  <a:schemeClr val="bg1"/>
                </a:solidFill>
              </a:endParaRPr>
            </a:p>
          </p:txBody>
        </p:sp>
      </p:grpSp>
      <p:sp>
        <p:nvSpPr>
          <p:cNvPr id="18" name="Rectangle 17"/>
          <p:cNvSpPr/>
          <p:nvPr/>
        </p:nvSpPr>
        <p:spPr>
          <a:xfrm>
            <a:off x="0" y="0"/>
            <a:ext cx="9144000" cy="22860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0" y="228600"/>
            <a:ext cx="6858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21" name="Picture 20" descr="example_haploview_chr10.png"/>
          <p:cNvPicPr>
            <a:picLocks noChangeAspect="1"/>
          </p:cNvPicPr>
          <p:nvPr/>
        </p:nvPicPr>
        <p:blipFill>
          <a:blip r:embed="rId2" cstate="print"/>
          <a:srcRect r="40441" b="73967"/>
          <a:stretch>
            <a:fillRect/>
          </a:stretch>
        </p:blipFill>
        <p:spPr>
          <a:xfrm>
            <a:off x="1676400" y="1300480"/>
            <a:ext cx="6324600" cy="1981200"/>
          </a:xfrm>
          <a:prstGeom prst="rect">
            <a:avLst/>
          </a:prstGeom>
        </p:spPr>
      </p:pic>
      <p:pic>
        <p:nvPicPr>
          <p:cNvPr id="22" name="Picture 21" descr="example_haploview_chr10.png"/>
          <p:cNvPicPr>
            <a:picLocks noChangeAspect="1"/>
          </p:cNvPicPr>
          <p:nvPr/>
        </p:nvPicPr>
        <p:blipFill>
          <a:blip r:embed="rId2" cstate="print"/>
          <a:srcRect r="40441" b="27975"/>
          <a:stretch>
            <a:fillRect/>
          </a:stretch>
        </p:blipFill>
        <p:spPr>
          <a:xfrm>
            <a:off x="1676400" y="1300480"/>
            <a:ext cx="6324600" cy="5481320"/>
          </a:xfrm>
          <a:prstGeom prst="rect">
            <a:avLst/>
          </a:prstGeom>
        </p:spPr>
      </p:pic>
      <p:sp>
        <p:nvSpPr>
          <p:cNvPr id="23" name="Rectangle 22"/>
          <p:cNvSpPr/>
          <p:nvPr/>
        </p:nvSpPr>
        <p:spPr>
          <a:xfrm>
            <a:off x="3429000" y="1300480"/>
            <a:ext cx="4114800" cy="19812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429000" y="1300480"/>
            <a:ext cx="762000" cy="19812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a:stCxn id="24" idx="1"/>
            <a:endCxn id="27" idx="3"/>
          </p:cNvCxnSpPr>
          <p:nvPr/>
        </p:nvCxnSpPr>
        <p:spPr>
          <a:xfrm flipH="1" flipV="1">
            <a:off x="2971800" y="2249379"/>
            <a:ext cx="457200" cy="4170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838200" y="1833880"/>
            <a:ext cx="2133600" cy="830997"/>
          </a:xfrm>
          <a:prstGeom prst="rect">
            <a:avLst/>
          </a:prstGeom>
          <a:solidFill>
            <a:schemeClr val="bg1"/>
          </a:solidFill>
          <a:ln>
            <a:solidFill>
              <a:schemeClr val="accent1">
                <a:shade val="50000"/>
              </a:schemeClr>
            </a:solidFill>
          </a:ln>
        </p:spPr>
        <p:txBody>
          <a:bodyPr wrap="square" rtlCol="0">
            <a:spAutoFit/>
          </a:bodyPr>
          <a:lstStyle/>
          <a:p>
            <a:r>
              <a:rPr lang="en-US" sz="2400" dirty="0" smtClean="0"/>
              <a:t>In Linkage</a:t>
            </a:r>
          </a:p>
          <a:p>
            <a:r>
              <a:rPr lang="en-US" sz="2400" dirty="0" smtClean="0"/>
              <a:t>Disequilibrium </a:t>
            </a:r>
            <a:endParaRPr lang="en-US" sz="2400" dirty="0"/>
          </a:p>
        </p:txBody>
      </p:sp>
      <p:sp>
        <p:nvSpPr>
          <p:cNvPr id="15" name="TextBox 14"/>
          <p:cNvSpPr txBox="1"/>
          <p:nvPr/>
        </p:nvSpPr>
        <p:spPr>
          <a:xfrm>
            <a:off x="793488" y="4224377"/>
            <a:ext cx="2123524" cy="830997"/>
          </a:xfrm>
          <a:prstGeom prst="rect">
            <a:avLst/>
          </a:prstGeom>
          <a:solidFill>
            <a:schemeClr val="bg1"/>
          </a:solidFill>
          <a:ln>
            <a:solidFill>
              <a:schemeClr val="accent1"/>
            </a:solidFill>
          </a:ln>
        </p:spPr>
        <p:txBody>
          <a:bodyPr wrap="square" rtlCol="0">
            <a:spAutoFit/>
          </a:bodyPr>
          <a:lstStyle/>
          <a:p>
            <a:r>
              <a:rPr lang="en-US" sz="2400" dirty="0" smtClean="0"/>
              <a:t>Form a </a:t>
            </a:r>
          </a:p>
          <a:p>
            <a:r>
              <a:rPr lang="en-US" sz="2400" dirty="0" err="1" smtClean="0"/>
              <a:t>Haplotype</a:t>
            </a:r>
            <a:endParaRPr lang="en-US" sz="2400" dirty="0"/>
          </a:p>
        </p:txBody>
      </p:sp>
      <p:cxnSp>
        <p:nvCxnSpPr>
          <p:cNvPr id="29" name="Straight Connector 28"/>
          <p:cNvCxnSpPr>
            <a:stCxn id="15" idx="3"/>
          </p:cNvCxnSpPr>
          <p:nvPr/>
        </p:nvCxnSpPr>
        <p:spPr>
          <a:xfrm flipV="1">
            <a:off x="2917012" y="3657600"/>
            <a:ext cx="892988" cy="982276"/>
          </a:xfrm>
          <a:prstGeom prst="line">
            <a:avLst/>
          </a:prstGeom>
          <a:ln w="34925"/>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429000" y="3352800"/>
            <a:ext cx="0" cy="3048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429000" y="3657600"/>
            <a:ext cx="762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191000" y="3352800"/>
            <a:ext cx="0" cy="3048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191000" y="3657600"/>
            <a:ext cx="3352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7543800" y="3352800"/>
            <a:ext cx="0" cy="3048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752600" y="5791200"/>
            <a:ext cx="1828800" cy="830997"/>
          </a:xfrm>
          <a:prstGeom prst="rect">
            <a:avLst/>
          </a:prstGeom>
          <a:solidFill>
            <a:schemeClr val="bg1"/>
          </a:solidFill>
          <a:ln>
            <a:solidFill>
              <a:schemeClr val="accent1"/>
            </a:solidFill>
          </a:ln>
        </p:spPr>
        <p:txBody>
          <a:bodyPr wrap="square" rtlCol="0">
            <a:spAutoFit/>
          </a:bodyPr>
          <a:lstStyle/>
          <a:p>
            <a:r>
              <a:rPr lang="en-US" sz="2400" dirty="0" smtClean="0"/>
              <a:t>A causative variant? </a:t>
            </a:r>
            <a:endParaRPr lang="en-US" sz="2400" dirty="0"/>
          </a:p>
        </p:txBody>
      </p:sp>
      <p:cxnSp>
        <p:nvCxnSpPr>
          <p:cNvPr id="30" name="Straight Connector 29"/>
          <p:cNvCxnSpPr>
            <a:stCxn id="25" idx="0"/>
          </p:cNvCxnSpPr>
          <p:nvPr/>
        </p:nvCxnSpPr>
        <p:spPr>
          <a:xfrm flipV="1">
            <a:off x="2667000" y="3505200"/>
            <a:ext cx="2895600" cy="22860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724400" y="3505200"/>
            <a:ext cx="1524000" cy="0"/>
          </a:xfrm>
          <a:prstGeom prst="line">
            <a:avLst/>
          </a:prstGeom>
          <a:ln w="762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29"/>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7"/>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5"/>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fade">
                                      <p:cBhvr>
                                        <p:cTn id="30" dur="500"/>
                                        <p:tgtEl>
                                          <p:spTgt spid="23"/>
                                        </p:tgtEl>
                                      </p:cBhvr>
                                    </p:animEffect>
                                  </p:childTnLst>
                                </p:cTn>
                              </p:par>
                              <p:par>
                                <p:cTn id="31" presetID="10" presetClass="exit" presetSubtype="0" fill="hold" grpId="1" nodeType="withEffect">
                                  <p:stCondLst>
                                    <p:cond delay="0"/>
                                  </p:stCondLst>
                                  <p:childTnLst>
                                    <p:animEffect transition="out" filter="fade">
                                      <p:cBhvr>
                                        <p:cTn id="32" dur="500"/>
                                        <p:tgtEl>
                                          <p:spTgt spid="24"/>
                                        </p:tgtEl>
                                      </p:cBhvr>
                                    </p:animEffect>
                                    <p:set>
                                      <p:cBhvr>
                                        <p:cTn id="33" dur="1" fill="hold">
                                          <p:stCondLst>
                                            <p:cond delay="499"/>
                                          </p:stCondLst>
                                        </p:cTn>
                                        <p:tgtEl>
                                          <p:spTgt spid="24"/>
                                        </p:tgtEl>
                                        <p:attrNameLst>
                                          <p:attrName>style.visibility</p:attrName>
                                        </p:attrNameLst>
                                      </p:cBhvr>
                                      <p:to>
                                        <p:strVal val="hidden"/>
                                      </p:to>
                                    </p:set>
                                  </p:childTnLst>
                                </p:cTn>
                              </p:par>
                              <p:par>
                                <p:cTn id="34" presetID="1" presetClass="exit" presetSubtype="0" fill="hold" grpId="1" nodeType="withEffect">
                                  <p:stCondLst>
                                    <p:cond delay="0"/>
                                  </p:stCondLst>
                                  <p:childTnLst>
                                    <p:set>
                                      <p:cBhvr>
                                        <p:cTn id="35" dur="1" fill="hold">
                                          <p:stCondLst>
                                            <p:cond delay="0"/>
                                          </p:stCondLst>
                                        </p:cTn>
                                        <p:tgtEl>
                                          <p:spTgt spid="27"/>
                                        </p:tgtEl>
                                        <p:attrNameLst>
                                          <p:attrName>style.visibility</p:attrName>
                                        </p:attrNameLst>
                                      </p:cBhvr>
                                      <p:to>
                                        <p:strVal val="hidden"/>
                                      </p:to>
                                    </p:set>
                                  </p:childTnLst>
                                </p:cTn>
                              </p:par>
                              <p:par>
                                <p:cTn id="36" presetID="1" presetClass="exit" presetSubtype="0" fill="hold" nodeType="withEffect">
                                  <p:stCondLst>
                                    <p:cond delay="0"/>
                                  </p:stCondLst>
                                  <p:childTnLst>
                                    <p:set>
                                      <p:cBhvr>
                                        <p:cTn id="37" dur="1" fill="hold">
                                          <p:stCondLst>
                                            <p:cond delay="0"/>
                                          </p:stCondLst>
                                        </p:cTn>
                                        <p:tgtEl>
                                          <p:spTgt spid="26"/>
                                        </p:tgtEl>
                                        <p:attrNameLst>
                                          <p:attrName>style.visibility</p:attrName>
                                        </p:attrNameLst>
                                      </p:cBhvr>
                                      <p:to>
                                        <p:strVal val="hidden"/>
                                      </p:to>
                                    </p:set>
                                  </p:childTnLst>
                                </p:cTn>
                              </p:par>
                              <p:par>
                                <p:cTn id="38" presetID="1" presetClass="exit" presetSubtype="0" fill="hold" nodeType="withEffect">
                                  <p:stCondLst>
                                    <p:cond delay="0"/>
                                  </p:stCondLst>
                                  <p:childTnLst>
                                    <p:set>
                                      <p:cBhvr>
                                        <p:cTn id="39" dur="1" fill="hold">
                                          <p:stCondLst>
                                            <p:cond delay="0"/>
                                          </p:stCondLst>
                                        </p:cTn>
                                        <p:tgtEl>
                                          <p:spTgt spid="39"/>
                                        </p:tgtEl>
                                        <p:attrNameLst>
                                          <p:attrName>style.visibility</p:attrName>
                                        </p:attrNameLst>
                                      </p:cBhvr>
                                      <p:to>
                                        <p:strVal val="hidden"/>
                                      </p:to>
                                    </p:set>
                                  </p:childTnLst>
                                </p:cTn>
                              </p:par>
                              <p:par>
                                <p:cTn id="40" presetID="1" presetClass="entr" presetSubtype="0" fill="hold" nodeType="withEffect">
                                  <p:stCondLst>
                                    <p:cond delay="0"/>
                                  </p:stCondLst>
                                  <p:childTnLst>
                                    <p:set>
                                      <p:cBhvr>
                                        <p:cTn id="41" dur="1" fill="hold">
                                          <p:stCondLst>
                                            <p:cond delay="0"/>
                                          </p:stCondLst>
                                        </p:cTn>
                                        <p:tgtEl>
                                          <p:spTgt spid="41"/>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43"/>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2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5"/>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31"/>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4" grpId="1" animBg="1"/>
      <p:bldP spid="27" grpId="0" animBg="1"/>
      <p:bldP spid="27" grpId="1" animBg="1"/>
      <p:bldP spid="15" grpId="0" animBg="1"/>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Underestimating the number of genetic variants</a:t>
            </a:r>
            <a:endParaRPr lang="en-US" dirty="0">
              <a:solidFill>
                <a:srgbClr val="0070C0"/>
              </a:solidFill>
            </a:endParaRPr>
          </a:p>
        </p:txBody>
      </p:sp>
      <p:sp>
        <p:nvSpPr>
          <p:cNvPr id="3" name="Content Placeholder 2"/>
          <p:cNvSpPr>
            <a:spLocks noGrp="1"/>
          </p:cNvSpPr>
          <p:nvPr>
            <p:ph idx="1"/>
          </p:nvPr>
        </p:nvSpPr>
        <p:spPr/>
        <p:txBody>
          <a:bodyPr/>
          <a:lstStyle/>
          <a:p>
            <a:endParaRPr lang="en-US" dirty="0"/>
          </a:p>
        </p:txBody>
      </p:sp>
      <p:pic>
        <p:nvPicPr>
          <p:cNvPr id="31746" name="Picture 2" descr="Implications of phase I 1000 Genomes Project data for GWAS."/>
          <p:cNvPicPr>
            <a:picLocks noChangeAspect="1" noChangeArrowheads="1"/>
          </p:cNvPicPr>
          <p:nvPr/>
        </p:nvPicPr>
        <p:blipFill>
          <a:blip r:embed="rId2" cstate="print"/>
          <a:srcRect r="52000"/>
          <a:stretch>
            <a:fillRect/>
          </a:stretch>
        </p:blipFill>
        <p:spPr bwMode="auto">
          <a:xfrm>
            <a:off x="381000" y="1600200"/>
            <a:ext cx="3886200" cy="3832225"/>
          </a:xfrm>
          <a:prstGeom prst="rect">
            <a:avLst/>
          </a:prstGeom>
          <a:noFill/>
          <a:ln>
            <a:solidFill>
              <a:schemeClr val="accent1">
                <a:shade val="50000"/>
              </a:schemeClr>
            </a:solidFill>
          </a:ln>
        </p:spPr>
      </p:pic>
      <p:sp>
        <p:nvSpPr>
          <p:cNvPr id="5" name="Rectangle 4"/>
          <p:cNvSpPr/>
          <p:nvPr/>
        </p:nvSpPr>
        <p:spPr>
          <a:xfrm>
            <a:off x="1143000" y="3962400"/>
            <a:ext cx="762000" cy="8382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685800" y="4800600"/>
            <a:ext cx="3369385" cy="1962329"/>
            <a:chOff x="685800" y="4800600"/>
            <a:chExt cx="3369385" cy="1962329"/>
          </a:xfrm>
        </p:grpSpPr>
        <p:cxnSp>
          <p:nvCxnSpPr>
            <p:cNvPr id="7" name="Straight Connector 6"/>
            <p:cNvCxnSpPr>
              <a:stCxn id="5" idx="2"/>
              <a:endCxn id="8" idx="0"/>
            </p:cNvCxnSpPr>
            <p:nvPr/>
          </p:nvCxnSpPr>
          <p:spPr>
            <a:xfrm>
              <a:off x="1524000" y="4800600"/>
              <a:ext cx="846493" cy="76200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85800" y="5562600"/>
              <a:ext cx="3369385" cy="1200329"/>
            </a:xfrm>
            <a:prstGeom prst="rect">
              <a:avLst/>
            </a:prstGeom>
            <a:noFill/>
            <a:ln w="38100">
              <a:solidFill>
                <a:schemeClr val="accent1">
                  <a:shade val="50000"/>
                </a:schemeClr>
              </a:solidFill>
            </a:ln>
          </p:spPr>
          <p:txBody>
            <a:bodyPr wrap="square" rtlCol="0">
              <a:spAutoFit/>
            </a:bodyPr>
            <a:lstStyle/>
            <a:p>
              <a:pPr algn="ctr"/>
              <a:r>
                <a:rPr lang="en-US" sz="2400" dirty="0" smtClean="0"/>
                <a:t>Disease variants </a:t>
              </a:r>
            </a:p>
            <a:p>
              <a:pPr algn="ctr"/>
              <a:r>
                <a:rPr lang="en-US" sz="2400" dirty="0" smtClean="0"/>
                <a:t>Or </a:t>
              </a:r>
            </a:p>
            <a:p>
              <a:pPr algn="ctr"/>
              <a:r>
                <a:rPr lang="en-US" sz="2400" dirty="0" smtClean="0"/>
                <a:t>New high productive QTV</a:t>
              </a:r>
              <a:endParaRPr lang="en-US" sz="2400" dirty="0"/>
            </a:p>
          </p:txBody>
        </p:sp>
      </p:grpSp>
      <p:sp>
        <p:nvSpPr>
          <p:cNvPr id="13" name="Rectangle 12"/>
          <p:cNvSpPr/>
          <p:nvPr/>
        </p:nvSpPr>
        <p:spPr>
          <a:xfrm>
            <a:off x="1600200" y="2057400"/>
            <a:ext cx="2514600" cy="1905000"/>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stCxn id="13" idx="3"/>
            <a:endCxn id="16" idx="1"/>
          </p:cNvCxnSpPr>
          <p:nvPr/>
        </p:nvCxnSpPr>
        <p:spPr>
          <a:xfrm>
            <a:off x="4114800" y="3009900"/>
            <a:ext cx="838200" cy="85245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953000" y="1600200"/>
            <a:ext cx="4038600" cy="4524315"/>
          </a:xfrm>
          <a:prstGeom prst="rect">
            <a:avLst/>
          </a:prstGeom>
          <a:noFill/>
          <a:ln w="38100">
            <a:solidFill>
              <a:schemeClr val="accent1">
                <a:lumMod val="75000"/>
              </a:schemeClr>
            </a:solidFill>
          </a:ln>
        </p:spPr>
        <p:txBody>
          <a:bodyPr wrap="square" rtlCol="0">
            <a:spAutoFit/>
          </a:bodyPr>
          <a:lstStyle/>
          <a:p>
            <a:pPr>
              <a:buFont typeface="Arial" pitchFamily="34" charset="0"/>
              <a:buChar char="•"/>
            </a:pPr>
            <a:r>
              <a:rPr lang="en-US" sz="2400" dirty="0" smtClean="0"/>
              <a:t> Mostly impute these</a:t>
            </a:r>
            <a:br>
              <a:rPr lang="en-US" sz="2400" dirty="0" smtClean="0"/>
            </a:br>
            <a:r>
              <a:rPr lang="en-US" sz="2400" dirty="0" smtClean="0"/>
              <a:t/>
            </a:r>
            <a:br>
              <a:rPr lang="en-US" sz="2400" dirty="0" smtClean="0"/>
            </a:br>
            <a:endParaRPr lang="en-US" sz="2400" dirty="0" smtClean="0"/>
          </a:p>
          <a:p>
            <a:pPr>
              <a:buFont typeface="Arial" pitchFamily="34" charset="0"/>
              <a:buChar char="•"/>
            </a:pPr>
            <a:r>
              <a:rPr lang="en-US" sz="2400" dirty="0" smtClean="0"/>
              <a:t> </a:t>
            </a:r>
            <a:r>
              <a:rPr lang="en-US" sz="2400" dirty="0" smtClean="0"/>
              <a:t>Still some issues:</a:t>
            </a:r>
          </a:p>
          <a:p>
            <a:pPr lvl="1">
              <a:buFont typeface="Arial" pitchFamily="34" charset="0"/>
              <a:buChar char="•"/>
            </a:pPr>
            <a:r>
              <a:rPr lang="en-US" sz="2400" dirty="0" smtClean="0"/>
              <a:t> </a:t>
            </a:r>
            <a:r>
              <a:rPr lang="en-US" sz="2400" dirty="0" smtClean="0"/>
              <a:t>Relatively new mutations</a:t>
            </a:r>
          </a:p>
          <a:p>
            <a:pPr lvl="1">
              <a:buFont typeface="Arial" pitchFamily="34" charset="0"/>
              <a:buChar char="•"/>
            </a:pPr>
            <a:r>
              <a:rPr lang="en-US" sz="2400" dirty="0" smtClean="0"/>
              <a:t> </a:t>
            </a:r>
            <a:r>
              <a:rPr lang="en-US" sz="2400" dirty="0" smtClean="0"/>
              <a:t>Ref. assembly errors</a:t>
            </a:r>
          </a:p>
          <a:p>
            <a:pPr lvl="1">
              <a:buFont typeface="Arial" pitchFamily="34" charset="0"/>
              <a:buChar char="•"/>
            </a:pPr>
            <a:r>
              <a:rPr lang="en-US" sz="2400" dirty="0" smtClean="0"/>
              <a:t> </a:t>
            </a:r>
            <a:r>
              <a:rPr lang="en-US" sz="2400" dirty="0" smtClean="0"/>
              <a:t>Difficult to sequence locations</a:t>
            </a:r>
            <a:br>
              <a:rPr lang="en-US" sz="2400" dirty="0" smtClean="0"/>
            </a:br>
            <a:r>
              <a:rPr lang="en-US" sz="2400" dirty="0" smtClean="0"/>
              <a:t/>
            </a:r>
            <a:br>
              <a:rPr lang="en-US" sz="2400" dirty="0" smtClean="0"/>
            </a:br>
            <a:endParaRPr lang="en-US" sz="2400" dirty="0" smtClean="0"/>
          </a:p>
          <a:p>
            <a:pPr>
              <a:buFont typeface="Arial" pitchFamily="34" charset="0"/>
              <a:buChar char="•"/>
            </a:pPr>
            <a:r>
              <a:rPr lang="en-US" sz="2400" dirty="0" smtClean="0"/>
              <a:t> </a:t>
            </a:r>
            <a:r>
              <a:rPr lang="en-US" sz="2400" dirty="0" smtClean="0"/>
              <a:t>Can we get biological function from imputation?</a:t>
            </a:r>
            <a:endParaRPr lang="en-US" sz="2400" dirty="0"/>
          </a:p>
        </p:txBody>
      </p:sp>
      <p:sp>
        <p:nvSpPr>
          <p:cNvPr id="18" name="Rectangle 17"/>
          <p:cNvSpPr/>
          <p:nvPr/>
        </p:nvSpPr>
        <p:spPr>
          <a:xfrm>
            <a:off x="0" y="0"/>
            <a:ext cx="9144000" cy="2286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6">
                                            <p:bg/>
                                          </p:spTgt>
                                        </p:tgtEl>
                                        <p:attrNameLst>
                                          <p:attrName>style.visibility</p:attrName>
                                        </p:attrNameLst>
                                      </p:cBhvr>
                                      <p:to>
                                        <p:strVal val="visible"/>
                                      </p:to>
                                    </p:set>
                                    <p:animEffect transition="in" filter="fade">
                                      <p:cBhvr>
                                        <p:cTn id="23" dur="500"/>
                                        <p:tgtEl>
                                          <p:spTgt spid="16">
                                            <p:bg/>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6">
                                            <p:txEl>
                                              <p:pRg st="0" end="0"/>
                                            </p:txEl>
                                          </p:spTgt>
                                        </p:tgtEl>
                                        <p:attrNameLst>
                                          <p:attrName>style.visibility</p:attrName>
                                        </p:attrNameLst>
                                      </p:cBhvr>
                                      <p:to>
                                        <p:strVal val="visible"/>
                                      </p:to>
                                    </p:set>
                                    <p:animEffect transition="in" filter="fade">
                                      <p:cBhvr>
                                        <p:cTn id="26" dur="500"/>
                                        <p:tgtEl>
                                          <p:spTgt spid="16">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6">
                                            <p:txEl>
                                              <p:pRg st="1" end="1"/>
                                            </p:txEl>
                                          </p:spTgt>
                                        </p:tgtEl>
                                        <p:attrNameLst>
                                          <p:attrName>style.visibility</p:attrName>
                                        </p:attrNameLst>
                                      </p:cBhvr>
                                      <p:to>
                                        <p:strVal val="visible"/>
                                      </p:to>
                                    </p:set>
                                    <p:animEffect transition="in" filter="fade">
                                      <p:cBhvr>
                                        <p:cTn id="31" dur="500"/>
                                        <p:tgtEl>
                                          <p:spTgt spid="16">
                                            <p:txEl>
                                              <p:pRg st="1" end="1"/>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6">
                                            <p:txEl>
                                              <p:pRg st="2" end="2"/>
                                            </p:txEl>
                                          </p:spTgt>
                                        </p:tgtEl>
                                        <p:attrNameLst>
                                          <p:attrName>style.visibility</p:attrName>
                                        </p:attrNameLst>
                                      </p:cBhvr>
                                      <p:to>
                                        <p:strVal val="visible"/>
                                      </p:to>
                                    </p:set>
                                    <p:animEffect transition="in" filter="fade">
                                      <p:cBhvr>
                                        <p:cTn id="34" dur="500"/>
                                        <p:tgtEl>
                                          <p:spTgt spid="16">
                                            <p:txEl>
                                              <p:pRg st="2" end="2"/>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6">
                                            <p:txEl>
                                              <p:pRg st="3" end="3"/>
                                            </p:txEl>
                                          </p:spTgt>
                                        </p:tgtEl>
                                        <p:attrNameLst>
                                          <p:attrName>style.visibility</p:attrName>
                                        </p:attrNameLst>
                                      </p:cBhvr>
                                      <p:to>
                                        <p:strVal val="visible"/>
                                      </p:to>
                                    </p:set>
                                    <p:animEffect transition="in" filter="fade">
                                      <p:cBhvr>
                                        <p:cTn id="37" dur="500"/>
                                        <p:tgtEl>
                                          <p:spTgt spid="16">
                                            <p:txEl>
                                              <p:pRg st="3" end="3"/>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6">
                                            <p:txEl>
                                              <p:pRg st="4" end="4"/>
                                            </p:txEl>
                                          </p:spTgt>
                                        </p:tgtEl>
                                        <p:attrNameLst>
                                          <p:attrName>style.visibility</p:attrName>
                                        </p:attrNameLst>
                                      </p:cBhvr>
                                      <p:to>
                                        <p:strVal val="visible"/>
                                      </p:to>
                                    </p:set>
                                    <p:animEffect transition="in" filter="fade">
                                      <p:cBhvr>
                                        <p:cTn id="40" dur="500"/>
                                        <p:tgtEl>
                                          <p:spTgt spid="16">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6">
                                            <p:txEl>
                                              <p:pRg st="5" end="5"/>
                                            </p:txEl>
                                          </p:spTgt>
                                        </p:tgtEl>
                                        <p:attrNameLst>
                                          <p:attrName>style.visibility</p:attrName>
                                        </p:attrNameLst>
                                      </p:cBhvr>
                                      <p:to>
                                        <p:strVal val="visible"/>
                                      </p:to>
                                    </p:set>
                                    <p:animEffect transition="in" filter="fade">
                                      <p:cBhvr>
                                        <p:cTn id="45"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3" grpId="0" animBg="1"/>
      <p:bldP spid="16" grpId="0" uiExpand="1"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60000"/>
                    <a:lumOff val="40000"/>
                  </a:schemeClr>
                </a:solidFill>
              </a:rPr>
              <a:t>Sequencing to find novel variants</a:t>
            </a:r>
            <a:endParaRPr lang="en-US" dirty="0">
              <a:solidFill>
                <a:schemeClr val="tx2">
                  <a:lumMod val="60000"/>
                  <a:lumOff val="40000"/>
                </a:schemeClr>
              </a:solidFill>
            </a:endParaRPr>
          </a:p>
        </p:txBody>
      </p:sp>
      <p:pic>
        <p:nvPicPr>
          <p:cNvPr id="9" name="Content Placeholder 8" descr="fastq_file_screengrab.PNG"/>
          <p:cNvPicPr>
            <a:picLocks noGrp="1" noChangeAspect="1"/>
          </p:cNvPicPr>
          <p:nvPr>
            <p:ph idx="1"/>
          </p:nvPr>
        </p:nvPicPr>
        <p:blipFill>
          <a:blip r:embed="rId2" cstate="print"/>
          <a:stretch>
            <a:fillRect/>
          </a:stretch>
        </p:blipFill>
        <p:spPr>
          <a:xfrm>
            <a:off x="5334000" y="1447800"/>
            <a:ext cx="3572391" cy="2896164"/>
          </a:xfrm>
        </p:spPr>
      </p:pic>
      <p:pic>
        <p:nvPicPr>
          <p:cNvPr id="30724" name="Picture 4" descr="http://core.cgrb.oregonstate.edu/sites/default/files/HTS_HISeq2000.png"/>
          <p:cNvPicPr>
            <a:picLocks noChangeAspect="1" noChangeArrowheads="1"/>
          </p:cNvPicPr>
          <p:nvPr/>
        </p:nvPicPr>
        <p:blipFill>
          <a:blip r:embed="rId3" cstate="print"/>
          <a:srcRect/>
          <a:stretch>
            <a:fillRect/>
          </a:stretch>
        </p:blipFill>
        <p:spPr bwMode="auto">
          <a:xfrm>
            <a:off x="304800" y="1447800"/>
            <a:ext cx="3962400" cy="2971800"/>
          </a:xfrm>
          <a:prstGeom prst="rect">
            <a:avLst/>
          </a:prstGeom>
          <a:noFill/>
        </p:spPr>
      </p:pic>
      <p:cxnSp>
        <p:nvCxnSpPr>
          <p:cNvPr id="7" name="Straight Arrow Connector 6"/>
          <p:cNvCxnSpPr/>
          <p:nvPr/>
        </p:nvCxnSpPr>
        <p:spPr>
          <a:xfrm>
            <a:off x="4267200" y="2819400"/>
            <a:ext cx="990600"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248400" y="2514600"/>
            <a:ext cx="1828800" cy="584775"/>
          </a:xfrm>
          <a:prstGeom prst="rect">
            <a:avLst/>
          </a:prstGeom>
          <a:solidFill>
            <a:schemeClr val="bg1"/>
          </a:solidFill>
          <a:ln>
            <a:solidFill>
              <a:schemeClr val="accent1">
                <a:lumMod val="75000"/>
              </a:schemeClr>
            </a:solidFill>
          </a:ln>
        </p:spPr>
        <p:txBody>
          <a:bodyPr wrap="square" rtlCol="0">
            <a:spAutoFit/>
          </a:bodyPr>
          <a:lstStyle/>
          <a:p>
            <a:r>
              <a:rPr lang="en-US" sz="3200" dirty="0" smtClean="0"/>
              <a:t>Raw Data</a:t>
            </a:r>
            <a:endParaRPr lang="en-US" sz="3200" dirty="0"/>
          </a:p>
        </p:txBody>
      </p:sp>
      <p:cxnSp>
        <p:nvCxnSpPr>
          <p:cNvPr id="11" name="Straight Arrow Connector 10"/>
          <p:cNvCxnSpPr/>
          <p:nvPr/>
        </p:nvCxnSpPr>
        <p:spPr>
          <a:xfrm>
            <a:off x="7162800" y="4343400"/>
            <a:ext cx="0" cy="4572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334000" y="4876800"/>
            <a:ext cx="3810000" cy="400110"/>
          </a:xfrm>
          <a:prstGeom prst="rect">
            <a:avLst/>
          </a:prstGeom>
          <a:noFill/>
        </p:spPr>
        <p:txBody>
          <a:bodyPr wrap="square" rtlCol="0">
            <a:spAutoFit/>
          </a:bodyPr>
          <a:lstStyle/>
          <a:p>
            <a:r>
              <a:rPr lang="en-US" sz="2000" b="1" dirty="0" smtClean="0">
                <a:solidFill>
                  <a:srgbClr val="0070C0"/>
                </a:solidFill>
                <a:latin typeface="Courier New" pitchFamily="49" charset="0"/>
                <a:cs typeface="Courier New" pitchFamily="49" charset="0"/>
              </a:rPr>
              <a:t>ACGTAAAGGTACGACGATCGACG</a:t>
            </a:r>
            <a:endParaRPr lang="en-US" sz="2000" b="1" dirty="0">
              <a:solidFill>
                <a:srgbClr val="0070C0"/>
              </a:solidFill>
              <a:latin typeface="Courier New" pitchFamily="49" charset="0"/>
              <a:cs typeface="Courier New" pitchFamily="49" charset="0"/>
            </a:endParaRPr>
          </a:p>
        </p:txBody>
      </p:sp>
      <p:sp>
        <p:nvSpPr>
          <p:cNvPr id="14" name="TextBox 13"/>
          <p:cNvSpPr txBox="1"/>
          <p:nvPr/>
        </p:nvSpPr>
        <p:spPr>
          <a:xfrm>
            <a:off x="5335303" y="5257800"/>
            <a:ext cx="2185214" cy="400110"/>
          </a:xfrm>
          <a:prstGeom prst="rect">
            <a:avLst/>
          </a:prstGeom>
          <a:noFill/>
        </p:spPr>
        <p:txBody>
          <a:bodyPr wrap="none" rtlCol="0">
            <a:spAutoFit/>
          </a:bodyPr>
          <a:lstStyle/>
          <a:p>
            <a:r>
              <a:rPr lang="en-US" sz="2000" b="1" dirty="0" smtClean="0">
                <a:solidFill>
                  <a:srgbClr val="FF0000"/>
                </a:solidFill>
                <a:latin typeface="Courier New" pitchFamily="49" charset="0"/>
                <a:cs typeface="Courier New" pitchFamily="49" charset="0"/>
              </a:rPr>
              <a:t>ACGTAAAGGGACG</a:t>
            </a:r>
            <a:endParaRPr lang="en-US" sz="2000" b="1" dirty="0">
              <a:solidFill>
                <a:srgbClr val="FF0000"/>
              </a:solidFill>
              <a:latin typeface="Courier New" pitchFamily="49" charset="0"/>
              <a:cs typeface="Courier New" pitchFamily="49" charset="0"/>
            </a:endParaRPr>
          </a:p>
        </p:txBody>
      </p:sp>
      <p:sp>
        <p:nvSpPr>
          <p:cNvPr id="15" name="TextBox 14"/>
          <p:cNvSpPr txBox="1"/>
          <p:nvPr/>
        </p:nvSpPr>
        <p:spPr>
          <a:xfrm>
            <a:off x="5638800" y="5537200"/>
            <a:ext cx="2185214" cy="400110"/>
          </a:xfrm>
          <a:prstGeom prst="rect">
            <a:avLst/>
          </a:prstGeom>
          <a:noFill/>
        </p:spPr>
        <p:txBody>
          <a:bodyPr wrap="none" rtlCol="0">
            <a:spAutoFit/>
          </a:bodyPr>
          <a:lstStyle/>
          <a:p>
            <a:r>
              <a:rPr lang="en-US" sz="2000" b="1" dirty="0" smtClean="0">
                <a:solidFill>
                  <a:srgbClr val="FF0000"/>
                </a:solidFill>
                <a:latin typeface="Courier New" pitchFamily="49" charset="0"/>
                <a:cs typeface="Courier New" pitchFamily="49" charset="0"/>
              </a:rPr>
              <a:t>GTAAAGGTACGAC</a:t>
            </a:r>
            <a:endParaRPr lang="en-US" sz="2000" b="1" dirty="0">
              <a:solidFill>
                <a:srgbClr val="FF0000"/>
              </a:solidFill>
              <a:latin typeface="Courier New" pitchFamily="49" charset="0"/>
              <a:cs typeface="Courier New" pitchFamily="49" charset="0"/>
            </a:endParaRPr>
          </a:p>
        </p:txBody>
      </p:sp>
      <p:sp>
        <p:nvSpPr>
          <p:cNvPr id="16" name="TextBox 15"/>
          <p:cNvSpPr txBox="1"/>
          <p:nvPr/>
        </p:nvSpPr>
        <p:spPr>
          <a:xfrm>
            <a:off x="5646472" y="5816600"/>
            <a:ext cx="2185214" cy="400110"/>
          </a:xfrm>
          <a:prstGeom prst="rect">
            <a:avLst/>
          </a:prstGeom>
          <a:noFill/>
        </p:spPr>
        <p:txBody>
          <a:bodyPr wrap="none" rtlCol="0">
            <a:spAutoFit/>
          </a:bodyPr>
          <a:lstStyle/>
          <a:p>
            <a:r>
              <a:rPr lang="en-US" sz="2000" b="1" dirty="0" smtClean="0">
                <a:solidFill>
                  <a:srgbClr val="FF0000"/>
                </a:solidFill>
                <a:latin typeface="Courier New" pitchFamily="49" charset="0"/>
                <a:cs typeface="Courier New" pitchFamily="49" charset="0"/>
              </a:rPr>
              <a:t>GTAAAGGTACGAC</a:t>
            </a:r>
            <a:endParaRPr lang="en-US" sz="2000" b="1" dirty="0">
              <a:solidFill>
                <a:srgbClr val="FF0000"/>
              </a:solidFill>
              <a:latin typeface="Courier New" pitchFamily="49" charset="0"/>
              <a:cs typeface="Courier New" pitchFamily="49" charset="0"/>
            </a:endParaRPr>
          </a:p>
        </p:txBody>
      </p:sp>
      <p:sp>
        <p:nvSpPr>
          <p:cNvPr id="17" name="TextBox 16"/>
          <p:cNvSpPr txBox="1"/>
          <p:nvPr/>
        </p:nvSpPr>
        <p:spPr>
          <a:xfrm>
            <a:off x="6400800" y="6096000"/>
            <a:ext cx="2339102" cy="400110"/>
          </a:xfrm>
          <a:prstGeom prst="rect">
            <a:avLst/>
          </a:prstGeom>
          <a:noFill/>
        </p:spPr>
        <p:txBody>
          <a:bodyPr wrap="none" rtlCol="0">
            <a:spAutoFit/>
          </a:bodyPr>
          <a:lstStyle/>
          <a:p>
            <a:r>
              <a:rPr lang="en-US" sz="2000" b="1" dirty="0" smtClean="0">
                <a:solidFill>
                  <a:srgbClr val="FF0000"/>
                </a:solidFill>
                <a:latin typeface="Courier New" pitchFamily="49" charset="0"/>
                <a:cs typeface="Courier New" pitchFamily="49" charset="0"/>
              </a:rPr>
              <a:t>GGGACGACGATCGA</a:t>
            </a:r>
            <a:endParaRPr lang="en-US" sz="2000" b="1" dirty="0">
              <a:solidFill>
                <a:srgbClr val="FF0000"/>
              </a:solidFill>
              <a:latin typeface="Courier New" pitchFamily="49" charset="0"/>
              <a:cs typeface="Courier New" pitchFamily="49" charset="0"/>
            </a:endParaRPr>
          </a:p>
        </p:txBody>
      </p:sp>
      <p:sp>
        <p:nvSpPr>
          <p:cNvPr id="18" name="TextBox 17"/>
          <p:cNvSpPr txBox="1"/>
          <p:nvPr/>
        </p:nvSpPr>
        <p:spPr>
          <a:xfrm>
            <a:off x="4572000" y="4800600"/>
            <a:ext cx="825867" cy="523220"/>
          </a:xfrm>
          <a:prstGeom prst="rect">
            <a:avLst/>
          </a:prstGeom>
          <a:noFill/>
        </p:spPr>
        <p:txBody>
          <a:bodyPr wrap="none" rtlCol="0">
            <a:spAutoFit/>
          </a:bodyPr>
          <a:lstStyle/>
          <a:p>
            <a:r>
              <a:rPr lang="en-US" sz="2800" b="1" dirty="0" smtClean="0"/>
              <a:t>REF:</a:t>
            </a:r>
            <a:endParaRPr lang="en-US" sz="2800" b="1" dirty="0"/>
          </a:p>
        </p:txBody>
      </p:sp>
      <p:sp>
        <p:nvSpPr>
          <p:cNvPr id="19" name="TextBox 18"/>
          <p:cNvSpPr txBox="1"/>
          <p:nvPr/>
        </p:nvSpPr>
        <p:spPr>
          <a:xfrm>
            <a:off x="762000" y="4876800"/>
            <a:ext cx="3810000" cy="400110"/>
          </a:xfrm>
          <a:prstGeom prst="rect">
            <a:avLst/>
          </a:prstGeom>
          <a:noFill/>
        </p:spPr>
        <p:txBody>
          <a:bodyPr wrap="square" rtlCol="0">
            <a:spAutoFit/>
          </a:bodyPr>
          <a:lstStyle/>
          <a:p>
            <a:r>
              <a:rPr lang="en-US" sz="2000" b="1" dirty="0" smtClean="0">
                <a:solidFill>
                  <a:srgbClr val="0070C0"/>
                </a:solidFill>
                <a:latin typeface="Courier New" pitchFamily="49" charset="0"/>
                <a:cs typeface="Courier New" pitchFamily="49" charset="0"/>
              </a:rPr>
              <a:t>ACGTAAAGGTACGACGATCGACG</a:t>
            </a:r>
            <a:endParaRPr lang="en-US" sz="2000" b="1" dirty="0">
              <a:solidFill>
                <a:srgbClr val="0070C0"/>
              </a:solidFill>
              <a:latin typeface="Courier New" pitchFamily="49" charset="0"/>
              <a:cs typeface="Courier New" pitchFamily="49" charset="0"/>
            </a:endParaRPr>
          </a:p>
        </p:txBody>
      </p:sp>
      <p:sp>
        <p:nvSpPr>
          <p:cNvPr id="20" name="TextBox 19"/>
          <p:cNvSpPr txBox="1"/>
          <p:nvPr/>
        </p:nvSpPr>
        <p:spPr>
          <a:xfrm>
            <a:off x="763303" y="5257800"/>
            <a:ext cx="2185214" cy="400110"/>
          </a:xfrm>
          <a:prstGeom prst="rect">
            <a:avLst/>
          </a:prstGeom>
          <a:noFill/>
        </p:spPr>
        <p:txBody>
          <a:bodyPr wrap="none" rtlCol="0">
            <a:spAutoFit/>
          </a:bodyPr>
          <a:lstStyle/>
          <a:p>
            <a:r>
              <a:rPr lang="en-US" sz="2000" b="1" dirty="0" smtClean="0">
                <a:solidFill>
                  <a:srgbClr val="FF0000"/>
                </a:solidFill>
                <a:latin typeface="Courier New" pitchFamily="49" charset="0"/>
                <a:cs typeface="Courier New" pitchFamily="49" charset="0"/>
              </a:rPr>
              <a:t>ACGTAAAGG</a:t>
            </a:r>
            <a:r>
              <a:rPr lang="en-US" sz="2000" b="1" dirty="0" smtClean="0">
                <a:latin typeface="Courier New" pitchFamily="49" charset="0"/>
                <a:cs typeface="Courier New" pitchFamily="49" charset="0"/>
              </a:rPr>
              <a:t>G</a:t>
            </a:r>
            <a:r>
              <a:rPr lang="en-US" sz="2000" b="1" dirty="0" smtClean="0">
                <a:solidFill>
                  <a:srgbClr val="FF0000"/>
                </a:solidFill>
                <a:latin typeface="Courier New" pitchFamily="49" charset="0"/>
                <a:cs typeface="Courier New" pitchFamily="49" charset="0"/>
              </a:rPr>
              <a:t>ACG</a:t>
            </a:r>
            <a:endParaRPr lang="en-US" sz="2000" b="1" dirty="0">
              <a:solidFill>
                <a:srgbClr val="FF0000"/>
              </a:solidFill>
              <a:latin typeface="Courier New" pitchFamily="49" charset="0"/>
              <a:cs typeface="Courier New" pitchFamily="49" charset="0"/>
            </a:endParaRPr>
          </a:p>
        </p:txBody>
      </p:sp>
      <p:sp>
        <p:nvSpPr>
          <p:cNvPr id="21" name="TextBox 20"/>
          <p:cNvSpPr txBox="1"/>
          <p:nvPr/>
        </p:nvSpPr>
        <p:spPr>
          <a:xfrm>
            <a:off x="1066800" y="5537200"/>
            <a:ext cx="2185214" cy="400110"/>
          </a:xfrm>
          <a:prstGeom prst="rect">
            <a:avLst/>
          </a:prstGeom>
          <a:noFill/>
        </p:spPr>
        <p:txBody>
          <a:bodyPr wrap="none" rtlCol="0">
            <a:spAutoFit/>
          </a:bodyPr>
          <a:lstStyle/>
          <a:p>
            <a:r>
              <a:rPr lang="en-US" sz="2000" b="1" dirty="0" smtClean="0">
                <a:solidFill>
                  <a:srgbClr val="FF0000"/>
                </a:solidFill>
                <a:latin typeface="Courier New" pitchFamily="49" charset="0"/>
                <a:cs typeface="Courier New" pitchFamily="49" charset="0"/>
              </a:rPr>
              <a:t>GTAAAGGTACGAC</a:t>
            </a:r>
            <a:endParaRPr lang="en-US" sz="2000" b="1" dirty="0">
              <a:solidFill>
                <a:srgbClr val="FF0000"/>
              </a:solidFill>
              <a:latin typeface="Courier New" pitchFamily="49" charset="0"/>
              <a:cs typeface="Courier New" pitchFamily="49" charset="0"/>
            </a:endParaRPr>
          </a:p>
        </p:txBody>
      </p:sp>
      <p:sp>
        <p:nvSpPr>
          <p:cNvPr id="22" name="TextBox 21"/>
          <p:cNvSpPr txBox="1"/>
          <p:nvPr/>
        </p:nvSpPr>
        <p:spPr>
          <a:xfrm>
            <a:off x="1074472" y="5816600"/>
            <a:ext cx="2185214" cy="400110"/>
          </a:xfrm>
          <a:prstGeom prst="rect">
            <a:avLst/>
          </a:prstGeom>
          <a:noFill/>
        </p:spPr>
        <p:txBody>
          <a:bodyPr wrap="none" rtlCol="0">
            <a:spAutoFit/>
          </a:bodyPr>
          <a:lstStyle/>
          <a:p>
            <a:r>
              <a:rPr lang="en-US" sz="2000" b="1" dirty="0" smtClean="0">
                <a:solidFill>
                  <a:srgbClr val="FF0000"/>
                </a:solidFill>
                <a:latin typeface="Courier New" pitchFamily="49" charset="0"/>
                <a:cs typeface="Courier New" pitchFamily="49" charset="0"/>
              </a:rPr>
              <a:t>GTAAAGGTACGAC</a:t>
            </a:r>
            <a:endParaRPr lang="en-US" sz="2000" b="1" dirty="0">
              <a:solidFill>
                <a:srgbClr val="FF0000"/>
              </a:solidFill>
              <a:latin typeface="Courier New" pitchFamily="49" charset="0"/>
              <a:cs typeface="Courier New" pitchFamily="49" charset="0"/>
            </a:endParaRPr>
          </a:p>
        </p:txBody>
      </p:sp>
      <p:sp>
        <p:nvSpPr>
          <p:cNvPr id="23" name="TextBox 22"/>
          <p:cNvSpPr txBox="1"/>
          <p:nvPr/>
        </p:nvSpPr>
        <p:spPr>
          <a:xfrm>
            <a:off x="1828800" y="6096000"/>
            <a:ext cx="2339102" cy="400110"/>
          </a:xfrm>
          <a:prstGeom prst="rect">
            <a:avLst/>
          </a:prstGeom>
          <a:noFill/>
        </p:spPr>
        <p:txBody>
          <a:bodyPr wrap="none" rtlCol="0">
            <a:spAutoFit/>
          </a:bodyPr>
          <a:lstStyle/>
          <a:p>
            <a:r>
              <a:rPr lang="en-US" sz="2000" b="1" dirty="0" smtClean="0">
                <a:solidFill>
                  <a:srgbClr val="FF0000"/>
                </a:solidFill>
                <a:latin typeface="Courier New" pitchFamily="49" charset="0"/>
                <a:cs typeface="Courier New" pitchFamily="49" charset="0"/>
              </a:rPr>
              <a:t>GG</a:t>
            </a:r>
            <a:r>
              <a:rPr lang="en-US" sz="2000" b="1" dirty="0" smtClean="0">
                <a:latin typeface="Courier New" pitchFamily="49" charset="0"/>
                <a:cs typeface="Courier New" pitchFamily="49" charset="0"/>
              </a:rPr>
              <a:t>G</a:t>
            </a:r>
            <a:r>
              <a:rPr lang="en-US" sz="2000" b="1" dirty="0" smtClean="0">
                <a:solidFill>
                  <a:srgbClr val="FF0000"/>
                </a:solidFill>
                <a:latin typeface="Courier New" pitchFamily="49" charset="0"/>
                <a:cs typeface="Courier New" pitchFamily="49" charset="0"/>
              </a:rPr>
              <a:t>ACGACGATCGA</a:t>
            </a:r>
            <a:endParaRPr lang="en-US" sz="2000" b="1" dirty="0">
              <a:solidFill>
                <a:srgbClr val="FF0000"/>
              </a:solidFill>
              <a:latin typeface="Courier New" pitchFamily="49" charset="0"/>
              <a:cs typeface="Courier New" pitchFamily="49" charset="0"/>
            </a:endParaRPr>
          </a:p>
        </p:txBody>
      </p:sp>
      <p:sp>
        <p:nvSpPr>
          <p:cNvPr id="24" name="TextBox 23"/>
          <p:cNvSpPr txBox="1"/>
          <p:nvPr/>
        </p:nvSpPr>
        <p:spPr>
          <a:xfrm>
            <a:off x="0" y="4800600"/>
            <a:ext cx="825867" cy="523220"/>
          </a:xfrm>
          <a:prstGeom prst="rect">
            <a:avLst/>
          </a:prstGeom>
          <a:noFill/>
        </p:spPr>
        <p:txBody>
          <a:bodyPr wrap="none" rtlCol="0">
            <a:spAutoFit/>
          </a:bodyPr>
          <a:lstStyle/>
          <a:p>
            <a:r>
              <a:rPr lang="en-US" sz="2800" b="1" dirty="0" smtClean="0"/>
              <a:t>REF:</a:t>
            </a:r>
            <a:endParaRPr lang="en-US" sz="2800" b="1" dirty="0"/>
          </a:p>
        </p:txBody>
      </p:sp>
      <p:cxnSp>
        <p:nvCxnSpPr>
          <p:cNvPr id="26" name="Straight Arrow Connector 25"/>
          <p:cNvCxnSpPr/>
          <p:nvPr/>
        </p:nvCxnSpPr>
        <p:spPr>
          <a:xfrm flipH="1">
            <a:off x="4343400" y="5715000"/>
            <a:ext cx="762000"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2209800" y="4953000"/>
            <a:ext cx="152400" cy="1752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0" y="0"/>
            <a:ext cx="9144000" cy="2286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1000"/>
                                        <p:tgtEl>
                                          <p:spTgt spid="15"/>
                                        </p:tgtEl>
                                      </p:cBhvr>
                                    </p:animEffect>
                                  </p:childTnLst>
                                </p:cTn>
                              </p:par>
                            </p:childTnLst>
                          </p:cTn>
                        </p:par>
                        <p:par>
                          <p:cTn id="28" fill="hold">
                            <p:stCondLst>
                              <p:cond delay="1500"/>
                            </p:stCondLst>
                            <p:childTnLst>
                              <p:par>
                                <p:cTn id="29" presetID="10" presetClass="entr" presetSubtype="0"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childTnLst>
                                </p:cTn>
                              </p:par>
                            </p:childTnLst>
                          </p:cTn>
                        </p:par>
                        <p:par>
                          <p:cTn id="32" fill="hold">
                            <p:stCondLst>
                              <p:cond delay="2500"/>
                            </p:stCondLst>
                            <p:childTnLst>
                              <p:par>
                                <p:cTn id="33" presetID="10" presetClass="entr" presetSubtype="0"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10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26"/>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24"/>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9"/>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21"/>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2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p:bldP spid="14" grpId="0"/>
      <p:bldP spid="15" grpId="0"/>
      <p:bldP spid="16" grpId="0"/>
      <p:bldP spid="17" grpId="0"/>
      <p:bldP spid="18" grpId="0"/>
      <p:bldP spid="19" grpId="0"/>
      <p:bldP spid="20" grpId="0"/>
      <p:bldP spid="21" grpId="0"/>
      <p:bldP spid="22" grpId="0"/>
      <p:bldP spid="23" grpId="0"/>
      <p:bldP spid="24" grpId="0"/>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60000"/>
                    <a:lumOff val="40000"/>
                  </a:schemeClr>
                </a:solidFill>
              </a:rPr>
              <a:t>Making use of new variants</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lstStyle/>
          <a:p>
            <a:r>
              <a:rPr lang="en-US" dirty="0" smtClean="0"/>
              <a:t>What do you do after variant calling?</a:t>
            </a:r>
          </a:p>
          <a:p>
            <a:pPr lvl="1"/>
            <a:r>
              <a:rPr lang="en-US" dirty="0" smtClean="0"/>
              <a:t>Check for functional impact</a:t>
            </a:r>
          </a:p>
          <a:p>
            <a:pPr lvl="1"/>
            <a:r>
              <a:rPr lang="en-US" dirty="0" smtClean="0"/>
              <a:t>Check for frequency</a:t>
            </a:r>
          </a:p>
          <a:p>
            <a:r>
              <a:rPr lang="en-US" dirty="0" smtClean="0"/>
              <a:t>Variants can be placed on chips</a:t>
            </a:r>
          </a:p>
          <a:p>
            <a:r>
              <a:rPr lang="en-US" dirty="0" smtClean="0"/>
              <a:t>Deletions can be tracked</a:t>
            </a:r>
            <a:endParaRPr lang="en-US" dirty="0"/>
          </a:p>
        </p:txBody>
      </p:sp>
      <p:sp>
        <p:nvSpPr>
          <p:cNvPr id="4" name="TextBox 3"/>
          <p:cNvSpPr txBox="1"/>
          <p:nvPr/>
        </p:nvSpPr>
        <p:spPr>
          <a:xfrm>
            <a:off x="2743200" y="4572000"/>
            <a:ext cx="4875053" cy="584775"/>
          </a:xfrm>
          <a:prstGeom prst="rect">
            <a:avLst/>
          </a:prstGeom>
          <a:noFill/>
        </p:spPr>
        <p:txBody>
          <a:bodyPr wrap="none" rtlCol="0">
            <a:spAutoFit/>
          </a:bodyPr>
          <a:lstStyle/>
          <a:p>
            <a:r>
              <a:rPr lang="en-US" sz="3200" b="1" dirty="0" smtClean="0">
                <a:latin typeface="Courier New" pitchFamily="49" charset="0"/>
                <a:cs typeface="Courier New" pitchFamily="49" charset="0"/>
              </a:rPr>
              <a:t>ACGACTAGACGATGGACGA</a:t>
            </a:r>
            <a:endParaRPr lang="en-US" sz="3200" b="1" dirty="0">
              <a:latin typeface="Courier New" pitchFamily="49" charset="0"/>
              <a:cs typeface="Courier New" pitchFamily="49" charset="0"/>
            </a:endParaRPr>
          </a:p>
        </p:txBody>
      </p:sp>
      <p:sp>
        <p:nvSpPr>
          <p:cNvPr id="5" name="TextBox 4"/>
          <p:cNvSpPr txBox="1"/>
          <p:nvPr/>
        </p:nvSpPr>
        <p:spPr>
          <a:xfrm>
            <a:off x="2743200" y="5486400"/>
            <a:ext cx="4875053" cy="584775"/>
          </a:xfrm>
          <a:prstGeom prst="rect">
            <a:avLst/>
          </a:prstGeom>
          <a:noFill/>
        </p:spPr>
        <p:txBody>
          <a:bodyPr wrap="none" rtlCol="0">
            <a:spAutoFit/>
          </a:bodyPr>
          <a:lstStyle/>
          <a:p>
            <a:r>
              <a:rPr lang="en-US" sz="3200" b="1" dirty="0" smtClean="0">
                <a:latin typeface="Courier New" pitchFamily="49" charset="0"/>
                <a:cs typeface="Courier New" pitchFamily="49" charset="0"/>
              </a:rPr>
              <a:t>ACGACTA     TGGACGA</a:t>
            </a:r>
            <a:endParaRPr lang="en-US" sz="3200" b="1" dirty="0">
              <a:latin typeface="Courier New" pitchFamily="49" charset="0"/>
              <a:cs typeface="Courier New" pitchFamily="49" charset="0"/>
            </a:endParaRPr>
          </a:p>
        </p:txBody>
      </p:sp>
      <p:sp>
        <p:nvSpPr>
          <p:cNvPr id="6" name="TextBox 5"/>
          <p:cNvSpPr txBox="1"/>
          <p:nvPr/>
        </p:nvSpPr>
        <p:spPr>
          <a:xfrm>
            <a:off x="1066800" y="4572000"/>
            <a:ext cx="1639936" cy="523220"/>
          </a:xfrm>
          <a:prstGeom prst="rect">
            <a:avLst/>
          </a:prstGeom>
          <a:noFill/>
        </p:spPr>
        <p:txBody>
          <a:bodyPr wrap="none" rtlCol="0">
            <a:spAutoFit/>
          </a:bodyPr>
          <a:lstStyle/>
          <a:p>
            <a:r>
              <a:rPr lang="en-US" sz="2800" u="sng" dirty="0" err="1" smtClean="0"/>
              <a:t>WildType</a:t>
            </a:r>
            <a:r>
              <a:rPr lang="en-US" sz="2800" u="sng" dirty="0" smtClean="0"/>
              <a:t>:</a:t>
            </a:r>
            <a:endParaRPr lang="en-US" sz="2800" u="sng" dirty="0"/>
          </a:p>
        </p:txBody>
      </p:sp>
      <p:sp>
        <p:nvSpPr>
          <p:cNvPr id="7" name="TextBox 6"/>
          <p:cNvSpPr txBox="1"/>
          <p:nvPr/>
        </p:nvSpPr>
        <p:spPr>
          <a:xfrm>
            <a:off x="1148956" y="5486400"/>
            <a:ext cx="1518044" cy="523220"/>
          </a:xfrm>
          <a:prstGeom prst="rect">
            <a:avLst/>
          </a:prstGeom>
          <a:noFill/>
        </p:spPr>
        <p:txBody>
          <a:bodyPr wrap="none" rtlCol="0">
            <a:spAutoFit/>
          </a:bodyPr>
          <a:lstStyle/>
          <a:p>
            <a:r>
              <a:rPr lang="en-US" sz="2800" u="sng" dirty="0" smtClean="0"/>
              <a:t>Deletion:</a:t>
            </a:r>
            <a:endParaRPr lang="en-US" sz="2800" u="sng" dirty="0"/>
          </a:p>
        </p:txBody>
      </p:sp>
      <p:sp>
        <p:nvSpPr>
          <p:cNvPr id="8" name="TextBox 7"/>
          <p:cNvSpPr txBox="1"/>
          <p:nvPr/>
        </p:nvSpPr>
        <p:spPr>
          <a:xfrm>
            <a:off x="2743200" y="5486400"/>
            <a:ext cx="1912703" cy="584775"/>
          </a:xfrm>
          <a:prstGeom prst="rect">
            <a:avLst/>
          </a:prstGeom>
          <a:noFill/>
        </p:spPr>
        <p:txBody>
          <a:bodyPr wrap="none" rtlCol="0">
            <a:spAutoFit/>
          </a:bodyPr>
          <a:lstStyle/>
          <a:p>
            <a:r>
              <a:rPr lang="en-US" sz="3200" b="1" dirty="0" smtClean="0">
                <a:latin typeface="Courier New" pitchFamily="49" charset="0"/>
                <a:cs typeface="Courier New" pitchFamily="49" charset="0"/>
              </a:rPr>
              <a:t>ACGACTA</a:t>
            </a:r>
            <a:endParaRPr lang="en-US" sz="3200" dirty="0"/>
          </a:p>
        </p:txBody>
      </p:sp>
      <p:sp>
        <p:nvSpPr>
          <p:cNvPr id="9" name="TextBox 8"/>
          <p:cNvSpPr txBox="1"/>
          <p:nvPr/>
        </p:nvSpPr>
        <p:spPr>
          <a:xfrm>
            <a:off x="5707297" y="5486400"/>
            <a:ext cx="1912703" cy="584775"/>
          </a:xfrm>
          <a:prstGeom prst="rect">
            <a:avLst/>
          </a:prstGeom>
          <a:noFill/>
        </p:spPr>
        <p:txBody>
          <a:bodyPr wrap="none" rtlCol="0">
            <a:spAutoFit/>
          </a:bodyPr>
          <a:lstStyle/>
          <a:p>
            <a:r>
              <a:rPr lang="en-US" sz="3200" b="1" dirty="0" smtClean="0">
                <a:latin typeface="Courier New" pitchFamily="49" charset="0"/>
                <a:cs typeface="Courier New" pitchFamily="49" charset="0"/>
              </a:rPr>
              <a:t>TGGACGA</a:t>
            </a:r>
            <a:endParaRPr lang="en-US" sz="3200" dirty="0"/>
          </a:p>
        </p:txBody>
      </p:sp>
      <p:sp>
        <p:nvSpPr>
          <p:cNvPr id="10" name="TextBox 9"/>
          <p:cNvSpPr txBox="1"/>
          <p:nvPr/>
        </p:nvSpPr>
        <p:spPr>
          <a:xfrm>
            <a:off x="2743200" y="4977825"/>
            <a:ext cx="2159566" cy="584775"/>
          </a:xfrm>
          <a:prstGeom prst="rect">
            <a:avLst/>
          </a:prstGeom>
          <a:noFill/>
        </p:spPr>
        <p:txBody>
          <a:bodyPr wrap="none" rtlCol="0">
            <a:spAutoFit/>
          </a:bodyPr>
          <a:lstStyle/>
          <a:p>
            <a:r>
              <a:rPr lang="en-US" sz="3200" b="1" dirty="0" smtClean="0">
                <a:solidFill>
                  <a:srgbClr val="0070C0"/>
                </a:solidFill>
                <a:latin typeface="Courier New" pitchFamily="49" charset="0"/>
                <a:cs typeface="Courier New" pitchFamily="49" charset="0"/>
              </a:rPr>
              <a:t>ACGACTA</a:t>
            </a:r>
            <a:r>
              <a:rPr lang="en-US" sz="3200" b="1" dirty="0" smtClean="0">
                <a:solidFill>
                  <a:srgbClr val="FF0000"/>
                </a:solidFill>
                <a:latin typeface="Courier New" pitchFamily="49" charset="0"/>
                <a:cs typeface="Courier New" pitchFamily="49" charset="0"/>
              </a:rPr>
              <a:t>G</a:t>
            </a:r>
            <a:endParaRPr lang="en-US" sz="3200" b="1" dirty="0">
              <a:solidFill>
                <a:srgbClr val="FF0000"/>
              </a:solidFill>
              <a:latin typeface="Courier New" pitchFamily="49" charset="0"/>
              <a:cs typeface="Courier New" pitchFamily="49" charset="0"/>
            </a:endParaRPr>
          </a:p>
        </p:txBody>
      </p:sp>
      <p:sp>
        <p:nvSpPr>
          <p:cNvPr id="11" name="TextBox 10"/>
          <p:cNvSpPr txBox="1"/>
          <p:nvPr/>
        </p:nvSpPr>
        <p:spPr>
          <a:xfrm>
            <a:off x="2717234" y="5892225"/>
            <a:ext cx="2159566" cy="584775"/>
          </a:xfrm>
          <a:prstGeom prst="rect">
            <a:avLst/>
          </a:prstGeom>
          <a:noFill/>
        </p:spPr>
        <p:txBody>
          <a:bodyPr wrap="none" rtlCol="0">
            <a:spAutoFit/>
          </a:bodyPr>
          <a:lstStyle/>
          <a:p>
            <a:r>
              <a:rPr lang="en-US" sz="3200" b="1" dirty="0" smtClean="0">
                <a:solidFill>
                  <a:srgbClr val="0070C0"/>
                </a:solidFill>
                <a:latin typeface="Courier New" pitchFamily="49" charset="0"/>
                <a:cs typeface="Courier New" pitchFamily="49" charset="0"/>
              </a:rPr>
              <a:t>ACGACTA</a:t>
            </a:r>
            <a:r>
              <a:rPr lang="en-US" sz="3200" b="1" dirty="0" smtClean="0">
                <a:solidFill>
                  <a:srgbClr val="FF0000"/>
                </a:solidFill>
                <a:latin typeface="Courier New" pitchFamily="49" charset="0"/>
                <a:cs typeface="Courier New" pitchFamily="49" charset="0"/>
              </a:rPr>
              <a:t>T</a:t>
            </a:r>
            <a:endParaRPr lang="en-US" sz="3200" b="1" dirty="0">
              <a:solidFill>
                <a:srgbClr val="FF0000"/>
              </a:solidFill>
              <a:latin typeface="Courier New" pitchFamily="49" charset="0"/>
              <a:cs typeface="Courier New" pitchFamily="49" charset="0"/>
            </a:endParaRPr>
          </a:p>
        </p:txBody>
      </p:sp>
      <p:sp>
        <p:nvSpPr>
          <p:cNvPr id="12" name="Rectangle 11"/>
          <p:cNvSpPr/>
          <p:nvPr/>
        </p:nvSpPr>
        <p:spPr>
          <a:xfrm>
            <a:off x="0" y="0"/>
            <a:ext cx="9144000" cy="2286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1" nodeType="clickEffect">
                                  <p:stCondLst>
                                    <p:cond delay="0"/>
                                  </p:stCondLst>
                                  <p:childTnLst>
                                    <p:animEffect transition="out" filter="fade">
                                      <p:cBhvr>
                                        <p:cTn id="24" dur="1000"/>
                                        <p:tgtEl>
                                          <p:spTgt spid="5"/>
                                        </p:tgtEl>
                                      </p:cBhvr>
                                    </p:animEffect>
                                    <p:set>
                                      <p:cBhvr>
                                        <p:cTn id="25" dur="1" fill="hold">
                                          <p:stCondLst>
                                            <p:cond delay="999"/>
                                          </p:stCondLst>
                                        </p:cTn>
                                        <p:tgtEl>
                                          <p:spTgt spid="5"/>
                                        </p:tgtEl>
                                        <p:attrNameLst>
                                          <p:attrName>style.visibility</p:attrName>
                                        </p:attrNameLst>
                                      </p:cBhvr>
                                      <p:to>
                                        <p:strVal val="hidden"/>
                                      </p:to>
                                    </p:set>
                                  </p:childTnLst>
                                </p:cTn>
                              </p:par>
                              <p:par>
                                <p:cTn id="26" presetID="1" presetClass="entr" presetSubtype="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childTnLst>
                                </p:cTn>
                              </p:par>
                              <p:par>
                                <p:cTn id="28" presetID="10" presetClass="entr" presetSubtype="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1000"/>
                                        <p:tgtEl>
                                          <p:spTgt spid="9"/>
                                        </p:tgtEl>
                                      </p:cBhvr>
                                    </p:animEffect>
                                  </p:childTnLst>
                                </p:cTn>
                              </p:par>
                              <p:par>
                                <p:cTn id="31" presetID="35" presetClass="path" presetSubtype="0" accel="50000" decel="50000" fill="hold" grpId="1" nodeType="withEffect">
                                  <p:stCondLst>
                                    <p:cond delay="0"/>
                                  </p:stCondLst>
                                  <p:childTnLst>
                                    <p:animMotion origin="layout" path="M 4.16667E-6 -2.59259E-6 L -0.13698 0.00185 " pathEditMode="relative" rAng="0" ptsTypes="AA">
                                      <p:cBhvr>
                                        <p:cTn id="32" dur="2000" fill="hold"/>
                                        <p:tgtEl>
                                          <p:spTgt spid="9"/>
                                        </p:tgtEl>
                                        <p:attrNameLst>
                                          <p:attrName>ppt_x</p:attrName>
                                          <p:attrName>ppt_y</p:attrName>
                                        </p:attrNameLst>
                                      </p:cBhvr>
                                      <p:rCtr x="-69" y="1"/>
                                    </p:animMotion>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 grpId="1"/>
      <p:bldP spid="6" grpId="0"/>
      <p:bldP spid="7" grpId="0"/>
      <p:bldP spid="8" grpId="0"/>
      <p:bldP spid="9" grpId="0"/>
      <p:bldP spid="9" grpId="1"/>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Outline</a:t>
            </a:r>
            <a:endParaRPr lang="en-US" dirty="0"/>
          </a:p>
        </p:txBody>
      </p:sp>
      <p:sp>
        <p:nvSpPr>
          <p:cNvPr id="3" name="Content Placeholder 2"/>
          <p:cNvSpPr>
            <a:spLocks noGrp="1"/>
          </p:cNvSpPr>
          <p:nvPr>
            <p:ph idx="1"/>
          </p:nvPr>
        </p:nvSpPr>
        <p:spPr/>
        <p:txBody>
          <a:bodyPr/>
          <a:lstStyle/>
          <a:p>
            <a:r>
              <a:rPr lang="en-US" dirty="0" smtClean="0">
                <a:solidFill>
                  <a:schemeClr val="bg1">
                    <a:lumMod val="75000"/>
                  </a:schemeClr>
                </a:solidFill>
              </a:rPr>
              <a:t>Variant classification and detection</a:t>
            </a:r>
            <a:r>
              <a:rPr lang="en-US" dirty="0" smtClean="0"/>
              <a:t/>
            </a:r>
            <a:br>
              <a:rPr lang="en-US" dirty="0" smtClean="0"/>
            </a:br>
            <a:r>
              <a:rPr lang="en-US" dirty="0" smtClean="0"/>
              <a:t/>
            </a:r>
            <a:br>
              <a:rPr lang="en-US" dirty="0" smtClean="0"/>
            </a:br>
            <a:endParaRPr lang="en-US" dirty="0" smtClean="0"/>
          </a:p>
          <a:p>
            <a:r>
              <a:rPr lang="en-US" b="1" dirty="0" smtClean="0"/>
              <a:t>Theory on read structure and bias</a:t>
            </a:r>
            <a:r>
              <a:rPr lang="en-US" dirty="0" smtClean="0"/>
              <a:t/>
            </a:r>
            <a:br>
              <a:rPr lang="en-US" dirty="0" smtClean="0"/>
            </a:br>
            <a:r>
              <a:rPr lang="en-US" dirty="0" smtClean="0"/>
              <a:t/>
            </a:r>
            <a:br>
              <a:rPr lang="en-US" dirty="0" smtClean="0"/>
            </a:br>
            <a:endParaRPr lang="en-US" dirty="0" smtClean="0"/>
          </a:p>
          <a:p>
            <a:r>
              <a:rPr lang="en-US" dirty="0" smtClean="0">
                <a:solidFill>
                  <a:schemeClr val="bg1">
                    <a:lumMod val="75000"/>
                  </a:schemeClr>
                </a:solidFill>
              </a:rPr>
              <a:t>Simulations and real data</a:t>
            </a:r>
            <a:endParaRPr lang="en-US" dirty="0">
              <a:solidFill>
                <a:schemeClr val="bg1">
                  <a:lumMod val="75000"/>
                </a:schemeClr>
              </a:solidFill>
            </a:endParaRPr>
          </a:p>
        </p:txBody>
      </p:sp>
      <p:sp>
        <p:nvSpPr>
          <p:cNvPr id="4" name="Rectangle 3"/>
          <p:cNvSpPr/>
          <p:nvPr/>
        </p:nvSpPr>
        <p:spPr>
          <a:xfrm>
            <a:off x="0" y="0"/>
            <a:ext cx="9144000" cy="228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Rechte verbindingslijn 4"/>
          <p:cNvCxnSpPr/>
          <p:nvPr/>
        </p:nvCxnSpPr>
        <p:spPr>
          <a:xfrm>
            <a:off x="990600" y="2133600"/>
            <a:ext cx="563880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 name="Rechte verbindingslijn 5"/>
          <p:cNvCxnSpPr/>
          <p:nvPr/>
        </p:nvCxnSpPr>
        <p:spPr>
          <a:xfrm>
            <a:off x="990600" y="3733800"/>
            <a:ext cx="54864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914400" y="5334000"/>
            <a:ext cx="4114800" cy="0"/>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11683</TotalTime>
  <Words>1380</Words>
  <Application>Microsoft Office PowerPoint</Application>
  <PresentationFormat>On-screen Show (4:3)</PresentationFormat>
  <Paragraphs>294</Paragraphs>
  <Slides>29</Slides>
  <Notes>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Using the whole read: Structural Variation detection with RPSR</vt:lpstr>
      <vt:lpstr>Presentation Outline</vt:lpstr>
      <vt:lpstr>Slide 3</vt:lpstr>
      <vt:lpstr>SVs contribute to phenotype</vt:lpstr>
      <vt:lpstr>Tracking variants with LD</vt:lpstr>
      <vt:lpstr>Underestimating the number of genetic variants</vt:lpstr>
      <vt:lpstr>Sequencing to find novel variants</vt:lpstr>
      <vt:lpstr>Making use of new variants</vt:lpstr>
      <vt:lpstr>Presentation Outline</vt:lpstr>
      <vt:lpstr>Structural variant detection still proves to be a challenge</vt:lpstr>
      <vt:lpstr>Understanding the sequencing process</vt:lpstr>
      <vt:lpstr>Using information from alignments</vt:lpstr>
      <vt:lpstr>Using information from alignments</vt:lpstr>
      <vt:lpstr>Getting more from your reads</vt:lpstr>
      <vt:lpstr>Overcoming read biases and creating useful information</vt:lpstr>
      <vt:lpstr>Ease of Use</vt:lpstr>
      <vt:lpstr>RPSR: Read Pair, Split Read</vt:lpstr>
      <vt:lpstr>Presentation Outline</vt:lpstr>
      <vt:lpstr>Simulation dataset</vt:lpstr>
      <vt:lpstr>Comparison Program</vt:lpstr>
      <vt:lpstr>Program results: Simulation</vt:lpstr>
      <vt:lpstr>Program results: Simulation</vt:lpstr>
      <vt:lpstr>Real Dataset: Angus Individual</vt:lpstr>
      <vt:lpstr>Program results: Angus</vt:lpstr>
      <vt:lpstr>Conclusions</vt:lpstr>
      <vt:lpstr>Acknowledgements</vt:lpstr>
      <vt:lpstr>Questions?</vt:lpstr>
      <vt:lpstr>Delly/Duppy</vt:lpstr>
      <vt:lpstr>Pipeline: Resource Consumption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bickhart</dc:creator>
  <cp:lastModifiedBy>Derek Bickhart</cp:lastModifiedBy>
  <cp:revision>829</cp:revision>
  <dcterms:created xsi:type="dcterms:W3CDTF">2006-08-16T00:00:00Z</dcterms:created>
  <dcterms:modified xsi:type="dcterms:W3CDTF">2014-08-14T20:25:50Z</dcterms:modified>
</cp:coreProperties>
</file>