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1" r:id="rId16"/>
    <p:sldId id="273" r:id="rId17"/>
    <p:sldId id="274" r:id="rId18"/>
    <p:sldId id="275"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5D7FF"/>
  </p:clrMru>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6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Milk (HO)</a:t>
            </a:r>
          </a:p>
        </c:rich>
      </c:tx>
      <c:layout>
        <c:manualLayout>
          <c:xMode val="edge"/>
          <c:yMode val="edge"/>
          <c:x val="0.10663514684247123"/>
          <c:y val="5.6387580373414022E-2"/>
        </c:manualLayout>
      </c:layout>
    </c:title>
    <c:plotArea>
      <c:layout>
        <c:manualLayout>
          <c:layoutTarget val="inner"/>
          <c:xMode val="edge"/>
          <c:yMode val="edge"/>
          <c:x val="7.3367897978270036E-2"/>
          <c:y val="2.7304338635522958E-2"/>
          <c:w val="0.89779130483971714"/>
          <c:h val="0.85112747188189963"/>
        </c:manualLayout>
      </c:layout>
      <c:barChart>
        <c:barDir val="col"/>
        <c:grouping val="clustered"/>
        <c:ser>
          <c:idx val="0"/>
          <c:order val="0"/>
          <c:tx>
            <c:v>Add</c:v>
          </c:tx>
          <c:spPr>
            <a:solidFill>
              <a:srgbClr val="0070C0"/>
            </a:solidFill>
          </c:spPr>
          <c:cat>
            <c:strRef>
              <c:f>Sheet2!$N$27:$N$30</c:f>
              <c:strCache>
                <c:ptCount val="4"/>
                <c:pt idx="0">
                  <c:v>MA</c:v>
                </c:pt>
                <c:pt idx="1">
                  <c:v>MAD</c:v>
                </c:pt>
                <c:pt idx="2">
                  <c:v>MAD2</c:v>
                </c:pt>
                <c:pt idx="3">
                  <c:v>MAD3</c:v>
                </c:pt>
              </c:strCache>
            </c:strRef>
          </c:cat>
          <c:val>
            <c:numRef>
              <c:f>Sheet2!$L$27:$L$30</c:f>
              <c:numCache>
                <c:formatCode>General</c:formatCode>
                <c:ptCount val="4"/>
                <c:pt idx="0">
                  <c:v>0.44000000000000022</c:v>
                </c:pt>
                <c:pt idx="1">
                  <c:v>0.45200000000000001</c:v>
                </c:pt>
                <c:pt idx="2">
                  <c:v>0.45100000000000001</c:v>
                </c:pt>
                <c:pt idx="3">
                  <c:v>0.43300000000000022</c:v>
                </c:pt>
              </c:numCache>
            </c:numRef>
          </c:val>
        </c:ser>
        <c:ser>
          <c:idx val="1"/>
          <c:order val="1"/>
          <c:tx>
            <c:v>Add+Dom</c:v>
          </c:tx>
          <c:spPr>
            <a:ln>
              <a:solidFill>
                <a:schemeClr val="tx1"/>
              </a:solidFill>
            </a:ln>
          </c:spPr>
          <c:val>
            <c:numRef>
              <c:f>Sheet2!$L$31:$L$34</c:f>
              <c:numCache>
                <c:formatCode>General</c:formatCode>
                <c:ptCount val="4"/>
                <c:pt idx="1">
                  <c:v>0.45800000000000002</c:v>
                </c:pt>
                <c:pt idx="2">
                  <c:v>0.46</c:v>
                </c:pt>
                <c:pt idx="3">
                  <c:v>0.44100000000000023</c:v>
                </c:pt>
              </c:numCache>
            </c:numRef>
          </c:val>
        </c:ser>
        <c:axId val="60741504"/>
        <c:axId val="60743040"/>
      </c:barChart>
      <c:catAx>
        <c:axId val="60741504"/>
        <c:scaling>
          <c:orientation val="minMax"/>
        </c:scaling>
        <c:axPos val="b"/>
        <c:numFmt formatCode="General" sourceLinked="1"/>
        <c:majorTickMark val="none"/>
        <c:tickLblPos val="nextTo"/>
        <c:txPr>
          <a:bodyPr/>
          <a:lstStyle/>
          <a:p>
            <a:pPr>
              <a:defRPr sz="1400" b="1"/>
            </a:pPr>
            <a:endParaRPr lang="en-US"/>
          </a:p>
        </c:txPr>
        <c:crossAx val="60743040"/>
        <c:crosses val="autoZero"/>
        <c:auto val="1"/>
        <c:lblAlgn val="ctr"/>
        <c:lblOffset val="100"/>
      </c:catAx>
      <c:valAx>
        <c:axId val="60743040"/>
        <c:scaling>
          <c:orientation val="minMax"/>
          <c:max val="0.47000000000000008"/>
          <c:min val="0.37000000000000027"/>
        </c:scaling>
        <c:axPos val="l"/>
        <c:numFmt formatCode="General" sourceLinked="1"/>
        <c:majorTickMark val="none"/>
        <c:tickLblPos val="nextTo"/>
        <c:txPr>
          <a:bodyPr/>
          <a:lstStyle/>
          <a:p>
            <a:pPr>
              <a:defRPr sz="1200" b="1"/>
            </a:pPr>
            <a:endParaRPr lang="en-US"/>
          </a:p>
        </c:txPr>
        <c:crossAx val="60741504"/>
        <c:crosses val="autoZero"/>
        <c:crossBetween val="between"/>
        <c:minorUnit val="2.0000000000000025E-2"/>
      </c:valAx>
    </c:plotArea>
    <c:legend>
      <c:legendPos val="b"/>
      <c:layout>
        <c:manualLayout>
          <c:xMode val="edge"/>
          <c:yMode val="edge"/>
          <c:x val="0.74023327126527261"/>
          <c:y val="7.6733657390299123E-2"/>
          <c:w val="0.25976672873472756"/>
          <c:h val="0.17236381553388858"/>
        </c:manualLayout>
      </c:layout>
      <c:txPr>
        <a:bodyPr/>
        <a:lstStyle/>
        <a:p>
          <a:pPr>
            <a:defRPr sz="1400" b="1"/>
          </a:pPr>
          <a:endParaRPr lang="en-US"/>
        </a:p>
      </c:txPr>
    </c:legend>
    <c:plotVisOnly val="1"/>
  </c:chart>
  <c:spPr>
    <a:ln>
      <a:solidFill>
        <a:prstClr val="black"/>
      </a:solidFill>
    </a:ln>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a:t>Milk (JE)</a:t>
            </a:r>
          </a:p>
        </c:rich>
      </c:tx>
      <c:layout>
        <c:manualLayout>
          <c:xMode val="edge"/>
          <c:yMode val="edge"/>
          <c:x val="0.12591219279408264"/>
          <c:y val="5.4546472132159962E-2"/>
        </c:manualLayout>
      </c:layout>
    </c:title>
    <c:plotArea>
      <c:layout>
        <c:manualLayout>
          <c:layoutTarget val="inner"/>
          <c:xMode val="edge"/>
          <c:yMode val="edge"/>
          <c:x val="7.336789797826998E-2"/>
          <c:y val="2.7304338635522955E-2"/>
          <c:w val="0.9193233118587445"/>
          <c:h val="0.85439362359116922"/>
        </c:manualLayout>
      </c:layout>
      <c:barChart>
        <c:barDir val="col"/>
        <c:grouping val="clustered"/>
        <c:ser>
          <c:idx val="0"/>
          <c:order val="0"/>
          <c:tx>
            <c:v>Add</c:v>
          </c:tx>
          <c:spPr>
            <a:solidFill>
              <a:srgbClr val="0070C0"/>
            </a:solidFill>
          </c:spPr>
          <c:cat>
            <c:strRef>
              <c:f>Sheet2!$N$27:$N$30</c:f>
              <c:strCache>
                <c:ptCount val="4"/>
                <c:pt idx="0">
                  <c:v>MA</c:v>
                </c:pt>
                <c:pt idx="1">
                  <c:v>MAD</c:v>
                </c:pt>
                <c:pt idx="2">
                  <c:v>MAD2</c:v>
                </c:pt>
                <c:pt idx="3">
                  <c:v>MAD3</c:v>
                </c:pt>
              </c:strCache>
            </c:strRef>
          </c:cat>
          <c:val>
            <c:numRef>
              <c:f>Sheet2!$Q$39:$Q$42</c:f>
              <c:numCache>
                <c:formatCode>General</c:formatCode>
                <c:ptCount val="4"/>
                <c:pt idx="0">
                  <c:v>0.41900000000000021</c:v>
                </c:pt>
                <c:pt idx="1">
                  <c:v>0.42800000000000027</c:v>
                </c:pt>
                <c:pt idx="2">
                  <c:v>0.42800000000000027</c:v>
                </c:pt>
                <c:pt idx="3">
                  <c:v>0.39200000000000035</c:v>
                </c:pt>
              </c:numCache>
            </c:numRef>
          </c:val>
        </c:ser>
        <c:ser>
          <c:idx val="1"/>
          <c:order val="1"/>
          <c:tx>
            <c:v>Add+Dom</c:v>
          </c:tx>
          <c:val>
            <c:numRef>
              <c:f>Sheet2!$R$39:$R$42</c:f>
              <c:numCache>
                <c:formatCode>General</c:formatCode>
                <c:ptCount val="4"/>
                <c:pt idx="1">
                  <c:v>0.441</c:v>
                </c:pt>
                <c:pt idx="2">
                  <c:v>0.43400000000000022</c:v>
                </c:pt>
                <c:pt idx="3">
                  <c:v>0.42700000000000027</c:v>
                </c:pt>
              </c:numCache>
            </c:numRef>
          </c:val>
        </c:ser>
        <c:axId val="72818688"/>
        <c:axId val="72820224"/>
      </c:barChart>
      <c:catAx>
        <c:axId val="72818688"/>
        <c:scaling>
          <c:orientation val="minMax"/>
        </c:scaling>
        <c:axPos val="b"/>
        <c:numFmt formatCode="General" sourceLinked="1"/>
        <c:majorTickMark val="none"/>
        <c:tickLblPos val="nextTo"/>
        <c:txPr>
          <a:bodyPr/>
          <a:lstStyle/>
          <a:p>
            <a:pPr>
              <a:defRPr sz="1400" b="1"/>
            </a:pPr>
            <a:endParaRPr lang="en-US"/>
          </a:p>
        </c:txPr>
        <c:crossAx val="72820224"/>
        <c:crosses val="autoZero"/>
        <c:auto val="1"/>
        <c:lblAlgn val="ctr"/>
        <c:lblOffset val="100"/>
      </c:catAx>
      <c:valAx>
        <c:axId val="72820224"/>
        <c:scaling>
          <c:orientation val="minMax"/>
          <c:max val="0.47000000000000008"/>
          <c:min val="0.37000000000000038"/>
        </c:scaling>
        <c:axPos val="l"/>
        <c:numFmt formatCode="General" sourceLinked="1"/>
        <c:majorTickMark val="none"/>
        <c:tickLblPos val="nextTo"/>
        <c:txPr>
          <a:bodyPr/>
          <a:lstStyle/>
          <a:p>
            <a:pPr>
              <a:defRPr sz="1200" b="1"/>
            </a:pPr>
            <a:endParaRPr lang="en-US"/>
          </a:p>
        </c:txPr>
        <c:crossAx val="72818688"/>
        <c:crosses val="autoZero"/>
        <c:crossBetween val="between"/>
        <c:minorUnit val="2.0000000000000011E-2"/>
      </c:valAx>
    </c:plotArea>
    <c:legend>
      <c:legendPos val="b"/>
      <c:layout>
        <c:manualLayout>
          <c:xMode val="edge"/>
          <c:yMode val="edge"/>
          <c:x val="0.74408255786208544"/>
          <c:y val="6.1249035047089687E-2"/>
          <c:w val="0.25591744213791456"/>
          <c:h val="0.17404508259996937"/>
        </c:manualLayout>
      </c:layout>
      <c:txPr>
        <a:bodyPr/>
        <a:lstStyle/>
        <a:p>
          <a:pPr>
            <a:defRPr sz="1400" b="1"/>
          </a:pPr>
          <a:endParaRPr lang="en-US"/>
        </a:p>
      </c:txPr>
    </c:legend>
    <c:plotVisOnly val="1"/>
  </c:chart>
  <c:spPr>
    <a:noFill/>
    <a:ln>
      <a:solidFill>
        <a:prstClr val="black"/>
      </a:solidFill>
    </a:ln>
  </c:spPr>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34F7E2-E903-4127-929B-FFDFF0833AC5}" type="doc">
      <dgm:prSet loTypeId="urn:microsoft.com/office/officeart/2005/8/layout/arrow4" loCatId="process" qsTypeId="urn:microsoft.com/office/officeart/2005/8/quickstyle/simple1" qsCatId="simple" csTypeId="urn:microsoft.com/office/officeart/2005/8/colors/accent1_2" csCatId="accent1" phldr="1"/>
      <dgm:spPr/>
      <dgm:t>
        <a:bodyPr/>
        <a:lstStyle/>
        <a:p>
          <a:endParaRPr lang="en-US"/>
        </a:p>
      </dgm:t>
    </dgm:pt>
    <dgm:pt modelId="{38D7A2A2-19E8-4190-93CD-BBC4F0148866}">
      <dgm:prSet phldrT="[Text]" custT="1"/>
      <dgm:spPr/>
      <dgm:t>
        <a:bodyPr/>
        <a:lstStyle/>
        <a:p>
          <a:r>
            <a:rPr lang="en-US" sz="1600" b="1" dirty="0" smtClean="0"/>
            <a:t>MA</a:t>
          </a:r>
        </a:p>
        <a:p>
          <a:r>
            <a:rPr lang="en-US" sz="1600" b="1" dirty="0" smtClean="0"/>
            <a:t>MAD</a:t>
          </a:r>
        </a:p>
        <a:p>
          <a:r>
            <a:rPr lang="en-US" sz="1600" b="1" dirty="0" smtClean="0"/>
            <a:t>MAD2</a:t>
          </a:r>
          <a:endParaRPr lang="en-US" sz="1600" b="1" dirty="0"/>
        </a:p>
      </dgm:t>
    </dgm:pt>
    <dgm:pt modelId="{FB8245D3-D902-48FD-9388-66E500EDDBAC}" type="parTrans" cxnId="{58460DED-7ADE-4D66-926C-4ECEABC29BF5}">
      <dgm:prSet/>
      <dgm:spPr/>
      <dgm:t>
        <a:bodyPr/>
        <a:lstStyle/>
        <a:p>
          <a:endParaRPr lang="en-US"/>
        </a:p>
      </dgm:t>
    </dgm:pt>
    <dgm:pt modelId="{476C4235-DA4F-4E8C-A869-302783D99A37}" type="sibTrans" cxnId="{58460DED-7ADE-4D66-926C-4ECEABC29BF5}">
      <dgm:prSet/>
      <dgm:spPr/>
      <dgm:t>
        <a:bodyPr/>
        <a:lstStyle/>
        <a:p>
          <a:endParaRPr lang="en-US"/>
        </a:p>
      </dgm:t>
    </dgm:pt>
    <dgm:pt modelId="{E1B2C966-8E7E-43EF-A3D6-B95EECCE3347}" type="pres">
      <dgm:prSet presAssocID="{6334F7E2-E903-4127-929B-FFDFF0833AC5}" presName="compositeShape" presStyleCnt="0">
        <dgm:presLayoutVars>
          <dgm:chMax val="2"/>
          <dgm:dir/>
          <dgm:resizeHandles val="exact"/>
        </dgm:presLayoutVars>
      </dgm:prSet>
      <dgm:spPr/>
      <dgm:t>
        <a:bodyPr/>
        <a:lstStyle/>
        <a:p>
          <a:endParaRPr lang="en-US"/>
        </a:p>
      </dgm:t>
    </dgm:pt>
    <dgm:pt modelId="{1548DA86-11C4-42F1-A120-C62ED9CEE39D}" type="pres">
      <dgm:prSet presAssocID="{38D7A2A2-19E8-4190-93CD-BBC4F0148866}" presName="upArrow" presStyleLbl="node1" presStyleIdx="0" presStyleCnt="1" custAng="10800000"/>
      <dgm:spPr/>
    </dgm:pt>
    <dgm:pt modelId="{09FDBF78-2A7A-4E8E-BD66-5E9EBBE74EDA}" type="pres">
      <dgm:prSet presAssocID="{38D7A2A2-19E8-4190-93CD-BBC4F0148866}" presName="upArrowText" presStyleLbl="revTx" presStyleIdx="0" presStyleCnt="1">
        <dgm:presLayoutVars>
          <dgm:chMax val="0"/>
          <dgm:bulletEnabled val="1"/>
        </dgm:presLayoutVars>
      </dgm:prSet>
      <dgm:spPr/>
      <dgm:t>
        <a:bodyPr/>
        <a:lstStyle/>
        <a:p>
          <a:endParaRPr lang="en-US"/>
        </a:p>
      </dgm:t>
    </dgm:pt>
  </dgm:ptLst>
  <dgm:cxnLst>
    <dgm:cxn modelId="{6C076F78-10B8-48D8-85C2-36B59EF33A1B}" type="presOf" srcId="{6334F7E2-E903-4127-929B-FFDFF0833AC5}" destId="{E1B2C966-8E7E-43EF-A3D6-B95EECCE3347}" srcOrd="0" destOrd="0" presId="urn:microsoft.com/office/officeart/2005/8/layout/arrow4"/>
    <dgm:cxn modelId="{FFDCEAF6-547C-4913-BC1E-8B714353A84A}" type="presOf" srcId="{38D7A2A2-19E8-4190-93CD-BBC4F0148866}" destId="{09FDBF78-2A7A-4E8E-BD66-5E9EBBE74EDA}" srcOrd="0" destOrd="0" presId="urn:microsoft.com/office/officeart/2005/8/layout/arrow4"/>
    <dgm:cxn modelId="{58460DED-7ADE-4D66-926C-4ECEABC29BF5}" srcId="{6334F7E2-E903-4127-929B-FFDFF0833AC5}" destId="{38D7A2A2-19E8-4190-93CD-BBC4F0148866}" srcOrd="0" destOrd="0" parTransId="{FB8245D3-D902-48FD-9388-66E500EDDBAC}" sibTransId="{476C4235-DA4F-4E8C-A869-302783D99A37}"/>
    <dgm:cxn modelId="{45239EF5-753B-4277-B21A-DB36FCA70659}" type="presParOf" srcId="{E1B2C966-8E7E-43EF-A3D6-B95EECCE3347}" destId="{1548DA86-11C4-42F1-A120-C62ED9CEE39D}" srcOrd="0" destOrd="0" presId="urn:microsoft.com/office/officeart/2005/8/layout/arrow4"/>
    <dgm:cxn modelId="{F05455F5-595D-4384-A860-2B219F3D96E0}" type="presParOf" srcId="{E1B2C966-8E7E-43EF-A3D6-B95EECCE3347}" destId="{09FDBF78-2A7A-4E8E-BD66-5E9EBBE74EDA}" srcOrd="1" destOrd="0" presId="urn:microsoft.com/office/officeart/2005/8/layout/arrow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334F7E2-E903-4127-929B-FFDFF0833AC5}" type="doc">
      <dgm:prSet loTypeId="urn:microsoft.com/office/officeart/2005/8/layout/arrow4" loCatId="process" qsTypeId="urn:microsoft.com/office/officeart/2005/8/quickstyle/simple1" qsCatId="simple" csTypeId="urn:microsoft.com/office/officeart/2005/8/colors/accent1_2" csCatId="accent1" phldr="1"/>
      <dgm:spPr/>
      <dgm:t>
        <a:bodyPr/>
        <a:lstStyle/>
        <a:p>
          <a:endParaRPr lang="en-US"/>
        </a:p>
      </dgm:t>
    </dgm:pt>
    <dgm:pt modelId="{38D7A2A2-19E8-4190-93CD-BBC4F0148866}">
      <dgm:prSet phldrT="[Text]" custT="1"/>
      <dgm:spPr/>
      <dgm:t>
        <a:bodyPr rIns="0"/>
        <a:lstStyle/>
        <a:p>
          <a:r>
            <a:rPr lang="en-US" sz="1600" b="1" dirty="0" smtClean="0"/>
            <a:t>      SNP-BLUP</a:t>
          </a:r>
          <a:endParaRPr lang="en-US" sz="1600" b="1" dirty="0"/>
        </a:p>
      </dgm:t>
    </dgm:pt>
    <dgm:pt modelId="{FB8245D3-D902-48FD-9388-66E500EDDBAC}" type="parTrans" cxnId="{58460DED-7ADE-4D66-926C-4ECEABC29BF5}">
      <dgm:prSet/>
      <dgm:spPr/>
      <dgm:t>
        <a:bodyPr/>
        <a:lstStyle/>
        <a:p>
          <a:endParaRPr lang="en-US"/>
        </a:p>
      </dgm:t>
    </dgm:pt>
    <dgm:pt modelId="{476C4235-DA4F-4E8C-A869-302783D99A37}" type="sibTrans" cxnId="{58460DED-7ADE-4D66-926C-4ECEABC29BF5}">
      <dgm:prSet/>
      <dgm:spPr/>
      <dgm:t>
        <a:bodyPr/>
        <a:lstStyle/>
        <a:p>
          <a:endParaRPr lang="en-US"/>
        </a:p>
      </dgm:t>
    </dgm:pt>
    <dgm:pt modelId="{E1B2C966-8E7E-43EF-A3D6-B95EECCE3347}" type="pres">
      <dgm:prSet presAssocID="{6334F7E2-E903-4127-929B-FFDFF0833AC5}" presName="compositeShape" presStyleCnt="0">
        <dgm:presLayoutVars>
          <dgm:chMax val="2"/>
          <dgm:dir/>
          <dgm:resizeHandles val="exact"/>
        </dgm:presLayoutVars>
      </dgm:prSet>
      <dgm:spPr/>
      <dgm:t>
        <a:bodyPr/>
        <a:lstStyle/>
        <a:p>
          <a:endParaRPr lang="en-US"/>
        </a:p>
      </dgm:t>
    </dgm:pt>
    <dgm:pt modelId="{1548DA86-11C4-42F1-A120-C62ED9CEE39D}" type="pres">
      <dgm:prSet presAssocID="{38D7A2A2-19E8-4190-93CD-BBC4F0148866}" presName="upArrow" presStyleLbl="node1" presStyleIdx="0" presStyleCnt="1" custAng="10800000"/>
      <dgm:spPr/>
    </dgm:pt>
    <dgm:pt modelId="{09FDBF78-2A7A-4E8E-BD66-5E9EBBE74EDA}" type="pres">
      <dgm:prSet presAssocID="{38D7A2A2-19E8-4190-93CD-BBC4F0148866}" presName="upArrowText" presStyleLbl="revTx" presStyleIdx="0" presStyleCnt="1" custScaleX="142280" custLinFactNeighborX="25009">
        <dgm:presLayoutVars>
          <dgm:chMax val="0"/>
          <dgm:bulletEnabled val="1"/>
        </dgm:presLayoutVars>
      </dgm:prSet>
      <dgm:spPr/>
      <dgm:t>
        <a:bodyPr/>
        <a:lstStyle/>
        <a:p>
          <a:endParaRPr lang="en-US"/>
        </a:p>
      </dgm:t>
    </dgm:pt>
  </dgm:ptLst>
  <dgm:cxnLst>
    <dgm:cxn modelId="{B51E4FAE-533B-4709-B899-216CB6065A74}" type="presOf" srcId="{6334F7E2-E903-4127-929B-FFDFF0833AC5}" destId="{E1B2C966-8E7E-43EF-A3D6-B95EECCE3347}" srcOrd="0" destOrd="0" presId="urn:microsoft.com/office/officeart/2005/8/layout/arrow4"/>
    <dgm:cxn modelId="{58460DED-7ADE-4D66-926C-4ECEABC29BF5}" srcId="{6334F7E2-E903-4127-929B-FFDFF0833AC5}" destId="{38D7A2A2-19E8-4190-93CD-BBC4F0148866}" srcOrd="0" destOrd="0" parTransId="{FB8245D3-D902-48FD-9388-66E500EDDBAC}" sibTransId="{476C4235-DA4F-4E8C-A869-302783D99A37}"/>
    <dgm:cxn modelId="{73E09430-CE15-4496-97AC-60D01B5B7FC6}" type="presOf" srcId="{38D7A2A2-19E8-4190-93CD-BBC4F0148866}" destId="{09FDBF78-2A7A-4E8E-BD66-5E9EBBE74EDA}" srcOrd="0" destOrd="0" presId="urn:microsoft.com/office/officeart/2005/8/layout/arrow4"/>
    <dgm:cxn modelId="{1E7D36E7-1677-4C40-8683-800B14FD08BF}" type="presParOf" srcId="{E1B2C966-8E7E-43EF-A3D6-B95EECCE3347}" destId="{1548DA86-11C4-42F1-A120-C62ED9CEE39D}" srcOrd="0" destOrd="0" presId="urn:microsoft.com/office/officeart/2005/8/layout/arrow4"/>
    <dgm:cxn modelId="{053090BF-B9D8-4175-B760-E5D877A38204}" type="presParOf" srcId="{E1B2C966-8E7E-43EF-A3D6-B95EECCE3347}" destId="{09FDBF78-2A7A-4E8E-BD66-5E9EBBE74EDA}" srcOrd="1" destOrd="0" presId="urn:microsoft.com/office/officeart/2005/8/layout/arrow4"/>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978CC1D-C76C-4472-BE2D-835B99EEBCEA}" type="doc">
      <dgm:prSet loTypeId="urn:microsoft.com/office/officeart/2005/8/layout/hProcess3" loCatId="process" qsTypeId="urn:microsoft.com/office/officeart/2005/8/quickstyle/simple1" qsCatId="simple" csTypeId="urn:microsoft.com/office/officeart/2005/8/colors/accent1_2" csCatId="accent1" phldr="1"/>
      <dgm:spPr/>
    </dgm:pt>
    <dgm:pt modelId="{5F9C4ECB-49A0-486F-908B-E98F530DC143}">
      <dgm:prSet phldrT="[Text]" custT="1"/>
      <dgm:spPr/>
      <dgm:t>
        <a:bodyPr/>
        <a:lstStyle/>
        <a:p>
          <a:r>
            <a:rPr lang="en-US" sz="2400" b="1" dirty="0" smtClean="0">
              <a:solidFill>
                <a:schemeClr val="bg1"/>
              </a:solidFill>
            </a:rPr>
            <a:t>MAD3</a:t>
          </a:r>
          <a:endParaRPr lang="en-US" sz="2400" b="1" dirty="0">
            <a:solidFill>
              <a:schemeClr val="bg1"/>
            </a:solidFill>
          </a:endParaRPr>
        </a:p>
      </dgm:t>
    </dgm:pt>
    <dgm:pt modelId="{5D4EC7D0-7478-40AB-941F-DAF15A3C4AD9}" type="parTrans" cxnId="{8DFA78A2-1279-4719-B6B4-F87DF3779912}">
      <dgm:prSet/>
      <dgm:spPr/>
      <dgm:t>
        <a:bodyPr/>
        <a:lstStyle/>
        <a:p>
          <a:endParaRPr lang="en-US"/>
        </a:p>
      </dgm:t>
    </dgm:pt>
    <dgm:pt modelId="{4EDE24D3-EF85-4548-BB88-B896EEC4D661}" type="sibTrans" cxnId="{8DFA78A2-1279-4719-B6B4-F87DF3779912}">
      <dgm:prSet/>
      <dgm:spPr/>
      <dgm:t>
        <a:bodyPr/>
        <a:lstStyle/>
        <a:p>
          <a:endParaRPr lang="en-US"/>
        </a:p>
      </dgm:t>
    </dgm:pt>
    <dgm:pt modelId="{DCF205AC-BB57-426D-B663-521B44DBFA1D}" type="pres">
      <dgm:prSet presAssocID="{7978CC1D-C76C-4472-BE2D-835B99EEBCEA}" presName="Name0" presStyleCnt="0">
        <dgm:presLayoutVars>
          <dgm:dir/>
          <dgm:animLvl val="lvl"/>
          <dgm:resizeHandles val="exact"/>
        </dgm:presLayoutVars>
      </dgm:prSet>
      <dgm:spPr/>
    </dgm:pt>
    <dgm:pt modelId="{348C97F7-A9CD-4957-BBCD-BC1EC339A7DF}" type="pres">
      <dgm:prSet presAssocID="{7978CC1D-C76C-4472-BE2D-835B99EEBCEA}" presName="dummy" presStyleCnt="0"/>
      <dgm:spPr/>
    </dgm:pt>
    <dgm:pt modelId="{4A035411-9975-4A65-A190-33A29AC46D83}" type="pres">
      <dgm:prSet presAssocID="{7978CC1D-C76C-4472-BE2D-835B99EEBCEA}" presName="linH" presStyleCnt="0"/>
      <dgm:spPr/>
    </dgm:pt>
    <dgm:pt modelId="{FBD45599-8C94-435B-AB0A-62A7F61E5230}" type="pres">
      <dgm:prSet presAssocID="{7978CC1D-C76C-4472-BE2D-835B99EEBCEA}" presName="padding1" presStyleCnt="0"/>
      <dgm:spPr/>
    </dgm:pt>
    <dgm:pt modelId="{6D41CC0A-5CA1-4EFF-AE9B-508E63553598}" type="pres">
      <dgm:prSet presAssocID="{5F9C4ECB-49A0-486F-908B-E98F530DC143}" presName="linV" presStyleCnt="0"/>
      <dgm:spPr/>
    </dgm:pt>
    <dgm:pt modelId="{B3CDCBE0-088F-42E1-858B-02DE6B1F38B8}" type="pres">
      <dgm:prSet presAssocID="{5F9C4ECB-49A0-486F-908B-E98F530DC143}" presName="spVertical1" presStyleCnt="0"/>
      <dgm:spPr/>
    </dgm:pt>
    <dgm:pt modelId="{F9ED4E5A-917C-4927-815B-881F3EDC746B}" type="pres">
      <dgm:prSet presAssocID="{5F9C4ECB-49A0-486F-908B-E98F530DC143}" presName="parTx" presStyleLbl="revTx" presStyleIdx="0" presStyleCnt="1" custAng="0">
        <dgm:presLayoutVars>
          <dgm:chMax val="0"/>
          <dgm:chPref val="0"/>
          <dgm:bulletEnabled val="1"/>
        </dgm:presLayoutVars>
      </dgm:prSet>
      <dgm:spPr/>
      <dgm:t>
        <a:bodyPr/>
        <a:lstStyle/>
        <a:p>
          <a:endParaRPr lang="en-US"/>
        </a:p>
      </dgm:t>
    </dgm:pt>
    <dgm:pt modelId="{39A82E1E-FE7C-480C-AB50-66A6FA791020}" type="pres">
      <dgm:prSet presAssocID="{5F9C4ECB-49A0-486F-908B-E98F530DC143}" presName="spVertical2" presStyleCnt="0"/>
      <dgm:spPr/>
    </dgm:pt>
    <dgm:pt modelId="{0B81BD61-2C59-44CD-9C26-D204FA525C7B}" type="pres">
      <dgm:prSet presAssocID="{5F9C4ECB-49A0-486F-908B-E98F530DC143}" presName="spVertical3" presStyleCnt="0"/>
      <dgm:spPr/>
    </dgm:pt>
    <dgm:pt modelId="{90C7613B-60F6-4684-B788-26F7027BED5E}" type="pres">
      <dgm:prSet presAssocID="{7978CC1D-C76C-4472-BE2D-835B99EEBCEA}" presName="padding2" presStyleCnt="0"/>
      <dgm:spPr/>
    </dgm:pt>
    <dgm:pt modelId="{52842C06-42EC-4287-AD8A-B097B878E78B}" type="pres">
      <dgm:prSet presAssocID="{7978CC1D-C76C-4472-BE2D-835B99EEBCEA}" presName="negArrow" presStyleCnt="0"/>
      <dgm:spPr/>
    </dgm:pt>
    <dgm:pt modelId="{9CE232DD-2F17-410D-900D-6B6BCF9127F9}" type="pres">
      <dgm:prSet presAssocID="{7978CC1D-C76C-4472-BE2D-835B99EEBCEA}" presName="backgroundArrow" presStyleLbl="node1" presStyleIdx="0" presStyleCnt="1" custAng="10800000"/>
      <dgm:spPr/>
    </dgm:pt>
  </dgm:ptLst>
  <dgm:cxnLst>
    <dgm:cxn modelId="{8DFA78A2-1279-4719-B6B4-F87DF3779912}" srcId="{7978CC1D-C76C-4472-BE2D-835B99EEBCEA}" destId="{5F9C4ECB-49A0-486F-908B-E98F530DC143}" srcOrd="0" destOrd="0" parTransId="{5D4EC7D0-7478-40AB-941F-DAF15A3C4AD9}" sibTransId="{4EDE24D3-EF85-4548-BB88-B896EEC4D661}"/>
    <dgm:cxn modelId="{804DB674-0749-4B90-B3B6-3EC161BB9FD4}" type="presOf" srcId="{5F9C4ECB-49A0-486F-908B-E98F530DC143}" destId="{F9ED4E5A-917C-4927-815B-881F3EDC746B}" srcOrd="0" destOrd="0" presId="urn:microsoft.com/office/officeart/2005/8/layout/hProcess3"/>
    <dgm:cxn modelId="{64ACAC3D-A556-45AF-9717-81CDE89FBF98}" type="presOf" srcId="{7978CC1D-C76C-4472-BE2D-835B99EEBCEA}" destId="{DCF205AC-BB57-426D-B663-521B44DBFA1D}" srcOrd="0" destOrd="0" presId="urn:microsoft.com/office/officeart/2005/8/layout/hProcess3"/>
    <dgm:cxn modelId="{32F476C0-0C9A-4C04-AAF8-45A31AC4C6BE}" type="presParOf" srcId="{DCF205AC-BB57-426D-B663-521B44DBFA1D}" destId="{348C97F7-A9CD-4957-BBCD-BC1EC339A7DF}" srcOrd="0" destOrd="0" presId="urn:microsoft.com/office/officeart/2005/8/layout/hProcess3"/>
    <dgm:cxn modelId="{F38AC38D-B3C1-4CC4-9101-37A18275A3AE}" type="presParOf" srcId="{DCF205AC-BB57-426D-B663-521B44DBFA1D}" destId="{4A035411-9975-4A65-A190-33A29AC46D83}" srcOrd="1" destOrd="0" presId="urn:microsoft.com/office/officeart/2005/8/layout/hProcess3"/>
    <dgm:cxn modelId="{4A62EF6C-4A51-4C59-A63F-E49D38612185}" type="presParOf" srcId="{4A035411-9975-4A65-A190-33A29AC46D83}" destId="{FBD45599-8C94-435B-AB0A-62A7F61E5230}" srcOrd="0" destOrd="0" presId="urn:microsoft.com/office/officeart/2005/8/layout/hProcess3"/>
    <dgm:cxn modelId="{BFE52EC6-9087-47EA-A96C-4D31536A58B1}" type="presParOf" srcId="{4A035411-9975-4A65-A190-33A29AC46D83}" destId="{6D41CC0A-5CA1-4EFF-AE9B-508E63553598}" srcOrd="1" destOrd="0" presId="urn:microsoft.com/office/officeart/2005/8/layout/hProcess3"/>
    <dgm:cxn modelId="{0CBA182C-0B18-45B1-ACDA-93993783FC74}" type="presParOf" srcId="{6D41CC0A-5CA1-4EFF-AE9B-508E63553598}" destId="{B3CDCBE0-088F-42E1-858B-02DE6B1F38B8}" srcOrd="0" destOrd="0" presId="urn:microsoft.com/office/officeart/2005/8/layout/hProcess3"/>
    <dgm:cxn modelId="{C00653C8-0264-4DDD-9163-80D6E52C4518}" type="presParOf" srcId="{6D41CC0A-5CA1-4EFF-AE9B-508E63553598}" destId="{F9ED4E5A-917C-4927-815B-881F3EDC746B}" srcOrd="1" destOrd="0" presId="urn:microsoft.com/office/officeart/2005/8/layout/hProcess3"/>
    <dgm:cxn modelId="{95F3D164-CD91-4824-96EE-BD57ED0FE316}" type="presParOf" srcId="{6D41CC0A-5CA1-4EFF-AE9B-508E63553598}" destId="{39A82E1E-FE7C-480C-AB50-66A6FA791020}" srcOrd="2" destOrd="0" presId="urn:microsoft.com/office/officeart/2005/8/layout/hProcess3"/>
    <dgm:cxn modelId="{F6C52201-2402-4F86-B9CA-289C2F2E1AAD}" type="presParOf" srcId="{6D41CC0A-5CA1-4EFF-AE9B-508E63553598}" destId="{0B81BD61-2C59-44CD-9C26-D204FA525C7B}" srcOrd="3" destOrd="0" presId="urn:microsoft.com/office/officeart/2005/8/layout/hProcess3"/>
    <dgm:cxn modelId="{174F7EB3-4FD2-4AF2-8A82-73A692EEDD7D}" type="presParOf" srcId="{4A035411-9975-4A65-A190-33A29AC46D83}" destId="{90C7613B-60F6-4684-B788-26F7027BED5E}" srcOrd="2" destOrd="0" presId="urn:microsoft.com/office/officeart/2005/8/layout/hProcess3"/>
    <dgm:cxn modelId="{3EC7A6F4-ED61-46FB-B024-27CC79D1A72E}" type="presParOf" srcId="{4A035411-9975-4A65-A190-33A29AC46D83}" destId="{52842C06-42EC-4287-AD8A-B097B878E78B}" srcOrd="3" destOrd="0" presId="urn:microsoft.com/office/officeart/2005/8/layout/hProcess3"/>
    <dgm:cxn modelId="{25BF8A1B-1C89-40B6-84B1-7843F3DFC993}" type="presParOf" srcId="{4A035411-9975-4A65-A190-33A29AC46D83}" destId="{9CE232DD-2F17-410D-900D-6B6BCF9127F9}" srcOrd="4" destOrd="0" presId="urn:microsoft.com/office/officeart/2005/8/layout/hProcess3"/>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548DA86-11C4-42F1-A120-C62ED9CEE39D}">
      <dsp:nvSpPr>
        <dsp:cNvPr id="0" name=""/>
        <dsp:cNvSpPr/>
      </dsp:nvSpPr>
      <dsp:spPr>
        <a:xfrm rot="10800000">
          <a:off x="76276" y="0"/>
          <a:ext cx="502920" cy="609600"/>
        </a:xfrm>
        <a:prstGeom prst="upArrow">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9FDBF78-2A7A-4E8E-BD66-5E9EBBE74EDA}">
      <dsp:nvSpPr>
        <dsp:cNvPr id="0" name=""/>
        <dsp:cNvSpPr/>
      </dsp:nvSpPr>
      <dsp:spPr>
        <a:xfrm>
          <a:off x="594283" y="0"/>
          <a:ext cx="853440" cy="609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0" rIns="113792" bIns="113792" numCol="1" spcCol="1270" anchor="ctr" anchorCtr="0">
          <a:noAutofit/>
        </a:bodyPr>
        <a:lstStyle/>
        <a:p>
          <a:pPr lvl="0" algn="l" defTabSz="711200">
            <a:lnSpc>
              <a:spcPct val="90000"/>
            </a:lnSpc>
            <a:spcBef>
              <a:spcPct val="0"/>
            </a:spcBef>
            <a:spcAft>
              <a:spcPct val="35000"/>
            </a:spcAft>
          </a:pPr>
          <a:r>
            <a:rPr lang="en-US" sz="1600" b="1" kern="1200" dirty="0" smtClean="0"/>
            <a:t>MA</a:t>
          </a:r>
        </a:p>
        <a:p>
          <a:pPr lvl="0" algn="l" defTabSz="711200">
            <a:lnSpc>
              <a:spcPct val="90000"/>
            </a:lnSpc>
            <a:spcBef>
              <a:spcPct val="0"/>
            </a:spcBef>
            <a:spcAft>
              <a:spcPct val="35000"/>
            </a:spcAft>
          </a:pPr>
          <a:r>
            <a:rPr lang="en-US" sz="1600" b="1" kern="1200" dirty="0" smtClean="0"/>
            <a:t>MAD</a:t>
          </a:r>
        </a:p>
        <a:p>
          <a:pPr lvl="0" algn="l" defTabSz="711200">
            <a:lnSpc>
              <a:spcPct val="90000"/>
            </a:lnSpc>
            <a:spcBef>
              <a:spcPct val="0"/>
            </a:spcBef>
            <a:spcAft>
              <a:spcPct val="35000"/>
            </a:spcAft>
          </a:pPr>
          <a:r>
            <a:rPr lang="en-US" sz="1600" b="1" kern="1200" dirty="0" smtClean="0"/>
            <a:t>MAD2</a:t>
          </a:r>
          <a:endParaRPr lang="en-US" sz="1600" b="1" kern="1200" dirty="0"/>
        </a:p>
      </dsp:txBody>
      <dsp:txXfrm>
        <a:off x="594283" y="0"/>
        <a:ext cx="853440" cy="60960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548DA86-11C4-42F1-A120-C62ED9CEE39D}">
      <dsp:nvSpPr>
        <dsp:cNvPr id="0" name=""/>
        <dsp:cNvSpPr/>
      </dsp:nvSpPr>
      <dsp:spPr>
        <a:xfrm rot="10800000">
          <a:off x="-15325" y="0"/>
          <a:ext cx="553212" cy="609600"/>
        </a:xfrm>
        <a:prstGeom prst="upArrow">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9FDBF78-2A7A-4E8E-BD66-5E9EBBE74EDA}">
      <dsp:nvSpPr>
        <dsp:cNvPr id="0" name=""/>
        <dsp:cNvSpPr/>
      </dsp:nvSpPr>
      <dsp:spPr>
        <a:xfrm>
          <a:off x="356023" y="0"/>
          <a:ext cx="1335701" cy="609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0" rIns="0" bIns="113792" numCol="1" spcCol="1270" anchor="ctr" anchorCtr="0">
          <a:noAutofit/>
        </a:bodyPr>
        <a:lstStyle/>
        <a:p>
          <a:pPr lvl="0" algn="l" defTabSz="711200">
            <a:lnSpc>
              <a:spcPct val="90000"/>
            </a:lnSpc>
            <a:spcBef>
              <a:spcPct val="0"/>
            </a:spcBef>
            <a:spcAft>
              <a:spcPct val="35000"/>
            </a:spcAft>
          </a:pPr>
          <a:r>
            <a:rPr lang="en-US" sz="1600" b="1" kern="1200" dirty="0" smtClean="0"/>
            <a:t>      SNP-BLUP</a:t>
          </a:r>
          <a:endParaRPr lang="en-US" sz="1600" b="1" kern="1200" dirty="0"/>
        </a:p>
      </dsp:txBody>
      <dsp:txXfrm>
        <a:off x="356023" y="0"/>
        <a:ext cx="1335701" cy="60960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CE232DD-2F17-410D-900D-6B6BCF9127F9}">
      <dsp:nvSpPr>
        <dsp:cNvPr id="0" name=""/>
        <dsp:cNvSpPr/>
      </dsp:nvSpPr>
      <dsp:spPr>
        <a:xfrm rot="10800000">
          <a:off x="0" y="76199"/>
          <a:ext cx="2286000" cy="914400"/>
        </a:xfrm>
        <a:prstGeom prst="rightArrow">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9ED4E5A-917C-4927-815B-881F3EDC746B}">
      <dsp:nvSpPr>
        <dsp:cNvPr id="0" name=""/>
        <dsp:cNvSpPr/>
      </dsp:nvSpPr>
      <dsp:spPr>
        <a:xfrm>
          <a:off x="184398" y="304799"/>
          <a:ext cx="1873001" cy="457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43840" rIns="0" bIns="243840"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bg1"/>
              </a:solidFill>
            </a:rPr>
            <a:t>MAD3</a:t>
          </a:r>
          <a:endParaRPr lang="en-US" sz="2400" b="1" kern="1200" dirty="0">
            <a:solidFill>
              <a:schemeClr val="bg1"/>
            </a:solidFill>
          </a:endParaRPr>
        </a:p>
      </dsp:txBody>
      <dsp:txXfrm>
        <a:off x="184398" y="304799"/>
        <a:ext cx="1873001" cy="457200"/>
      </dsp:txXfrm>
    </dsp:sp>
  </dsp:spTree>
</dsp:drawing>
</file>

<file path=ppt/diagrams/layout1.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4" Type="http://schemas.openxmlformats.org/officeDocument/2006/relationships/image" Target="../media/image1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 Id="rId4" Type="http://schemas.openxmlformats.org/officeDocument/2006/relationships/image" Target="../media/image1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628FC87-8C83-4FE7-86EB-F051627D06D6}" type="datetimeFigureOut">
              <a:rPr lang="en-US" smtClean="0"/>
              <a:pPr/>
              <a:t>8/13/2014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DC69F5-2723-478A-9273-1BDC794D6A6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8/13/2014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8/13/2014</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8/13/2014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8/13/2014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8/13/2014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8/13/2014</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8/13/2014</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slideLayout" Target="../slideLayouts/slideLayout2.xml"/><Relationship Id="rId6" Type="http://schemas.openxmlformats.org/officeDocument/2006/relationships/image" Target="../media/image20.wmf"/><Relationship Id="rId5" Type="http://schemas.openxmlformats.org/officeDocument/2006/relationships/image" Target="../media/image19.wmf"/><Relationship Id="rId4" Type="http://schemas.openxmlformats.org/officeDocument/2006/relationships/image" Target="../media/image18.wmf"/></Relationships>
</file>

<file path=ppt/slides/_rels/slide11.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slideLayout" Target="../slideLayouts/slideLayout2.xml"/><Relationship Id="rId6" Type="http://schemas.openxmlformats.org/officeDocument/2006/relationships/image" Target="../media/image20.wmf"/><Relationship Id="rId5" Type="http://schemas.openxmlformats.org/officeDocument/2006/relationships/image" Target="../media/image19.wmf"/><Relationship Id="rId4" Type="http://schemas.openxmlformats.org/officeDocument/2006/relationships/image" Target="../media/image18.wmf"/></Relationships>
</file>

<file path=ppt/slides/_rels/slide12.xml.rels><?xml version="1.0" encoding="UTF-8" standalone="yes"?>
<Relationships xmlns="http://schemas.openxmlformats.org/package/2006/relationships"><Relationship Id="rId8" Type="http://schemas.openxmlformats.org/officeDocument/2006/relationships/chart" Target="../charts/chart2.xml"/><Relationship Id="rId3" Type="http://schemas.openxmlformats.org/officeDocument/2006/relationships/image" Target="../media/image17.wmf"/><Relationship Id="rId7" Type="http://schemas.openxmlformats.org/officeDocument/2006/relationships/chart" Target="../charts/chart1.xml"/><Relationship Id="rId2" Type="http://schemas.openxmlformats.org/officeDocument/2006/relationships/image" Target="../media/image16.wmf"/><Relationship Id="rId1" Type="http://schemas.openxmlformats.org/officeDocument/2006/relationships/slideLayout" Target="../slideLayouts/slideLayout2.xml"/><Relationship Id="rId6" Type="http://schemas.openxmlformats.org/officeDocument/2006/relationships/image" Target="../media/image20.wmf"/><Relationship Id="rId5" Type="http://schemas.openxmlformats.org/officeDocument/2006/relationships/image" Target="../media/image19.wmf"/><Relationship Id="rId4" Type="http://schemas.openxmlformats.org/officeDocument/2006/relationships/image" Target="../media/image18.wmf"/></Relationships>
</file>

<file path=ppt/slides/_rels/slide13.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slideLayout" Target="../slideLayouts/slideLayout2.xml"/><Relationship Id="rId6" Type="http://schemas.openxmlformats.org/officeDocument/2006/relationships/image" Target="../media/image20.wmf"/><Relationship Id="rId5" Type="http://schemas.openxmlformats.org/officeDocument/2006/relationships/image" Target="../media/image19.wmf"/><Relationship Id="rId4" Type="http://schemas.openxmlformats.org/officeDocument/2006/relationships/image" Target="../media/image18.wmf"/></Relationships>
</file>

<file path=ppt/slides/_rels/slide14.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image" Target="../media/image17.wmf"/><Relationship Id="rId7" Type="http://schemas.openxmlformats.org/officeDocument/2006/relationships/image" Target="../media/image21.png"/><Relationship Id="rId2" Type="http://schemas.openxmlformats.org/officeDocument/2006/relationships/image" Target="../media/image16.wmf"/><Relationship Id="rId1" Type="http://schemas.openxmlformats.org/officeDocument/2006/relationships/slideLayout" Target="../slideLayouts/slideLayout2.xml"/><Relationship Id="rId6" Type="http://schemas.openxmlformats.org/officeDocument/2006/relationships/image" Target="../media/image20.wmf"/><Relationship Id="rId5" Type="http://schemas.openxmlformats.org/officeDocument/2006/relationships/image" Target="../media/image19.wmf"/><Relationship Id="rId4" Type="http://schemas.openxmlformats.org/officeDocument/2006/relationships/image" Target="../media/image18.wmf"/></Relationships>
</file>

<file path=ppt/slides/_rels/slide15.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slideLayout" Target="../slideLayouts/slideLayout2.xml"/><Relationship Id="rId6" Type="http://schemas.openxmlformats.org/officeDocument/2006/relationships/image" Target="../media/image20.wmf"/><Relationship Id="rId5" Type="http://schemas.openxmlformats.org/officeDocument/2006/relationships/image" Target="../media/image19.wmf"/><Relationship Id="rId4" Type="http://schemas.openxmlformats.org/officeDocument/2006/relationships/image" Target="../media/image18.wmf"/></Relationships>
</file>

<file path=ppt/slides/_rels/slide16.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image" Target="../media/image16.wmf"/><Relationship Id="rId7" Type="http://schemas.openxmlformats.org/officeDocument/2006/relationships/image" Target="../media/image20.wmf"/><Relationship Id="rId2" Type="http://schemas.openxmlformats.org/officeDocument/2006/relationships/image" Target="../media/image23.jpeg"/><Relationship Id="rId1" Type="http://schemas.openxmlformats.org/officeDocument/2006/relationships/slideLayout" Target="../slideLayouts/slideLayout2.xml"/><Relationship Id="rId6" Type="http://schemas.openxmlformats.org/officeDocument/2006/relationships/image" Target="../media/image19.wmf"/><Relationship Id="rId5" Type="http://schemas.openxmlformats.org/officeDocument/2006/relationships/image" Target="../media/image18.wmf"/><Relationship Id="rId4" Type="http://schemas.openxmlformats.org/officeDocument/2006/relationships/image" Target="../media/image17.wmf"/></Relationships>
</file>

<file path=ppt/slides/_rels/slide17.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image" Target="../media/image16.wmf"/><Relationship Id="rId7" Type="http://schemas.openxmlformats.org/officeDocument/2006/relationships/image" Target="../media/image20.wmf"/><Relationship Id="rId2" Type="http://schemas.openxmlformats.org/officeDocument/2006/relationships/image" Target="../media/image23.jpeg"/><Relationship Id="rId1" Type="http://schemas.openxmlformats.org/officeDocument/2006/relationships/slideLayout" Target="../slideLayouts/slideLayout2.xml"/><Relationship Id="rId6" Type="http://schemas.openxmlformats.org/officeDocument/2006/relationships/image" Target="../media/image19.wmf"/><Relationship Id="rId5" Type="http://schemas.openxmlformats.org/officeDocument/2006/relationships/image" Target="../media/image18.wmf"/><Relationship Id="rId4" Type="http://schemas.openxmlformats.org/officeDocument/2006/relationships/image" Target="../media/image17.wmf"/></Relationships>
</file>

<file path=ppt/slides/_rels/slide18.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8.bin"/><Relationship Id="rId5" Type="http://schemas.openxmlformats.org/officeDocument/2006/relationships/oleObject" Target="../embeddings/oleObject7.bin"/><Relationship Id="rId4" Type="http://schemas.openxmlformats.org/officeDocument/2006/relationships/oleObject" Target="../embeddings/oleObject6.bin"/></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diagramData" Target="../diagrams/data3.xml"/><Relationship Id="rId2" Type="http://schemas.openxmlformats.org/officeDocument/2006/relationships/diagramData" Target="../diagrams/data1.xml"/><Relationship Id="rId16" Type="http://schemas.microsoft.com/office/2007/relationships/diagramDrawing" Target="../diagrams/drawing3.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276600"/>
            <a:ext cx="8610600" cy="1752600"/>
          </a:xfrm>
        </p:spPr>
        <p:txBody>
          <a:bodyPr>
            <a:normAutofit/>
          </a:bodyPr>
          <a:lstStyle/>
          <a:p>
            <a:r>
              <a:rPr lang="en-US" altLang="zh-CN" sz="2800" b="1" i="1" u="sng" dirty="0" smtClean="0">
                <a:solidFill>
                  <a:schemeClr val="tx1"/>
                </a:solidFill>
              </a:rPr>
              <a:t>C. Sun, P. M. </a:t>
            </a:r>
            <a:r>
              <a:rPr lang="en-US" altLang="zh-CN" sz="2800" b="1" i="1" u="sng" dirty="0" err="1" smtClean="0">
                <a:solidFill>
                  <a:schemeClr val="tx1"/>
                </a:solidFill>
              </a:rPr>
              <a:t>VanRaden</a:t>
            </a:r>
            <a:r>
              <a:rPr lang="en-US" altLang="zh-CN" sz="2800" b="1" i="1" u="sng" dirty="0" smtClean="0">
                <a:solidFill>
                  <a:schemeClr val="tx1"/>
                </a:solidFill>
              </a:rPr>
              <a:t>, J. B. Cole and J. O'Connell</a:t>
            </a:r>
          </a:p>
          <a:p>
            <a:pPr>
              <a:spcBef>
                <a:spcPts val="0"/>
              </a:spcBef>
            </a:pPr>
            <a:r>
              <a:rPr lang="en-US" altLang="zh-CN" sz="2400" b="1" dirty="0" smtClean="0">
                <a:solidFill>
                  <a:srgbClr val="0070C0"/>
                </a:solidFill>
              </a:rPr>
              <a:t>National Association of Animal Breeders (NAAB), USA</a:t>
            </a:r>
          </a:p>
          <a:p>
            <a:pPr>
              <a:spcBef>
                <a:spcPts val="0"/>
              </a:spcBef>
            </a:pPr>
            <a:r>
              <a:rPr lang="en-US" altLang="zh-CN" sz="2400" b="1" dirty="0" smtClean="0">
                <a:solidFill>
                  <a:srgbClr val="0070C0"/>
                </a:solidFill>
              </a:rPr>
              <a:t>Animal Genomics and Improvement Laboratory (AGIL), USDA         </a:t>
            </a:r>
            <a:endParaRPr lang="zh-CN" altLang="en-US" sz="2400" b="1" dirty="0" smtClean="0">
              <a:solidFill>
                <a:srgbClr val="0070C0"/>
              </a:solidFill>
            </a:endParaRPr>
          </a:p>
          <a:p>
            <a:pPr>
              <a:spcBef>
                <a:spcPts val="0"/>
              </a:spcBef>
            </a:pPr>
            <a:r>
              <a:rPr lang="en-US" altLang="zh-CN" sz="2400" b="1" dirty="0" smtClean="0">
                <a:solidFill>
                  <a:srgbClr val="0070C0"/>
                </a:solidFill>
              </a:rPr>
              <a:t>School of Medicine, University of Maryland, USA </a:t>
            </a:r>
          </a:p>
        </p:txBody>
      </p:sp>
      <p:sp>
        <p:nvSpPr>
          <p:cNvPr id="2" name="Title 1"/>
          <p:cNvSpPr>
            <a:spLocks noGrp="1"/>
          </p:cNvSpPr>
          <p:nvPr>
            <p:ph type="ctrTitle"/>
          </p:nvPr>
        </p:nvSpPr>
        <p:spPr/>
        <p:txBody>
          <a:bodyPr>
            <a:normAutofit fontScale="90000"/>
          </a:bodyPr>
          <a:lstStyle/>
          <a:p>
            <a:r>
              <a:rPr lang="en-US" b="1" dirty="0" smtClean="0">
                <a:latin typeface="Arial" pitchFamily="34" charset="0"/>
                <a:cs typeface="Arial" pitchFamily="34" charset="0"/>
              </a:rPr>
              <a:t>Increasing Predictive Ability using Dominance in Genomic Selection</a:t>
            </a:r>
            <a:endParaRPr lang="en-US" b="1" dirty="0">
              <a:latin typeface="Arial" pitchFamily="34" charset="0"/>
              <a:cs typeface="Arial" pitchFamily="34" charset="0"/>
            </a:endParaRPr>
          </a:p>
        </p:txBody>
      </p:sp>
      <p:pic>
        <p:nvPicPr>
          <p:cNvPr id="4" name="Picture 5"/>
          <p:cNvPicPr>
            <a:picLocks noChangeAspect="1" noChangeArrowheads="1"/>
          </p:cNvPicPr>
          <p:nvPr/>
        </p:nvPicPr>
        <p:blipFill>
          <a:blip r:embed="rId2" cstate="print"/>
          <a:srcRect/>
          <a:stretch>
            <a:fillRect/>
          </a:stretch>
        </p:blipFill>
        <p:spPr bwMode="auto">
          <a:xfrm>
            <a:off x="4038600" y="5257800"/>
            <a:ext cx="1865107" cy="1390650"/>
          </a:xfrm>
          <a:prstGeom prst="rect">
            <a:avLst/>
          </a:prstGeom>
          <a:noFill/>
          <a:ln w="9525">
            <a:noFill/>
            <a:miter lim="800000"/>
            <a:headEnd/>
            <a:tailEnd/>
          </a:ln>
          <a:effectLst/>
        </p:spPr>
      </p:pic>
      <p:pic>
        <p:nvPicPr>
          <p:cNvPr id="5" name="Picture 4" descr="usdaars.gif"/>
          <p:cNvPicPr>
            <a:picLocks noChangeAspect="1"/>
          </p:cNvPicPr>
          <p:nvPr/>
        </p:nvPicPr>
        <p:blipFill>
          <a:blip r:embed="rId3" cstate="print"/>
          <a:stretch>
            <a:fillRect/>
          </a:stretch>
        </p:blipFill>
        <p:spPr>
          <a:xfrm>
            <a:off x="7605830" y="5410200"/>
            <a:ext cx="1265176" cy="1066800"/>
          </a:xfrm>
          <a:prstGeom prst="rect">
            <a:avLst/>
          </a:prstGeom>
        </p:spPr>
      </p:pic>
      <p:pic>
        <p:nvPicPr>
          <p:cNvPr id="6" name="Picture 2"/>
          <p:cNvPicPr>
            <a:picLocks noChangeAspect="1" noChangeArrowheads="1"/>
          </p:cNvPicPr>
          <p:nvPr/>
        </p:nvPicPr>
        <p:blipFill>
          <a:blip r:embed="rId4" cstate="print"/>
          <a:srcRect/>
          <a:stretch>
            <a:fillRect/>
          </a:stretch>
        </p:blipFill>
        <p:spPr bwMode="auto">
          <a:xfrm>
            <a:off x="304800" y="5218007"/>
            <a:ext cx="1306167" cy="1335193"/>
          </a:xfrm>
          <a:prstGeom prst="rect">
            <a:avLst/>
          </a:prstGeom>
          <a:noFill/>
          <a:ln w="9525">
            <a:noFill/>
            <a:miter lim="800000"/>
            <a:headEnd/>
            <a:tailEnd/>
          </a:ln>
          <a:effectLst/>
        </p:spPr>
      </p:pic>
      <p:pic>
        <p:nvPicPr>
          <p:cNvPr id="25602" name="Picture 2"/>
          <p:cNvPicPr>
            <a:picLocks noChangeAspect="1" noChangeArrowheads="1"/>
          </p:cNvPicPr>
          <p:nvPr/>
        </p:nvPicPr>
        <p:blipFill>
          <a:blip r:embed="rId5" cstate="print"/>
          <a:srcRect/>
          <a:stretch>
            <a:fillRect/>
          </a:stretch>
        </p:blipFill>
        <p:spPr bwMode="auto">
          <a:xfrm>
            <a:off x="5943600" y="76200"/>
            <a:ext cx="2924175" cy="96318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28600"/>
            <a:ext cx="7772400" cy="838200"/>
          </a:xfrm>
        </p:spPr>
        <p:txBody>
          <a:bodyPr>
            <a:normAutofit/>
          </a:bodyPr>
          <a:lstStyle/>
          <a:p>
            <a:r>
              <a:rPr lang="en-US" b="1" dirty="0" smtClean="0">
                <a:solidFill>
                  <a:srgbClr val="0070C0"/>
                </a:solidFill>
                <a:latin typeface="Arial" pitchFamily="34" charset="0"/>
                <a:cs typeface="Arial" pitchFamily="34" charset="0"/>
              </a:rPr>
              <a:t>Results</a:t>
            </a:r>
            <a:endParaRPr lang="en-US" dirty="0"/>
          </a:p>
        </p:txBody>
      </p:sp>
      <p:sp>
        <p:nvSpPr>
          <p:cNvPr id="19459"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4" name="Content Placeholder 13"/>
          <p:cNvSpPr>
            <a:spLocks noGrp="1"/>
          </p:cNvSpPr>
          <p:nvPr>
            <p:ph sz="quarter" idx="1"/>
          </p:nvPr>
        </p:nvSpPr>
        <p:spPr>
          <a:xfrm>
            <a:off x="533400" y="1295400"/>
            <a:ext cx="4648200" cy="533400"/>
          </a:xfrm>
        </p:spPr>
        <p:txBody>
          <a:bodyPr>
            <a:noAutofit/>
          </a:bodyPr>
          <a:lstStyle/>
          <a:p>
            <a:r>
              <a:rPr lang="en-US" altLang="zh-CN" sz="2400" dirty="0" smtClean="0">
                <a:solidFill>
                  <a:srgbClr val="0070C0"/>
                </a:solidFill>
                <a:latin typeface="Arial" pitchFamily="34" charset="0"/>
                <a:cs typeface="Arial" pitchFamily="34" charset="0"/>
              </a:rPr>
              <a:t>V</a:t>
            </a:r>
            <a:r>
              <a:rPr lang="en-US" sz="2400" dirty="0" smtClean="0">
                <a:solidFill>
                  <a:srgbClr val="0070C0"/>
                </a:solidFill>
                <a:latin typeface="Arial" pitchFamily="34" charset="0"/>
                <a:cs typeface="Arial" pitchFamily="34" charset="0"/>
              </a:rPr>
              <a:t>ariance components</a:t>
            </a:r>
            <a:endParaRPr lang="en-US" sz="2400" dirty="0">
              <a:solidFill>
                <a:srgbClr val="0070C0"/>
              </a:solidFill>
              <a:latin typeface="Arial" pitchFamily="34" charset="0"/>
              <a:cs typeface="Arial" pitchFamily="34" charset="0"/>
            </a:endParaRPr>
          </a:p>
        </p:txBody>
      </p:sp>
      <p:graphicFrame>
        <p:nvGraphicFramePr>
          <p:cNvPr id="16" name="Table 15"/>
          <p:cNvGraphicFramePr>
            <a:graphicFrameLocks noGrp="1"/>
          </p:cNvGraphicFramePr>
          <p:nvPr/>
        </p:nvGraphicFramePr>
        <p:xfrm>
          <a:off x="609600" y="1849347"/>
          <a:ext cx="8229597" cy="4475253"/>
        </p:xfrm>
        <a:graphic>
          <a:graphicData uri="http://schemas.openxmlformats.org/drawingml/2006/table">
            <a:tbl>
              <a:tblPr/>
              <a:tblGrid>
                <a:gridCol w="799637"/>
                <a:gridCol w="799637"/>
                <a:gridCol w="1316069"/>
                <a:gridCol w="1316069"/>
                <a:gridCol w="799637"/>
                <a:gridCol w="799637"/>
                <a:gridCol w="799637"/>
                <a:gridCol w="799637"/>
                <a:gridCol w="799637"/>
              </a:tblGrid>
              <a:tr h="356171">
                <a:tc>
                  <a:txBody>
                    <a:bodyPr/>
                    <a:lstStyle/>
                    <a:p>
                      <a:pPr algn="l" fontAlgn="t"/>
                      <a:r>
                        <a:rPr lang="en-US" sz="1600" b="1" i="0" u="none" strike="noStrike" dirty="0">
                          <a:solidFill>
                            <a:srgbClr val="000000"/>
                          </a:solidFill>
                          <a:latin typeface="Times New Roman" pitchFamily="18" charset="0"/>
                          <a:cs typeface="Times New Roman" pitchFamily="18" charset="0"/>
                        </a:rPr>
                        <a:t>Breed</a:t>
                      </a: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600" b="1" i="0" u="none" strike="noStrike" dirty="0" smtClean="0">
                          <a:solidFill>
                            <a:srgbClr val="000000"/>
                          </a:solidFill>
                          <a:latin typeface="Times New Roman" pitchFamily="18" charset="0"/>
                          <a:cs typeface="Times New Roman" pitchFamily="18" charset="0"/>
                        </a:rPr>
                        <a:t>Model</a:t>
                      </a:r>
                      <a:endParaRPr lang="en-US" sz="1600" b="1" i="0" u="none" strike="noStrike" dirty="0">
                        <a:solidFill>
                          <a:srgbClr val="000000"/>
                        </a:solidFill>
                        <a:latin typeface="Times New Roman" pitchFamily="18" charset="0"/>
                        <a:cs typeface="Times New Roman" pitchFamily="18" charset="0"/>
                      </a:endParaRP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600" b="1" i="0" u="none" strike="noStrike" dirty="0">
                          <a:solidFill>
                            <a:srgbClr val="000000"/>
                          </a:solidFill>
                          <a:latin typeface="Times New Roman" pitchFamily="18" charset="0"/>
                          <a:cs typeface="Times New Roman" pitchFamily="18" charset="0"/>
                        </a:rPr>
                        <a:t>h2</a:t>
                      </a: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1" i="0" u="none" strike="noStrike" dirty="0">
                          <a:solidFill>
                            <a:srgbClr val="000000"/>
                          </a:solidFill>
                          <a:latin typeface="Times New Roman" pitchFamily="18" charset="0"/>
                          <a:cs typeface="Times New Roman" pitchFamily="18" charset="0"/>
                        </a:rPr>
                        <a:t>Milk </a:t>
                      </a: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1" i="0" u="none" strike="noStrike" dirty="0">
                          <a:solidFill>
                            <a:srgbClr val="000000"/>
                          </a:solidFill>
                          <a:latin typeface="Times New Roman" pitchFamily="18" charset="0"/>
                          <a:cs typeface="Times New Roman" pitchFamily="18" charset="0"/>
                        </a:rPr>
                        <a:t>Fat  </a:t>
                      </a: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1" i="0" u="none" strike="noStrike" dirty="0">
                          <a:solidFill>
                            <a:srgbClr val="000000"/>
                          </a:solidFill>
                          <a:latin typeface="Times New Roman" pitchFamily="18" charset="0"/>
                          <a:cs typeface="Times New Roman" pitchFamily="18" charset="0"/>
                        </a:rPr>
                        <a:t>Protein  </a:t>
                      </a: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1" i="0" u="none" strike="noStrike" dirty="0">
                          <a:solidFill>
                            <a:srgbClr val="000000"/>
                          </a:solidFill>
                          <a:latin typeface="Times New Roman" pitchFamily="18" charset="0"/>
                          <a:cs typeface="Times New Roman" pitchFamily="18" charset="0"/>
                        </a:rPr>
                        <a:t>PL</a:t>
                      </a: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1" i="0" u="none" strike="noStrike" dirty="0">
                          <a:solidFill>
                            <a:srgbClr val="000000"/>
                          </a:solidFill>
                          <a:latin typeface="Times New Roman" pitchFamily="18" charset="0"/>
                          <a:cs typeface="Times New Roman" pitchFamily="18" charset="0"/>
                        </a:rPr>
                        <a:t>DPR </a:t>
                      </a: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1" i="0" u="none" strike="noStrike" dirty="0">
                          <a:solidFill>
                            <a:srgbClr val="000000"/>
                          </a:solidFill>
                          <a:latin typeface="Times New Roman" pitchFamily="18" charset="0"/>
                          <a:cs typeface="Times New Roman" pitchFamily="18" charset="0"/>
                        </a:rPr>
                        <a:t>SCS</a:t>
                      </a: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376">
                <a:tc rowSpan="7">
                  <a:txBody>
                    <a:bodyPr/>
                    <a:lstStyle/>
                    <a:p>
                      <a:pPr algn="l" fontAlgn="t"/>
                      <a:r>
                        <a:rPr lang="en-US" sz="1600" b="0" i="0" u="none" strike="noStrike">
                          <a:solidFill>
                            <a:srgbClr val="000000"/>
                          </a:solidFill>
                          <a:latin typeface="Times New Roman" pitchFamily="18" charset="0"/>
                          <a:cs typeface="Times New Roman" pitchFamily="18" charset="0"/>
                        </a:rPr>
                        <a:t>HO</a:t>
                      </a: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600" b="0" i="0" u="none" strike="noStrike" dirty="0">
                          <a:solidFill>
                            <a:srgbClr val="000000"/>
                          </a:solidFill>
                          <a:latin typeface="Times New Roman" pitchFamily="18" charset="0"/>
                          <a:cs typeface="Times New Roman" pitchFamily="18" charset="0"/>
                        </a:rPr>
                        <a:t>MA</a:t>
                      </a: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altLang="zh-CN" sz="1600" b="0" i="0" u="none" strike="noStrike" dirty="0" smtClean="0">
                          <a:solidFill>
                            <a:srgbClr val="000000"/>
                          </a:solidFill>
                          <a:latin typeface="Times New Roman" pitchFamily="18" charset="0"/>
                          <a:cs typeface="Times New Roman" pitchFamily="18" charset="0"/>
                        </a:rPr>
                        <a:t>Add</a:t>
                      </a:r>
                      <a:endParaRPr lang="en-US" sz="1600" b="0" i="0" u="none" strike="noStrike" dirty="0">
                        <a:solidFill>
                          <a:srgbClr val="000000"/>
                        </a:solidFill>
                        <a:latin typeface="Times New Roman" pitchFamily="18" charset="0"/>
                        <a:cs typeface="Times New Roman" pitchFamily="18" charset="0"/>
                      </a:endParaRP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Times New Roman" pitchFamily="18" charset="0"/>
                          <a:cs typeface="Times New Roman" pitchFamily="18" charset="0"/>
                        </a:rPr>
                        <a:t>0.288</a:t>
                      </a: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Times New Roman" pitchFamily="18" charset="0"/>
                          <a:cs typeface="Times New Roman" pitchFamily="18" charset="0"/>
                        </a:rPr>
                        <a:t>0.253</a:t>
                      </a: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Times New Roman" pitchFamily="18" charset="0"/>
                          <a:cs typeface="Times New Roman" pitchFamily="18" charset="0"/>
                        </a:rPr>
                        <a:t>0.221</a:t>
                      </a: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Times New Roman" pitchFamily="18" charset="0"/>
                          <a:cs typeface="Times New Roman" pitchFamily="18" charset="0"/>
                        </a:rPr>
                        <a:t>0.043</a:t>
                      </a: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Times New Roman" pitchFamily="18" charset="0"/>
                          <a:cs typeface="Times New Roman" pitchFamily="18" charset="0"/>
                        </a:rPr>
                        <a:t>0.056</a:t>
                      </a: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Times New Roman" pitchFamily="18" charset="0"/>
                          <a:cs typeface="Times New Roman" pitchFamily="18" charset="0"/>
                        </a:rPr>
                        <a:t>0.087</a:t>
                      </a: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677">
                <a:tc vMerge="1">
                  <a:txBody>
                    <a:bodyPr/>
                    <a:lstStyle/>
                    <a:p>
                      <a:endParaRPr lang="en-US"/>
                    </a:p>
                  </a:txBody>
                  <a:tcPr/>
                </a:tc>
                <a:tc rowSpan="2">
                  <a:txBody>
                    <a:bodyPr/>
                    <a:lstStyle/>
                    <a:p>
                      <a:pPr algn="l" fontAlgn="t"/>
                      <a:r>
                        <a:rPr lang="en-US" sz="1600" b="0" i="0" u="none" strike="noStrike">
                          <a:solidFill>
                            <a:srgbClr val="000000"/>
                          </a:solidFill>
                          <a:latin typeface="Times New Roman" pitchFamily="18" charset="0"/>
                          <a:cs typeface="Times New Roman" pitchFamily="18" charset="0"/>
                        </a:rPr>
                        <a:t>MAD</a:t>
                      </a: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altLang="zh-CN" sz="1600" b="0" i="0" u="none" strike="noStrike" dirty="0" smtClean="0">
                          <a:solidFill>
                            <a:srgbClr val="000000"/>
                          </a:solidFill>
                          <a:latin typeface="Times New Roman" pitchFamily="18" charset="0"/>
                          <a:cs typeface="Times New Roman" pitchFamily="18" charset="0"/>
                        </a:rPr>
                        <a:t>Add</a:t>
                      </a:r>
                      <a:endParaRPr lang="en-US" sz="1600" b="0" i="0" u="none" strike="noStrike" dirty="0">
                        <a:solidFill>
                          <a:srgbClr val="000000"/>
                        </a:solidFill>
                        <a:latin typeface="Times New Roman" pitchFamily="18" charset="0"/>
                        <a:cs typeface="Times New Roman" pitchFamily="18" charset="0"/>
                      </a:endParaRP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n-US" sz="1600" b="0" i="0" u="none" strike="noStrike" dirty="0" smtClean="0">
                          <a:solidFill>
                            <a:srgbClr val="000000"/>
                          </a:solidFill>
                          <a:latin typeface="Times New Roman" pitchFamily="18" charset="0"/>
                          <a:cs typeface="Times New Roman" pitchFamily="18" charset="0"/>
                        </a:rPr>
                        <a:t>0.27</a:t>
                      </a:r>
                      <a:r>
                        <a:rPr lang="en-US" altLang="zh-CN" sz="1600" b="0" i="0" u="none" strike="noStrike" dirty="0" smtClean="0">
                          <a:solidFill>
                            <a:srgbClr val="000000"/>
                          </a:solidFill>
                          <a:latin typeface="Times New Roman" pitchFamily="18" charset="0"/>
                          <a:cs typeface="Times New Roman" pitchFamily="18" charset="0"/>
                        </a:rPr>
                        <a:t>0</a:t>
                      </a:r>
                      <a:endParaRPr lang="en-US" sz="1600" b="0" i="0" u="none" strike="noStrike" dirty="0">
                        <a:solidFill>
                          <a:srgbClr val="000000"/>
                        </a:solidFill>
                        <a:latin typeface="Times New Roman" pitchFamily="18" charset="0"/>
                        <a:cs typeface="Times New Roman" pitchFamily="18" charset="0"/>
                      </a:endParaRP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n-US" sz="1600" b="0" i="0" u="none" strike="noStrike" dirty="0">
                          <a:solidFill>
                            <a:srgbClr val="000000"/>
                          </a:solidFill>
                          <a:latin typeface="Times New Roman" pitchFamily="18" charset="0"/>
                          <a:cs typeface="Times New Roman" pitchFamily="18" charset="0"/>
                        </a:rPr>
                        <a:t>0.233</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n-US" sz="1600" b="0" i="0" u="none" strike="noStrike">
                          <a:solidFill>
                            <a:srgbClr val="000000"/>
                          </a:solidFill>
                          <a:latin typeface="Times New Roman" pitchFamily="18" charset="0"/>
                          <a:cs typeface="Times New Roman" pitchFamily="18" charset="0"/>
                        </a:rPr>
                        <a:t>0.202</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n-US" sz="1600" b="0" i="0" u="none" strike="noStrike">
                          <a:solidFill>
                            <a:srgbClr val="000000"/>
                          </a:solidFill>
                          <a:latin typeface="Times New Roman" pitchFamily="18" charset="0"/>
                          <a:cs typeface="Times New Roman" pitchFamily="18" charset="0"/>
                        </a:rPr>
                        <a:t>0.042</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n-US" sz="1600" b="0" i="0" u="none" strike="noStrike" dirty="0">
                          <a:solidFill>
                            <a:srgbClr val="000000"/>
                          </a:solidFill>
                          <a:latin typeface="Times New Roman" pitchFamily="18" charset="0"/>
                          <a:cs typeface="Times New Roman" pitchFamily="18" charset="0"/>
                        </a:rPr>
                        <a:t>0.057</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n-US" sz="1600" b="0" i="0" u="none" strike="noStrike">
                          <a:solidFill>
                            <a:srgbClr val="000000"/>
                          </a:solidFill>
                          <a:latin typeface="Times New Roman" pitchFamily="18" charset="0"/>
                          <a:cs typeface="Times New Roman" pitchFamily="18" charset="0"/>
                        </a:rPr>
                        <a:t>0.084</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r>
              <a:tr h="301376">
                <a:tc vMerge="1">
                  <a:txBody>
                    <a:bodyPr/>
                    <a:lstStyle/>
                    <a:p>
                      <a:endParaRPr lang="en-US"/>
                    </a:p>
                  </a:txBody>
                  <a:tcPr/>
                </a:tc>
                <a:tc vMerge="1">
                  <a:txBody>
                    <a:bodyPr/>
                    <a:lstStyle/>
                    <a:p>
                      <a:endParaRPr lang="en-US"/>
                    </a:p>
                  </a:txBody>
                  <a:tcPr/>
                </a:tc>
                <a:tc>
                  <a:txBody>
                    <a:bodyPr/>
                    <a:lstStyle/>
                    <a:p>
                      <a:pPr algn="l" fontAlgn="t"/>
                      <a:r>
                        <a:rPr lang="en-US" sz="1600" b="0" i="0" u="none" strike="noStrike" dirty="0">
                          <a:solidFill>
                            <a:srgbClr val="000000"/>
                          </a:solidFill>
                          <a:latin typeface="Times New Roman" pitchFamily="18" charset="0"/>
                          <a:cs typeface="Times New Roman" pitchFamily="18" charset="0"/>
                        </a:rPr>
                        <a:t> </a:t>
                      </a:r>
                      <a:r>
                        <a:rPr lang="en-US" sz="1600" b="0" i="0" u="none" strike="noStrike" dirty="0" smtClean="0">
                          <a:solidFill>
                            <a:srgbClr val="000000"/>
                          </a:solidFill>
                          <a:latin typeface="Times New Roman" pitchFamily="18" charset="0"/>
                          <a:cs typeface="Times New Roman" pitchFamily="18" charset="0"/>
                        </a:rPr>
                        <a:t>Dom</a:t>
                      </a:r>
                      <a:endParaRPr lang="en-US" sz="1600" b="0" i="0" u="none" strike="noStrike" dirty="0">
                        <a:solidFill>
                          <a:srgbClr val="000000"/>
                        </a:solidFill>
                        <a:latin typeface="Times New Roman" pitchFamily="18" charset="0"/>
                        <a:cs typeface="Times New Roman" pitchFamily="18" charset="0"/>
                      </a:endParaRPr>
                    </a:p>
                  </a:txBody>
                  <a:tcPr marL="0" marR="0" marT="0" marB="0">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t"/>
                      <a:r>
                        <a:rPr lang="en-US" sz="1600" b="0" i="0" u="none" strike="noStrike" dirty="0">
                          <a:solidFill>
                            <a:srgbClr val="000000"/>
                          </a:solidFill>
                          <a:latin typeface="Times New Roman" pitchFamily="18" charset="0"/>
                          <a:cs typeface="Times New Roman" pitchFamily="18" charset="0"/>
                        </a:rPr>
                        <a:t>0.051</a:t>
                      </a:r>
                    </a:p>
                  </a:txBody>
                  <a:tcPr marL="0" marR="0" marT="0" marB="0">
                    <a:lnL>
                      <a:noFill/>
                    </a:lnL>
                    <a:lnR>
                      <a:noFill/>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en-US" sz="1600" b="0" i="0" u="none" strike="noStrike" dirty="0">
                          <a:solidFill>
                            <a:srgbClr val="000000"/>
                          </a:solidFill>
                          <a:latin typeface="Times New Roman" pitchFamily="18" charset="0"/>
                          <a:cs typeface="Times New Roman" pitchFamily="18" charset="0"/>
                        </a:rPr>
                        <a:t>0.051</a:t>
                      </a:r>
                    </a:p>
                  </a:txBody>
                  <a:tcPr marL="0" marR="0" marT="0" marB="0">
                    <a:lnL>
                      <a:noFill/>
                    </a:lnL>
                    <a:lnR>
                      <a:noFill/>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en-US" sz="1600" b="0" i="0" u="none" strike="noStrike" dirty="0">
                          <a:solidFill>
                            <a:srgbClr val="000000"/>
                          </a:solidFill>
                          <a:latin typeface="Times New Roman" pitchFamily="18" charset="0"/>
                          <a:cs typeface="Times New Roman" pitchFamily="18" charset="0"/>
                        </a:rPr>
                        <a:t>0.053</a:t>
                      </a:r>
                    </a:p>
                  </a:txBody>
                  <a:tcPr marL="0" marR="0" marT="0" marB="0">
                    <a:lnL>
                      <a:noFill/>
                    </a:lnL>
                    <a:lnR>
                      <a:noFill/>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en-US" sz="1600" b="0" i="0" u="none" strike="noStrike" dirty="0" smtClean="0">
                          <a:solidFill>
                            <a:srgbClr val="000000"/>
                          </a:solidFill>
                          <a:latin typeface="Times New Roman" pitchFamily="18" charset="0"/>
                          <a:cs typeface="Times New Roman" pitchFamily="18" charset="0"/>
                        </a:rPr>
                        <a:t>0</a:t>
                      </a:r>
                      <a:r>
                        <a:rPr lang="en-US" altLang="zh-CN" sz="1600" b="0" i="0" u="none" strike="noStrike" dirty="0" smtClean="0">
                          <a:solidFill>
                            <a:srgbClr val="000000"/>
                          </a:solidFill>
                          <a:latin typeface="Times New Roman" pitchFamily="18" charset="0"/>
                          <a:cs typeface="Times New Roman" pitchFamily="18" charset="0"/>
                        </a:rPr>
                        <a:t>.000</a:t>
                      </a:r>
                      <a:endParaRPr lang="en-US" sz="1600" b="0" i="0" u="none" strike="noStrike" dirty="0">
                        <a:solidFill>
                          <a:srgbClr val="000000"/>
                        </a:solidFill>
                        <a:latin typeface="Times New Roman" pitchFamily="18" charset="0"/>
                        <a:cs typeface="Times New Roman" pitchFamily="18" charset="0"/>
                      </a:endParaRPr>
                    </a:p>
                  </a:txBody>
                  <a:tcPr marL="0" marR="0" marT="0" marB="0">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t"/>
                      <a:r>
                        <a:rPr lang="en-US" sz="1600" b="0" i="0" u="none" strike="noStrike" dirty="0" smtClean="0">
                          <a:solidFill>
                            <a:srgbClr val="000000"/>
                          </a:solidFill>
                          <a:latin typeface="Times New Roman" pitchFamily="18" charset="0"/>
                          <a:cs typeface="Times New Roman" pitchFamily="18" charset="0"/>
                        </a:rPr>
                        <a:t>0</a:t>
                      </a:r>
                      <a:r>
                        <a:rPr lang="en-US" altLang="zh-CN" sz="1600" b="0" i="0" u="none" strike="noStrike" dirty="0" smtClean="0">
                          <a:solidFill>
                            <a:srgbClr val="000000"/>
                          </a:solidFill>
                          <a:latin typeface="Times New Roman" pitchFamily="18" charset="0"/>
                          <a:cs typeface="Times New Roman" pitchFamily="18" charset="0"/>
                        </a:rPr>
                        <a:t>.000</a:t>
                      </a:r>
                      <a:endParaRPr lang="en-US" sz="1600" b="0" i="0" u="none" strike="noStrike" dirty="0">
                        <a:solidFill>
                          <a:srgbClr val="000000"/>
                        </a:solidFill>
                        <a:latin typeface="Times New Roman" pitchFamily="18" charset="0"/>
                        <a:cs typeface="Times New Roman" pitchFamily="18" charset="0"/>
                      </a:endParaRPr>
                    </a:p>
                  </a:txBody>
                  <a:tcPr marL="0" marR="0" marT="0" marB="0">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t"/>
                      <a:r>
                        <a:rPr lang="en-US" sz="1600" b="0" i="0" u="none" strike="noStrike" dirty="0" smtClean="0">
                          <a:solidFill>
                            <a:srgbClr val="000000"/>
                          </a:solidFill>
                          <a:latin typeface="Times New Roman" pitchFamily="18" charset="0"/>
                          <a:cs typeface="Times New Roman" pitchFamily="18" charset="0"/>
                        </a:rPr>
                        <a:t>0.01</a:t>
                      </a:r>
                      <a:r>
                        <a:rPr lang="en-US" altLang="zh-CN" sz="1600" b="0" i="0" u="none" strike="noStrike" dirty="0" smtClean="0">
                          <a:solidFill>
                            <a:srgbClr val="000000"/>
                          </a:solidFill>
                          <a:latin typeface="Times New Roman" pitchFamily="18" charset="0"/>
                          <a:cs typeface="Times New Roman" pitchFamily="18" charset="0"/>
                        </a:rPr>
                        <a:t>0</a:t>
                      </a:r>
                      <a:endParaRPr lang="en-US" sz="1600" b="0" i="0" u="none" strike="noStrike" dirty="0">
                        <a:solidFill>
                          <a:srgbClr val="000000"/>
                        </a:solidFill>
                        <a:latin typeface="Times New Roman" pitchFamily="18" charset="0"/>
                        <a:cs typeface="Times New Roman" pitchFamily="18" charset="0"/>
                      </a:endParaRPr>
                    </a:p>
                  </a:txBody>
                  <a:tcPr marL="0" marR="0" marT="0" marB="0">
                    <a:lnL>
                      <a:noFill/>
                    </a:lnL>
                    <a:lnR>
                      <a:noFill/>
                    </a:lnR>
                    <a:lnT>
                      <a:noFill/>
                    </a:lnT>
                    <a:lnB w="12700" cap="flat" cmpd="sng" algn="ctr">
                      <a:solidFill>
                        <a:srgbClr val="000000"/>
                      </a:solidFill>
                      <a:prstDash val="solid"/>
                      <a:round/>
                      <a:headEnd type="none" w="med" len="med"/>
                      <a:tailEnd type="none" w="med" len="med"/>
                    </a:lnB>
                    <a:noFill/>
                  </a:tcPr>
                </a:tc>
              </a:tr>
              <a:tr h="287677">
                <a:tc vMerge="1">
                  <a:txBody>
                    <a:bodyPr/>
                    <a:lstStyle/>
                    <a:p>
                      <a:endParaRPr lang="en-US"/>
                    </a:p>
                  </a:txBody>
                  <a:tcPr/>
                </a:tc>
                <a:tc rowSpan="2">
                  <a:txBody>
                    <a:bodyPr/>
                    <a:lstStyle/>
                    <a:p>
                      <a:pPr algn="l" fontAlgn="t"/>
                      <a:r>
                        <a:rPr lang="en-US" sz="1600" b="0" i="0" u="none" strike="noStrike">
                          <a:solidFill>
                            <a:srgbClr val="000000"/>
                          </a:solidFill>
                          <a:latin typeface="Times New Roman" pitchFamily="18" charset="0"/>
                          <a:cs typeface="Times New Roman" pitchFamily="18" charset="0"/>
                        </a:rPr>
                        <a:t>MAD2</a:t>
                      </a: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altLang="zh-CN" sz="1600" b="0" i="0" u="none" strike="noStrike" dirty="0" smtClean="0">
                          <a:solidFill>
                            <a:srgbClr val="000000"/>
                          </a:solidFill>
                          <a:latin typeface="Times New Roman" pitchFamily="18" charset="0"/>
                          <a:cs typeface="Times New Roman" pitchFamily="18" charset="0"/>
                        </a:rPr>
                        <a:t>Add</a:t>
                      </a:r>
                      <a:endParaRPr lang="en-US" sz="1600" b="0" i="0" u="none" strike="noStrike" dirty="0">
                        <a:solidFill>
                          <a:srgbClr val="000000"/>
                        </a:solidFill>
                        <a:latin typeface="Times New Roman" pitchFamily="18" charset="0"/>
                        <a:cs typeface="Times New Roman" pitchFamily="18" charset="0"/>
                      </a:endParaRP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n-US" sz="1600" b="0" i="0" u="none" strike="noStrike">
                          <a:solidFill>
                            <a:srgbClr val="000000"/>
                          </a:solidFill>
                          <a:latin typeface="Times New Roman" pitchFamily="18" charset="0"/>
                          <a:cs typeface="Times New Roman" pitchFamily="18" charset="0"/>
                        </a:rPr>
                        <a:t>0.285</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n-US" sz="1600" b="0" i="0" u="none" strike="noStrike" dirty="0" smtClean="0">
                          <a:solidFill>
                            <a:srgbClr val="000000"/>
                          </a:solidFill>
                          <a:latin typeface="Times New Roman" pitchFamily="18" charset="0"/>
                          <a:cs typeface="Times New Roman" pitchFamily="18" charset="0"/>
                        </a:rPr>
                        <a:t>0.25</a:t>
                      </a:r>
                      <a:r>
                        <a:rPr lang="en-US" altLang="zh-CN" sz="1600" b="0" i="0" u="none" strike="noStrike" dirty="0" smtClean="0">
                          <a:solidFill>
                            <a:srgbClr val="000000"/>
                          </a:solidFill>
                          <a:latin typeface="Times New Roman" pitchFamily="18" charset="0"/>
                          <a:cs typeface="Times New Roman" pitchFamily="18" charset="0"/>
                        </a:rPr>
                        <a:t>0</a:t>
                      </a:r>
                      <a:endParaRPr lang="en-US" sz="1600" b="0" i="0" u="none" strike="noStrike" dirty="0">
                        <a:solidFill>
                          <a:srgbClr val="000000"/>
                        </a:solidFill>
                        <a:latin typeface="Times New Roman" pitchFamily="18" charset="0"/>
                        <a:cs typeface="Times New Roman" pitchFamily="18" charset="0"/>
                      </a:endParaRP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n-US" sz="1600" b="0" i="0" u="none" strike="noStrike" dirty="0">
                          <a:solidFill>
                            <a:srgbClr val="000000"/>
                          </a:solidFill>
                          <a:latin typeface="Times New Roman" pitchFamily="18" charset="0"/>
                          <a:cs typeface="Times New Roman" pitchFamily="18" charset="0"/>
                        </a:rPr>
                        <a:t>0.217</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n-US" sz="1600" b="0" i="0" u="none" strike="noStrike">
                          <a:solidFill>
                            <a:srgbClr val="000000"/>
                          </a:solidFill>
                          <a:latin typeface="Times New Roman" pitchFamily="18" charset="0"/>
                          <a:cs typeface="Times New Roman" pitchFamily="18" charset="0"/>
                        </a:rPr>
                        <a:t>0.042</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n-US" sz="1600" b="0" i="0" u="none" strike="noStrike">
                          <a:solidFill>
                            <a:srgbClr val="000000"/>
                          </a:solidFill>
                          <a:latin typeface="Times New Roman" pitchFamily="18" charset="0"/>
                          <a:cs typeface="Times New Roman" pitchFamily="18" charset="0"/>
                        </a:rPr>
                        <a:t>0.056</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n-US" sz="1600" b="0" i="0" u="none" strike="noStrike" dirty="0">
                          <a:solidFill>
                            <a:srgbClr val="000000"/>
                          </a:solidFill>
                          <a:latin typeface="Times New Roman" pitchFamily="18" charset="0"/>
                          <a:cs typeface="Times New Roman" pitchFamily="18" charset="0"/>
                        </a:rPr>
                        <a:t>0.087</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r>
              <a:tr h="301376">
                <a:tc vMerge="1">
                  <a:txBody>
                    <a:bodyPr/>
                    <a:lstStyle/>
                    <a:p>
                      <a:endParaRPr lang="en-US"/>
                    </a:p>
                  </a:txBody>
                  <a:tcPr/>
                </a:tc>
                <a:tc vMerge="1">
                  <a:txBody>
                    <a:bodyPr/>
                    <a:lstStyle/>
                    <a:p>
                      <a:endParaRPr lang="en-US"/>
                    </a:p>
                  </a:txBody>
                  <a:tcPr/>
                </a:tc>
                <a:tc>
                  <a:txBody>
                    <a:bodyPr/>
                    <a:lstStyle/>
                    <a:p>
                      <a:pPr algn="l" fontAlgn="t"/>
                      <a:r>
                        <a:rPr lang="en-US" sz="1600" b="0" i="0" u="none" strike="noStrike" dirty="0">
                          <a:solidFill>
                            <a:srgbClr val="000000"/>
                          </a:solidFill>
                          <a:latin typeface="Times New Roman" pitchFamily="18" charset="0"/>
                          <a:cs typeface="Times New Roman" pitchFamily="18" charset="0"/>
                        </a:rPr>
                        <a:t> </a:t>
                      </a:r>
                      <a:r>
                        <a:rPr lang="en-US" sz="1600" b="0" i="0" u="none" strike="noStrike" dirty="0" smtClean="0">
                          <a:solidFill>
                            <a:srgbClr val="000000"/>
                          </a:solidFill>
                          <a:latin typeface="Times New Roman" pitchFamily="18" charset="0"/>
                          <a:cs typeface="Times New Roman" pitchFamily="18" charset="0"/>
                        </a:rPr>
                        <a:t>Dom</a:t>
                      </a:r>
                      <a:endParaRPr lang="en-US" sz="1600" b="0" i="0" u="none" strike="noStrike" dirty="0">
                        <a:solidFill>
                          <a:srgbClr val="000000"/>
                        </a:solidFill>
                        <a:latin typeface="Times New Roman" pitchFamily="18" charset="0"/>
                        <a:cs typeface="Times New Roman" pitchFamily="18" charset="0"/>
                      </a:endParaRPr>
                    </a:p>
                  </a:txBody>
                  <a:tcPr marL="0" marR="0" marT="0" marB="0">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t"/>
                      <a:r>
                        <a:rPr lang="en-US" sz="1600" b="0" i="0" u="none" strike="noStrike" dirty="0">
                          <a:solidFill>
                            <a:srgbClr val="000000"/>
                          </a:solidFill>
                          <a:latin typeface="Times New Roman" pitchFamily="18" charset="0"/>
                          <a:cs typeface="Times New Roman" pitchFamily="18" charset="0"/>
                        </a:rPr>
                        <a:t>0.037</a:t>
                      </a:r>
                    </a:p>
                  </a:txBody>
                  <a:tcPr marL="0" marR="0" marT="0" marB="0">
                    <a:lnL>
                      <a:noFill/>
                    </a:lnL>
                    <a:lnR>
                      <a:noFill/>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en-US" sz="1600" b="0" i="0" u="none" strike="noStrike" dirty="0">
                          <a:solidFill>
                            <a:srgbClr val="000000"/>
                          </a:solidFill>
                          <a:latin typeface="Times New Roman" pitchFamily="18" charset="0"/>
                          <a:cs typeface="Times New Roman" pitchFamily="18" charset="0"/>
                        </a:rPr>
                        <a:t>0.034</a:t>
                      </a:r>
                    </a:p>
                  </a:txBody>
                  <a:tcPr marL="0" marR="0" marT="0" marB="0">
                    <a:lnL>
                      <a:noFill/>
                    </a:lnL>
                    <a:lnR>
                      <a:noFill/>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en-US" sz="1600" b="0" i="0" u="none" strike="noStrike" dirty="0">
                          <a:solidFill>
                            <a:srgbClr val="000000"/>
                          </a:solidFill>
                          <a:latin typeface="Times New Roman" pitchFamily="18" charset="0"/>
                          <a:cs typeface="Times New Roman" pitchFamily="18" charset="0"/>
                        </a:rPr>
                        <a:t>0.039</a:t>
                      </a:r>
                    </a:p>
                  </a:txBody>
                  <a:tcPr marL="0" marR="0" marT="0" marB="0">
                    <a:lnL>
                      <a:noFill/>
                    </a:lnL>
                    <a:lnR>
                      <a:noFill/>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en-US" sz="1600" b="0" i="0" u="none" strike="noStrike" dirty="0">
                          <a:solidFill>
                            <a:srgbClr val="000000"/>
                          </a:solidFill>
                          <a:latin typeface="Times New Roman" pitchFamily="18" charset="0"/>
                          <a:cs typeface="Times New Roman" pitchFamily="18" charset="0"/>
                        </a:rPr>
                        <a:t>0.005</a:t>
                      </a:r>
                    </a:p>
                  </a:txBody>
                  <a:tcPr marL="0" marR="0" marT="0" marB="0">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t"/>
                      <a:r>
                        <a:rPr lang="en-US" sz="1600" b="0" i="0" u="none" strike="noStrike" dirty="0" smtClean="0">
                          <a:solidFill>
                            <a:srgbClr val="000000"/>
                          </a:solidFill>
                          <a:latin typeface="Times New Roman" pitchFamily="18" charset="0"/>
                          <a:cs typeface="Times New Roman" pitchFamily="18" charset="0"/>
                        </a:rPr>
                        <a:t>0</a:t>
                      </a:r>
                      <a:r>
                        <a:rPr lang="en-US" altLang="zh-CN" sz="1600" b="0" i="0" u="none" strike="noStrike" dirty="0" smtClean="0">
                          <a:solidFill>
                            <a:srgbClr val="000000"/>
                          </a:solidFill>
                          <a:latin typeface="Times New Roman" pitchFamily="18" charset="0"/>
                          <a:cs typeface="Times New Roman" pitchFamily="18" charset="0"/>
                        </a:rPr>
                        <a:t>.000</a:t>
                      </a:r>
                      <a:endParaRPr lang="en-US" sz="1600" b="0" i="0" u="none" strike="noStrike" dirty="0">
                        <a:solidFill>
                          <a:srgbClr val="000000"/>
                        </a:solidFill>
                        <a:latin typeface="Times New Roman" pitchFamily="18" charset="0"/>
                        <a:cs typeface="Times New Roman" pitchFamily="18" charset="0"/>
                      </a:endParaRPr>
                    </a:p>
                  </a:txBody>
                  <a:tcPr marL="0" marR="0" marT="0" marB="0">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t"/>
                      <a:r>
                        <a:rPr lang="en-US" sz="1600" b="0" i="0" u="none" strike="noStrike" dirty="0" smtClean="0">
                          <a:solidFill>
                            <a:srgbClr val="000000"/>
                          </a:solidFill>
                          <a:latin typeface="Times New Roman" pitchFamily="18" charset="0"/>
                          <a:cs typeface="Times New Roman" pitchFamily="18" charset="0"/>
                        </a:rPr>
                        <a:t>0.01</a:t>
                      </a:r>
                      <a:r>
                        <a:rPr lang="en-US" altLang="zh-CN" sz="1600" b="0" i="0" u="none" strike="noStrike" dirty="0" smtClean="0">
                          <a:solidFill>
                            <a:srgbClr val="000000"/>
                          </a:solidFill>
                          <a:latin typeface="Times New Roman" pitchFamily="18" charset="0"/>
                          <a:cs typeface="Times New Roman" pitchFamily="18" charset="0"/>
                        </a:rPr>
                        <a:t>0</a:t>
                      </a:r>
                      <a:endParaRPr lang="en-US" sz="1600" b="0" i="0" u="none" strike="noStrike" dirty="0">
                        <a:solidFill>
                          <a:srgbClr val="000000"/>
                        </a:solidFill>
                        <a:latin typeface="Times New Roman" pitchFamily="18" charset="0"/>
                        <a:cs typeface="Times New Roman" pitchFamily="18" charset="0"/>
                      </a:endParaRPr>
                    </a:p>
                  </a:txBody>
                  <a:tcPr marL="0" marR="0" marT="0" marB="0">
                    <a:lnL>
                      <a:noFill/>
                    </a:lnL>
                    <a:lnR>
                      <a:noFill/>
                    </a:lnR>
                    <a:lnT>
                      <a:noFill/>
                    </a:lnT>
                    <a:lnB w="12700" cap="flat" cmpd="sng" algn="ctr">
                      <a:solidFill>
                        <a:srgbClr val="000000"/>
                      </a:solidFill>
                      <a:prstDash val="solid"/>
                      <a:round/>
                      <a:headEnd type="none" w="med" len="med"/>
                      <a:tailEnd type="none" w="med" len="med"/>
                    </a:lnB>
                    <a:noFill/>
                  </a:tcPr>
                </a:tc>
              </a:tr>
              <a:tr h="287677">
                <a:tc vMerge="1">
                  <a:txBody>
                    <a:bodyPr/>
                    <a:lstStyle/>
                    <a:p>
                      <a:endParaRPr lang="en-US"/>
                    </a:p>
                  </a:txBody>
                  <a:tcPr/>
                </a:tc>
                <a:tc rowSpan="2">
                  <a:txBody>
                    <a:bodyPr/>
                    <a:lstStyle/>
                    <a:p>
                      <a:pPr algn="l" fontAlgn="t"/>
                      <a:r>
                        <a:rPr lang="en-US" sz="1600" b="0" i="0" u="none" strike="noStrike">
                          <a:solidFill>
                            <a:srgbClr val="000000"/>
                          </a:solidFill>
                          <a:latin typeface="Times New Roman" pitchFamily="18" charset="0"/>
                          <a:cs typeface="Times New Roman" pitchFamily="18" charset="0"/>
                        </a:rPr>
                        <a:t>MAD3</a:t>
                      </a: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altLang="zh-CN" sz="1600" b="0" i="0" u="none" strike="noStrike" dirty="0" smtClean="0">
                          <a:solidFill>
                            <a:srgbClr val="000000"/>
                          </a:solidFill>
                          <a:latin typeface="Times New Roman" pitchFamily="18" charset="0"/>
                          <a:cs typeface="Times New Roman" pitchFamily="18" charset="0"/>
                        </a:rPr>
                        <a:t>Add</a:t>
                      </a:r>
                      <a:endParaRPr lang="en-US" sz="1600" b="0" i="0" u="none" strike="noStrike" dirty="0">
                        <a:solidFill>
                          <a:srgbClr val="000000"/>
                        </a:solidFill>
                        <a:latin typeface="Times New Roman" pitchFamily="18" charset="0"/>
                        <a:cs typeface="Times New Roman" pitchFamily="18" charset="0"/>
                      </a:endParaRP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n-US" sz="1600" b="0" i="0" u="none" strike="noStrike">
                          <a:solidFill>
                            <a:srgbClr val="000000"/>
                          </a:solidFill>
                          <a:latin typeface="Times New Roman" pitchFamily="18" charset="0"/>
                          <a:cs typeface="Times New Roman" pitchFamily="18" charset="0"/>
                        </a:rPr>
                        <a:t>0.215</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n-US" sz="1600" b="0" i="0" u="none" strike="noStrike">
                          <a:solidFill>
                            <a:srgbClr val="000000"/>
                          </a:solidFill>
                          <a:latin typeface="Times New Roman" pitchFamily="18" charset="0"/>
                          <a:cs typeface="Times New Roman" pitchFamily="18" charset="0"/>
                        </a:rPr>
                        <a:t>0.202</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n-US" sz="1600" b="0" i="0" u="none" strike="noStrike">
                          <a:solidFill>
                            <a:srgbClr val="000000"/>
                          </a:solidFill>
                          <a:latin typeface="Times New Roman" pitchFamily="18" charset="0"/>
                          <a:cs typeface="Times New Roman" pitchFamily="18" charset="0"/>
                        </a:rPr>
                        <a:t>0.186</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n-US" sz="1600" b="0" i="0" u="none" strike="noStrike" dirty="0">
                          <a:solidFill>
                            <a:srgbClr val="000000"/>
                          </a:solidFill>
                          <a:latin typeface="Times New Roman" pitchFamily="18" charset="0"/>
                          <a:cs typeface="Times New Roman" pitchFamily="18" charset="0"/>
                        </a:rPr>
                        <a:t>—</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n-US" sz="1600" b="0" i="0" u="none" strike="noStrike">
                          <a:solidFill>
                            <a:srgbClr val="000000"/>
                          </a:solidFill>
                          <a:latin typeface="Times New Roman" pitchFamily="18" charset="0"/>
                          <a:cs typeface="Times New Roman" pitchFamily="18" charset="0"/>
                        </a:rPr>
                        <a:t>—</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n-US" sz="1600" b="0" i="0" u="none" strike="noStrike" dirty="0">
                          <a:solidFill>
                            <a:srgbClr val="000000"/>
                          </a:solidFill>
                          <a:latin typeface="Times New Roman" pitchFamily="18" charset="0"/>
                          <a:cs typeface="Times New Roman" pitchFamily="18" charset="0"/>
                        </a:rPr>
                        <a:t>—</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r>
              <a:tr h="301376">
                <a:tc vMerge="1">
                  <a:txBody>
                    <a:bodyPr/>
                    <a:lstStyle/>
                    <a:p>
                      <a:endParaRPr lang="en-US"/>
                    </a:p>
                  </a:txBody>
                  <a:tcPr/>
                </a:tc>
                <a:tc vMerge="1">
                  <a:txBody>
                    <a:bodyPr/>
                    <a:lstStyle/>
                    <a:p>
                      <a:endParaRPr lang="en-US"/>
                    </a:p>
                  </a:txBody>
                  <a:tcPr/>
                </a:tc>
                <a:tc>
                  <a:txBody>
                    <a:bodyPr/>
                    <a:lstStyle/>
                    <a:p>
                      <a:pPr algn="l" fontAlgn="t"/>
                      <a:r>
                        <a:rPr lang="en-US" sz="1600" b="0" i="0" u="none" strike="noStrike" dirty="0">
                          <a:solidFill>
                            <a:srgbClr val="000000"/>
                          </a:solidFill>
                          <a:latin typeface="Times New Roman" pitchFamily="18" charset="0"/>
                          <a:cs typeface="Times New Roman" pitchFamily="18" charset="0"/>
                        </a:rPr>
                        <a:t> </a:t>
                      </a:r>
                      <a:r>
                        <a:rPr lang="en-US" sz="1600" b="0" i="0" u="none" strike="noStrike" dirty="0" smtClean="0">
                          <a:solidFill>
                            <a:srgbClr val="000000"/>
                          </a:solidFill>
                          <a:latin typeface="Times New Roman" pitchFamily="18" charset="0"/>
                          <a:cs typeface="Times New Roman" pitchFamily="18" charset="0"/>
                        </a:rPr>
                        <a:t>Dom</a:t>
                      </a:r>
                      <a:endParaRPr lang="en-US" sz="1600" b="0" i="0" u="none" strike="noStrike" dirty="0">
                        <a:solidFill>
                          <a:srgbClr val="000000"/>
                        </a:solidFill>
                        <a:latin typeface="Times New Roman" pitchFamily="18" charset="0"/>
                        <a:cs typeface="Times New Roman" pitchFamily="18" charset="0"/>
                      </a:endParaRPr>
                    </a:p>
                  </a:txBody>
                  <a:tcPr marL="0" marR="0" marT="0" marB="0">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t"/>
                      <a:r>
                        <a:rPr lang="en-US" sz="1600" b="0" i="0" u="none" strike="noStrike" dirty="0">
                          <a:solidFill>
                            <a:srgbClr val="000000"/>
                          </a:solidFill>
                          <a:latin typeface="Times New Roman" pitchFamily="18" charset="0"/>
                          <a:cs typeface="Times New Roman" pitchFamily="18" charset="0"/>
                        </a:rPr>
                        <a:t>0.024</a:t>
                      </a:r>
                    </a:p>
                  </a:txBody>
                  <a:tcPr marL="0" marR="0" marT="0" marB="0">
                    <a:lnL>
                      <a:noFill/>
                    </a:lnL>
                    <a:lnR>
                      <a:noFill/>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en-US" sz="1600" b="0" i="0" u="none" strike="noStrike" dirty="0">
                          <a:solidFill>
                            <a:srgbClr val="000000"/>
                          </a:solidFill>
                          <a:latin typeface="Times New Roman" pitchFamily="18" charset="0"/>
                          <a:cs typeface="Times New Roman" pitchFamily="18" charset="0"/>
                        </a:rPr>
                        <a:t>0.024</a:t>
                      </a:r>
                    </a:p>
                  </a:txBody>
                  <a:tcPr marL="0" marR="0" marT="0" marB="0">
                    <a:lnL>
                      <a:noFill/>
                    </a:lnL>
                    <a:lnR>
                      <a:noFill/>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en-US" sz="1600" b="0" i="0" u="none" strike="noStrike" dirty="0">
                          <a:solidFill>
                            <a:srgbClr val="000000"/>
                          </a:solidFill>
                          <a:latin typeface="Times New Roman" pitchFamily="18" charset="0"/>
                          <a:cs typeface="Times New Roman" pitchFamily="18" charset="0"/>
                        </a:rPr>
                        <a:t>0.025</a:t>
                      </a:r>
                    </a:p>
                  </a:txBody>
                  <a:tcPr marL="0" marR="0" marT="0" marB="0">
                    <a:lnL>
                      <a:noFill/>
                    </a:lnL>
                    <a:lnR>
                      <a:noFill/>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en-US" sz="1600" b="0" i="0" u="none" strike="noStrike" dirty="0">
                          <a:solidFill>
                            <a:srgbClr val="000000"/>
                          </a:solidFill>
                          <a:latin typeface="Times New Roman" pitchFamily="18" charset="0"/>
                          <a:cs typeface="Times New Roman" pitchFamily="18" charset="0"/>
                        </a:rPr>
                        <a:t>—</a:t>
                      </a:r>
                    </a:p>
                  </a:txBody>
                  <a:tcPr marL="0" marR="0" marT="0" marB="0">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t"/>
                      <a:r>
                        <a:rPr lang="en-US" sz="1600" b="0" i="0" u="none" strike="noStrike" dirty="0">
                          <a:solidFill>
                            <a:srgbClr val="000000"/>
                          </a:solidFill>
                          <a:latin typeface="Times New Roman" pitchFamily="18" charset="0"/>
                          <a:cs typeface="Times New Roman" pitchFamily="18" charset="0"/>
                        </a:rPr>
                        <a:t>—</a:t>
                      </a:r>
                    </a:p>
                  </a:txBody>
                  <a:tcPr marL="0" marR="0" marT="0" marB="0">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t"/>
                      <a:r>
                        <a:rPr lang="en-US" sz="1600" b="0" i="0" u="none" strike="noStrike" dirty="0">
                          <a:solidFill>
                            <a:srgbClr val="000000"/>
                          </a:solidFill>
                          <a:latin typeface="Times New Roman" pitchFamily="18" charset="0"/>
                          <a:cs typeface="Times New Roman" pitchFamily="18" charset="0"/>
                        </a:rPr>
                        <a:t>—</a:t>
                      </a:r>
                    </a:p>
                  </a:txBody>
                  <a:tcPr marL="0" marR="0" marT="0" marB="0">
                    <a:lnL>
                      <a:noFill/>
                    </a:lnL>
                    <a:lnR>
                      <a:noFill/>
                    </a:lnR>
                    <a:lnT>
                      <a:noFill/>
                    </a:lnT>
                    <a:lnB w="12700" cap="flat" cmpd="sng" algn="ctr">
                      <a:solidFill>
                        <a:srgbClr val="000000"/>
                      </a:solidFill>
                      <a:prstDash val="solid"/>
                      <a:round/>
                      <a:headEnd type="none" w="med" len="med"/>
                      <a:tailEnd type="none" w="med" len="med"/>
                    </a:lnB>
                    <a:noFill/>
                  </a:tcPr>
                </a:tc>
              </a:tr>
              <a:tr h="301376">
                <a:tc rowSpan="7">
                  <a:txBody>
                    <a:bodyPr/>
                    <a:lstStyle/>
                    <a:p>
                      <a:pPr algn="l" fontAlgn="t"/>
                      <a:r>
                        <a:rPr lang="en-US" sz="1600" b="0" i="0" u="none" strike="noStrike">
                          <a:solidFill>
                            <a:srgbClr val="000000"/>
                          </a:solidFill>
                          <a:latin typeface="Times New Roman" pitchFamily="18" charset="0"/>
                          <a:cs typeface="Times New Roman" pitchFamily="18" charset="0"/>
                        </a:rPr>
                        <a:t>JE</a:t>
                      </a: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600" b="0" i="0" u="none" strike="noStrike">
                          <a:solidFill>
                            <a:srgbClr val="000000"/>
                          </a:solidFill>
                          <a:latin typeface="Times New Roman" pitchFamily="18" charset="0"/>
                          <a:cs typeface="Times New Roman" pitchFamily="18" charset="0"/>
                        </a:rPr>
                        <a:t>MA</a:t>
                      </a: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altLang="zh-CN" sz="1600" b="0" i="0" u="none" strike="noStrike" dirty="0" smtClean="0">
                          <a:solidFill>
                            <a:srgbClr val="000000"/>
                          </a:solidFill>
                          <a:latin typeface="Times New Roman" pitchFamily="18" charset="0"/>
                          <a:cs typeface="Times New Roman" pitchFamily="18" charset="0"/>
                        </a:rPr>
                        <a:t>Add</a:t>
                      </a:r>
                      <a:endParaRPr lang="en-US" sz="1600" b="0" i="0" u="none" strike="noStrike" dirty="0">
                        <a:solidFill>
                          <a:srgbClr val="000000"/>
                        </a:solidFill>
                        <a:latin typeface="Times New Roman" pitchFamily="18" charset="0"/>
                        <a:cs typeface="Times New Roman" pitchFamily="18" charset="0"/>
                      </a:endParaRP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Times New Roman" pitchFamily="18" charset="0"/>
                          <a:cs typeface="Times New Roman" pitchFamily="18" charset="0"/>
                        </a:rPr>
                        <a:t>0.352</a:t>
                      </a: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Times New Roman" pitchFamily="18" charset="0"/>
                          <a:cs typeface="Times New Roman" pitchFamily="18" charset="0"/>
                        </a:rPr>
                        <a:t>0.222</a:t>
                      </a: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Times New Roman" pitchFamily="18" charset="0"/>
                          <a:cs typeface="Times New Roman" pitchFamily="18" charset="0"/>
                        </a:rPr>
                        <a:t>0.258</a:t>
                      </a: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Times New Roman" pitchFamily="18" charset="0"/>
                          <a:cs typeface="Times New Roman" pitchFamily="18" charset="0"/>
                        </a:rPr>
                        <a:t>0.071</a:t>
                      </a: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Times New Roman" pitchFamily="18" charset="0"/>
                          <a:cs typeface="Times New Roman" pitchFamily="18" charset="0"/>
                        </a:rPr>
                        <a:t>0.034</a:t>
                      </a: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Times New Roman" pitchFamily="18" charset="0"/>
                          <a:cs typeface="Times New Roman" pitchFamily="18" charset="0"/>
                        </a:rPr>
                        <a:t>0.102</a:t>
                      </a: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677">
                <a:tc vMerge="1">
                  <a:txBody>
                    <a:bodyPr/>
                    <a:lstStyle/>
                    <a:p>
                      <a:endParaRPr lang="en-US"/>
                    </a:p>
                  </a:txBody>
                  <a:tcPr/>
                </a:tc>
                <a:tc rowSpan="2">
                  <a:txBody>
                    <a:bodyPr/>
                    <a:lstStyle/>
                    <a:p>
                      <a:pPr algn="l" fontAlgn="t"/>
                      <a:r>
                        <a:rPr lang="en-US" sz="1600" b="0" i="0" u="none" strike="noStrike">
                          <a:solidFill>
                            <a:srgbClr val="000000"/>
                          </a:solidFill>
                          <a:latin typeface="Times New Roman" pitchFamily="18" charset="0"/>
                          <a:cs typeface="Times New Roman" pitchFamily="18" charset="0"/>
                        </a:rPr>
                        <a:t>MAD</a:t>
                      </a: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altLang="zh-CN" sz="1600" b="0" i="0" u="none" strike="noStrike" dirty="0" smtClean="0">
                          <a:solidFill>
                            <a:srgbClr val="000000"/>
                          </a:solidFill>
                          <a:latin typeface="Times New Roman" pitchFamily="18" charset="0"/>
                          <a:cs typeface="Times New Roman" pitchFamily="18" charset="0"/>
                        </a:rPr>
                        <a:t>Add</a:t>
                      </a:r>
                      <a:endParaRPr lang="en-US" sz="1600" b="0" i="0" u="none" strike="noStrike" dirty="0">
                        <a:solidFill>
                          <a:srgbClr val="000000"/>
                        </a:solidFill>
                        <a:latin typeface="Times New Roman" pitchFamily="18" charset="0"/>
                        <a:cs typeface="Times New Roman" pitchFamily="18" charset="0"/>
                      </a:endParaRP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n-US" sz="1600" b="0" i="0" u="none" strike="noStrike">
                          <a:solidFill>
                            <a:srgbClr val="000000"/>
                          </a:solidFill>
                          <a:latin typeface="Times New Roman" pitchFamily="18" charset="0"/>
                          <a:cs typeface="Times New Roman" pitchFamily="18" charset="0"/>
                        </a:rPr>
                        <a:t>0.322</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n-US" sz="1600" b="0" i="0" u="none" strike="noStrike">
                          <a:solidFill>
                            <a:srgbClr val="000000"/>
                          </a:solidFill>
                          <a:latin typeface="Times New Roman" pitchFamily="18" charset="0"/>
                          <a:cs typeface="Times New Roman" pitchFamily="18" charset="0"/>
                        </a:rPr>
                        <a:t>0.192</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n-US" sz="1600" b="0" i="0" u="none" strike="noStrike" dirty="0" smtClean="0">
                          <a:solidFill>
                            <a:srgbClr val="000000"/>
                          </a:solidFill>
                          <a:latin typeface="Times New Roman" pitchFamily="18" charset="0"/>
                          <a:cs typeface="Times New Roman" pitchFamily="18" charset="0"/>
                        </a:rPr>
                        <a:t>0.23</a:t>
                      </a:r>
                      <a:r>
                        <a:rPr lang="en-US" altLang="zh-CN" sz="1600" b="0" i="0" u="none" strike="noStrike" dirty="0" smtClean="0">
                          <a:solidFill>
                            <a:srgbClr val="000000"/>
                          </a:solidFill>
                          <a:latin typeface="Times New Roman" pitchFamily="18" charset="0"/>
                          <a:cs typeface="Times New Roman" pitchFamily="18" charset="0"/>
                        </a:rPr>
                        <a:t>0</a:t>
                      </a:r>
                      <a:endParaRPr lang="en-US" sz="1600" b="0" i="0" u="none" strike="noStrike" dirty="0">
                        <a:solidFill>
                          <a:srgbClr val="000000"/>
                        </a:solidFill>
                        <a:latin typeface="Times New Roman" pitchFamily="18" charset="0"/>
                        <a:cs typeface="Times New Roman" pitchFamily="18" charset="0"/>
                      </a:endParaRP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n-US" sz="1600" b="0" i="0" u="none" strike="noStrike">
                          <a:solidFill>
                            <a:srgbClr val="000000"/>
                          </a:solidFill>
                          <a:latin typeface="Times New Roman" pitchFamily="18" charset="0"/>
                          <a:cs typeface="Times New Roman" pitchFamily="18" charset="0"/>
                        </a:rPr>
                        <a:t>0.057</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n-US" sz="1600" b="0" i="0" u="none" strike="noStrike" dirty="0" smtClean="0">
                          <a:solidFill>
                            <a:srgbClr val="000000"/>
                          </a:solidFill>
                          <a:latin typeface="Times New Roman" pitchFamily="18" charset="0"/>
                          <a:cs typeface="Times New Roman" pitchFamily="18" charset="0"/>
                        </a:rPr>
                        <a:t>0.03</a:t>
                      </a:r>
                      <a:r>
                        <a:rPr lang="en-US" altLang="zh-CN" sz="1600" b="0" i="0" u="none" strike="noStrike" dirty="0" smtClean="0">
                          <a:solidFill>
                            <a:srgbClr val="000000"/>
                          </a:solidFill>
                          <a:latin typeface="Times New Roman" pitchFamily="18" charset="0"/>
                          <a:cs typeface="Times New Roman" pitchFamily="18" charset="0"/>
                        </a:rPr>
                        <a:t>0</a:t>
                      </a:r>
                      <a:endParaRPr lang="en-US" sz="1600" b="0" i="0" u="none" strike="noStrike" dirty="0">
                        <a:solidFill>
                          <a:srgbClr val="000000"/>
                        </a:solidFill>
                        <a:latin typeface="Times New Roman" pitchFamily="18" charset="0"/>
                        <a:cs typeface="Times New Roman" pitchFamily="18" charset="0"/>
                      </a:endParaRP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n-US" sz="1600" b="0" i="0" u="none" strike="noStrike" dirty="0">
                          <a:solidFill>
                            <a:srgbClr val="000000"/>
                          </a:solidFill>
                          <a:latin typeface="Times New Roman" pitchFamily="18" charset="0"/>
                          <a:cs typeface="Times New Roman" pitchFamily="18" charset="0"/>
                        </a:rPr>
                        <a:t>0.098</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r>
              <a:tr h="301376">
                <a:tc vMerge="1">
                  <a:txBody>
                    <a:bodyPr/>
                    <a:lstStyle/>
                    <a:p>
                      <a:endParaRPr lang="en-US"/>
                    </a:p>
                  </a:txBody>
                  <a:tcPr/>
                </a:tc>
                <a:tc vMerge="1">
                  <a:txBody>
                    <a:bodyPr/>
                    <a:lstStyle/>
                    <a:p>
                      <a:endParaRPr lang="en-US"/>
                    </a:p>
                  </a:txBody>
                  <a:tcPr/>
                </a:tc>
                <a:tc>
                  <a:txBody>
                    <a:bodyPr/>
                    <a:lstStyle/>
                    <a:p>
                      <a:pPr algn="l" fontAlgn="t"/>
                      <a:r>
                        <a:rPr lang="en-US" sz="1600" b="0" i="0" u="none" strike="noStrike" dirty="0">
                          <a:solidFill>
                            <a:srgbClr val="000000"/>
                          </a:solidFill>
                          <a:latin typeface="Times New Roman" pitchFamily="18" charset="0"/>
                          <a:cs typeface="Times New Roman" pitchFamily="18" charset="0"/>
                        </a:rPr>
                        <a:t> </a:t>
                      </a:r>
                      <a:r>
                        <a:rPr lang="en-US" sz="1600" b="0" i="0" u="none" strike="noStrike" dirty="0" smtClean="0">
                          <a:solidFill>
                            <a:srgbClr val="000000"/>
                          </a:solidFill>
                          <a:latin typeface="Times New Roman" pitchFamily="18" charset="0"/>
                          <a:cs typeface="Times New Roman" pitchFamily="18" charset="0"/>
                        </a:rPr>
                        <a:t>Dom</a:t>
                      </a:r>
                      <a:endParaRPr lang="en-US" sz="1600" b="0" i="0" u="none" strike="noStrike" dirty="0">
                        <a:solidFill>
                          <a:srgbClr val="000000"/>
                        </a:solidFill>
                        <a:latin typeface="Times New Roman" pitchFamily="18" charset="0"/>
                        <a:cs typeface="Times New Roman" pitchFamily="18" charset="0"/>
                      </a:endParaRPr>
                    </a:p>
                  </a:txBody>
                  <a:tcPr marL="0" marR="0" marT="0" marB="0">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t"/>
                      <a:r>
                        <a:rPr lang="en-US" sz="1600" b="0" i="0" u="none" strike="noStrike" dirty="0" smtClean="0">
                          <a:solidFill>
                            <a:srgbClr val="000000"/>
                          </a:solidFill>
                          <a:latin typeface="Times New Roman" pitchFamily="18" charset="0"/>
                          <a:cs typeface="Times New Roman" pitchFamily="18" charset="0"/>
                        </a:rPr>
                        <a:t>0.07</a:t>
                      </a:r>
                      <a:r>
                        <a:rPr lang="en-US" altLang="zh-CN" sz="1600" b="0" i="0" u="none" strike="noStrike" dirty="0" smtClean="0">
                          <a:solidFill>
                            <a:srgbClr val="000000"/>
                          </a:solidFill>
                          <a:latin typeface="Times New Roman" pitchFamily="18" charset="0"/>
                          <a:cs typeface="Times New Roman" pitchFamily="18" charset="0"/>
                        </a:rPr>
                        <a:t>0</a:t>
                      </a:r>
                      <a:endParaRPr lang="en-US" sz="1600" b="0" i="0" u="none" strike="noStrike" dirty="0">
                        <a:solidFill>
                          <a:srgbClr val="000000"/>
                        </a:solidFill>
                        <a:latin typeface="Times New Roman" pitchFamily="18" charset="0"/>
                        <a:cs typeface="Times New Roman" pitchFamily="18" charset="0"/>
                      </a:endParaRPr>
                    </a:p>
                  </a:txBody>
                  <a:tcPr marL="0" marR="0" marT="0" marB="0">
                    <a:lnL>
                      <a:noFill/>
                    </a:lnL>
                    <a:lnR>
                      <a:noFill/>
                    </a:lnR>
                    <a:lnT>
                      <a:noFill/>
                    </a:lnT>
                    <a:lnB w="12700" cap="flat" cmpd="sng" algn="ctr">
                      <a:solidFill>
                        <a:srgbClr val="000000"/>
                      </a:solidFill>
                      <a:prstDash val="solid"/>
                      <a:round/>
                      <a:headEnd type="none" w="med" len="med"/>
                      <a:tailEnd type="none" w="med" len="med"/>
                    </a:lnB>
                    <a:solidFill>
                      <a:srgbClr val="65D7FF"/>
                    </a:solidFill>
                  </a:tcPr>
                </a:tc>
                <a:tc>
                  <a:txBody>
                    <a:bodyPr/>
                    <a:lstStyle/>
                    <a:p>
                      <a:pPr algn="ctr" fontAlgn="t"/>
                      <a:r>
                        <a:rPr lang="en-US" sz="1600" b="0" i="0" u="none" strike="noStrike" dirty="0">
                          <a:solidFill>
                            <a:srgbClr val="000000"/>
                          </a:solidFill>
                          <a:latin typeface="Times New Roman" pitchFamily="18" charset="0"/>
                          <a:cs typeface="Times New Roman" pitchFamily="18" charset="0"/>
                        </a:rPr>
                        <a:t>0.072</a:t>
                      </a:r>
                    </a:p>
                  </a:txBody>
                  <a:tcPr marL="0" marR="0" marT="0" marB="0">
                    <a:lnL>
                      <a:noFill/>
                    </a:lnL>
                    <a:lnR>
                      <a:noFill/>
                    </a:lnR>
                    <a:lnT>
                      <a:noFill/>
                    </a:lnT>
                    <a:lnB w="12700" cap="flat" cmpd="sng" algn="ctr">
                      <a:solidFill>
                        <a:srgbClr val="000000"/>
                      </a:solidFill>
                      <a:prstDash val="solid"/>
                      <a:round/>
                      <a:headEnd type="none" w="med" len="med"/>
                      <a:tailEnd type="none" w="med" len="med"/>
                    </a:lnB>
                    <a:solidFill>
                      <a:srgbClr val="65D7FF"/>
                    </a:solidFill>
                  </a:tcPr>
                </a:tc>
                <a:tc>
                  <a:txBody>
                    <a:bodyPr/>
                    <a:lstStyle/>
                    <a:p>
                      <a:pPr algn="ctr" fontAlgn="t"/>
                      <a:r>
                        <a:rPr lang="en-US" sz="1600" b="0" i="0" u="none" strike="noStrike" dirty="0" smtClean="0">
                          <a:solidFill>
                            <a:srgbClr val="000000"/>
                          </a:solidFill>
                          <a:latin typeface="Times New Roman" pitchFamily="18" charset="0"/>
                          <a:cs typeface="Times New Roman" pitchFamily="18" charset="0"/>
                        </a:rPr>
                        <a:t>0.07</a:t>
                      </a:r>
                      <a:r>
                        <a:rPr lang="en-US" altLang="zh-CN" sz="1600" b="0" i="0" u="none" strike="noStrike" dirty="0" smtClean="0">
                          <a:solidFill>
                            <a:srgbClr val="000000"/>
                          </a:solidFill>
                          <a:latin typeface="Times New Roman" pitchFamily="18" charset="0"/>
                          <a:cs typeface="Times New Roman" pitchFamily="18" charset="0"/>
                        </a:rPr>
                        <a:t>0</a:t>
                      </a:r>
                      <a:endParaRPr lang="en-US" sz="1600" b="0" i="0" u="none" strike="noStrike" dirty="0">
                        <a:solidFill>
                          <a:srgbClr val="000000"/>
                        </a:solidFill>
                        <a:latin typeface="Times New Roman" pitchFamily="18" charset="0"/>
                        <a:cs typeface="Times New Roman" pitchFamily="18" charset="0"/>
                      </a:endParaRPr>
                    </a:p>
                  </a:txBody>
                  <a:tcPr marL="0" marR="0" marT="0" marB="0">
                    <a:lnL>
                      <a:noFill/>
                    </a:lnL>
                    <a:lnR>
                      <a:noFill/>
                    </a:lnR>
                    <a:lnT>
                      <a:noFill/>
                    </a:lnT>
                    <a:lnB w="12700" cap="flat" cmpd="sng" algn="ctr">
                      <a:solidFill>
                        <a:srgbClr val="000000"/>
                      </a:solidFill>
                      <a:prstDash val="solid"/>
                      <a:round/>
                      <a:headEnd type="none" w="med" len="med"/>
                      <a:tailEnd type="none" w="med" len="med"/>
                    </a:lnB>
                    <a:solidFill>
                      <a:srgbClr val="65D7FF"/>
                    </a:solidFill>
                  </a:tcPr>
                </a:tc>
                <a:tc>
                  <a:txBody>
                    <a:bodyPr/>
                    <a:lstStyle/>
                    <a:p>
                      <a:pPr algn="ctr" fontAlgn="t"/>
                      <a:r>
                        <a:rPr lang="en-US" sz="1600" b="0" i="0" u="none" strike="noStrike" dirty="0">
                          <a:solidFill>
                            <a:srgbClr val="000000"/>
                          </a:solidFill>
                          <a:latin typeface="Times New Roman" pitchFamily="18" charset="0"/>
                          <a:cs typeface="Times New Roman" pitchFamily="18" charset="0"/>
                        </a:rPr>
                        <a:t>0.038</a:t>
                      </a:r>
                    </a:p>
                  </a:txBody>
                  <a:tcPr marL="0" marR="0" marT="0" marB="0">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t"/>
                      <a:r>
                        <a:rPr lang="en-US" sz="1600" b="0" i="0" u="none" strike="noStrike" dirty="0">
                          <a:solidFill>
                            <a:srgbClr val="000000"/>
                          </a:solidFill>
                          <a:latin typeface="Times New Roman" pitchFamily="18" charset="0"/>
                          <a:cs typeface="Times New Roman" pitchFamily="18" charset="0"/>
                        </a:rPr>
                        <a:t>0.012</a:t>
                      </a:r>
                    </a:p>
                  </a:txBody>
                  <a:tcPr marL="0" marR="0" marT="0" marB="0">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t"/>
                      <a:r>
                        <a:rPr lang="en-US" sz="1600" b="0" i="0" u="none" strike="noStrike" dirty="0">
                          <a:solidFill>
                            <a:srgbClr val="000000"/>
                          </a:solidFill>
                          <a:latin typeface="Times New Roman" pitchFamily="18" charset="0"/>
                          <a:cs typeface="Times New Roman" pitchFamily="18" charset="0"/>
                        </a:rPr>
                        <a:t>0.012</a:t>
                      </a:r>
                    </a:p>
                  </a:txBody>
                  <a:tcPr marL="0" marR="0" marT="0" marB="0">
                    <a:lnL>
                      <a:noFill/>
                    </a:lnL>
                    <a:lnR>
                      <a:noFill/>
                    </a:lnR>
                    <a:lnT>
                      <a:noFill/>
                    </a:lnT>
                    <a:lnB w="12700" cap="flat" cmpd="sng" algn="ctr">
                      <a:solidFill>
                        <a:srgbClr val="000000"/>
                      </a:solidFill>
                      <a:prstDash val="solid"/>
                      <a:round/>
                      <a:headEnd type="none" w="med" len="med"/>
                      <a:tailEnd type="none" w="med" len="med"/>
                    </a:lnB>
                    <a:noFill/>
                  </a:tcPr>
                </a:tc>
              </a:tr>
              <a:tr h="287677">
                <a:tc vMerge="1">
                  <a:txBody>
                    <a:bodyPr/>
                    <a:lstStyle/>
                    <a:p>
                      <a:endParaRPr lang="en-US"/>
                    </a:p>
                  </a:txBody>
                  <a:tcPr/>
                </a:tc>
                <a:tc rowSpan="2">
                  <a:txBody>
                    <a:bodyPr/>
                    <a:lstStyle/>
                    <a:p>
                      <a:pPr algn="l" fontAlgn="t"/>
                      <a:r>
                        <a:rPr lang="en-US" sz="1600" b="0" i="0" u="none" strike="noStrike">
                          <a:solidFill>
                            <a:srgbClr val="000000"/>
                          </a:solidFill>
                          <a:latin typeface="Times New Roman" pitchFamily="18" charset="0"/>
                          <a:cs typeface="Times New Roman" pitchFamily="18" charset="0"/>
                        </a:rPr>
                        <a:t>MAD2</a:t>
                      </a: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altLang="zh-CN" sz="1600" b="0" i="0" u="none" strike="noStrike" dirty="0" smtClean="0">
                          <a:solidFill>
                            <a:srgbClr val="000000"/>
                          </a:solidFill>
                          <a:latin typeface="Times New Roman" pitchFamily="18" charset="0"/>
                          <a:cs typeface="Times New Roman" pitchFamily="18" charset="0"/>
                        </a:rPr>
                        <a:t>Add</a:t>
                      </a:r>
                      <a:endParaRPr lang="en-US" sz="1600" b="0" i="0" u="none" strike="noStrike" dirty="0">
                        <a:solidFill>
                          <a:srgbClr val="000000"/>
                        </a:solidFill>
                        <a:latin typeface="Times New Roman" pitchFamily="18" charset="0"/>
                        <a:cs typeface="Times New Roman" pitchFamily="18" charset="0"/>
                      </a:endParaRP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n-US" sz="1600" b="0" i="0" u="none" strike="noStrike">
                          <a:solidFill>
                            <a:srgbClr val="000000"/>
                          </a:solidFill>
                          <a:latin typeface="Times New Roman" pitchFamily="18" charset="0"/>
                          <a:cs typeface="Times New Roman" pitchFamily="18" charset="0"/>
                        </a:rPr>
                        <a:t>0.344</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n-US" sz="1600" b="0" i="0" u="none" strike="noStrike">
                          <a:solidFill>
                            <a:srgbClr val="000000"/>
                          </a:solidFill>
                          <a:latin typeface="Times New Roman" pitchFamily="18" charset="0"/>
                          <a:cs typeface="Times New Roman" pitchFamily="18" charset="0"/>
                        </a:rPr>
                        <a:t>0.214</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n-US" sz="1600" b="0" i="0" u="none" strike="noStrike" dirty="0">
                          <a:solidFill>
                            <a:srgbClr val="000000"/>
                          </a:solidFill>
                          <a:latin typeface="Times New Roman" pitchFamily="18" charset="0"/>
                          <a:cs typeface="Times New Roman" pitchFamily="18" charset="0"/>
                        </a:rPr>
                        <a:t>0.251</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n-US" sz="1600" b="0" i="0" u="none" strike="noStrike" dirty="0" smtClean="0">
                          <a:solidFill>
                            <a:srgbClr val="000000"/>
                          </a:solidFill>
                          <a:latin typeface="Times New Roman" pitchFamily="18" charset="0"/>
                          <a:cs typeface="Times New Roman" pitchFamily="18" charset="0"/>
                        </a:rPr>
                        <a:t>0.07</a:t>
                      </a:r>
                      <a:r>
                        <a:rPr lang="en-US" altLang="zh-CN" sz="1600" b="0" i="0" u="none" strike="noStrike" dirty="0" smtClean="0">
                          <a:solidFill>
                            <a:srgbClr val="000000"/>
                          </a:solidFill>
                          <a:latin typeface="Times New Roman" pitchFamily="18" charset="0"/>
                          <a:cs typeface="Times New Roman" pitchFamily="18" charset="0"/>
                        </a:rPr>
                        <a:t>0</a:t>
                      </a:r>
                      <a:endParaRPr lang="en-US" sz="1600" b="0" i="0" u="none" strike="noStrike" dirty="0">
                        <a:solidFill>
                          <a:srgbClr val="000000"/>
                        </a:solidFill>
                        <a:latin typeface="Times New Roman" pitchFamily="18" charset="0"/>
                        <a:cs typeface="Times New Roman" pitchFamily="18" charset="0"/>
                      </a:endParaRP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n-US" sz="1600" b="0" i="0" u="none" strike="noStrike" dirty="0">
                          <a:solidFill>
                            <a:srgbClr val="000000"/>
                          </a:solidFill>
                          <a:latin typeface="Times New Roman" pitchFamily="18" charset="0"/>
                          <a:cs typeface="Times New Roman" pitchFamily="18" charset="0"/>
                        </a:rPr>
                        <a:t>0.034</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n-US" sz="1600" b="0" i="0" u="none" strike="noStrike" dirty="0">
                          <a:solidFill>
                            <a:srgbClr val="000000"/>
                          </a:solidFill>
                          <a:latin typeface="Times New Roman" pitchFamily="18" charset="0"/>
                          <a:cs typeface="Times New Roman" pitchFamily="18" charset="0"/>
                        </a:rPr>
                        <a:t>0.102</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r>
              <a:tr h="283388">
                <a:tc vMerge="1">
                  <a:txBody>
                    <a:bodyPr/>
                    <a:lstStyle/>
                    <a:p>
                      <a:endParaRPr lang="en-US"/>
                    </a:p>
                  </a:txBody>
                  <a:tcPr/>
                </a:tc>
                <a:tc vMerge="1">
                  <a:txBody>
                    <a:bodyPr/>
                    <a:lstStyle/>
                    <a:p>
                      <a:endParaRPr lang="en-US"/>
                    </a:p>
                  </a:txBody>
                  <a:tcPr/>
                </a:tc>
                <a:tc>
                  <a:txBody>
                    <a:bodyPr/>
                    <a:lstStyle/>
                    <a:p>
                      <a:pPr algn="l" fontAlgn="t"/>
                      <a:r>
                        <a:rPr lang="en-US" sz="1600" b="0" i="0" u="none" strike="noStrike" dirty="0">
                          <a:solidFill>
                            <a:srgbClr val="000000"/>
                          </a:solidFill>
                          <a:latin typeface="Times New Roman" pitchFamily="18" charset="0"/>
                          <a:cs typeface="Times New Roman" pitchFamily="18" charset="0"/>
                        </a:rPr>
                        <a:t> </a:t>
                      </a:r>
                      <a:r>
                        <a:rPr lang="en-US" sz="1600" b="0" i="0" u="none" strike="noStrike" dirty="0" smtClean="0">
                          <a:solidFill>
                            <a:srgbClr val="000000"/>
                          </a:solidFill>
                          <a:latin typeface="Times New Roman" pitchFamily="18" charset="0"/>
                          <a:cs typeface="Times New Roman" pitchFamily="18" charset="0"/>
                        </a:rPr>
                        <a:t>Dom</a:t>
                      </a:r>
                      <a:endParaRPr lang="en-US" sz="1600" b="0" i="0" u="none" strike="noStrike" dirty="0">
                        <a:solidFill>
                          <a:srgbClr val="000000"/>
                        </a:solidFill>
                        <a:latin typeface="Times New Roman" pitchFamily="18" charset="0"/>
                        <a:cs typeface="Times New Roman" pitchFamily="18" charset="0"/>
                      </a:endParaRPr>
                    </a:p>
                  </a:txBody>
                  <a:tcPr marL="0" marR="0" marT="0" marB="0">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t"/>
                      <a:r>
                        <a:rPr lang="en-US" sz="1600" b="0" i="0" u="none" strike="noStrike" dirty="0">
                          <a:solidFill>
                            <a:srgbClr val="000000"/>
                          </a:solidFill>
                          <a:latin typeface="Times New Roman" pitchFamily="18" charset="0"/>
                          <a:cs typeface="Times New Roman" pitchFamily="18" charset="0"/>
                        </a:rPr>
                        <a:t>0.054</a:t>
                      </a:r>
                    </a:p>
                  </a:txBody>
                  <a:tcPr marL="0" marR="0" marT="0" marB="0">
                    <a:lnL>
                      <a:noFill/>
                    </a:lnL>
                    <a:lnR>
                      <a:noFill/>
                    </a:lnR>
                    <a:lnT>
                      <a:noFill/>
                    </a:lnT>
                    <a:lnB w="12700" cap="flat" cmpd="sng" algn="ctr">
                      <a:solidFill>
                        <a:srgbClr val="000000"/>
                      </a:solidFill>
                      <a:prstDash val="solid"/>
                      <a:round/>
                      <a:headEnd type="none" w="med" len="med"/>
                      <a:tailEnd type="none" w="med" len="med"/>
                    </a:lnB>
                    <a:solidFill>
                      <a:srgbClr val="65D7FF"/>
                    </a:solidFill>
                  </a:tcPr>
                </a:tc>
                <a:tc>
                  <a:txBody>
                    <a:bodyPr/>
                    <a:lstStyle/>
                    <a:p>
                      <a:pPr algn="ctr" fontAlgn="t"/>
                      <a:r>
                        <a:rPr lang="en-US" sz="1600" b="0" i="0" u="none" strike="noStrike" dirty="0">
                          <a:solidFill>
                            <a:srgbClr val="000000"/>
                          </a:solidFill>
                          <a:latin typeface="Times New Roman" pitchFamily="18" charset="0"/>
                          <a:cs typeface="Times New Roman" pitchFamily="18" charset="0"/>
                        </a:rPr>
                        <a:t>0.055</a:t>
                      </a:r>
                    </a:p>
                  </a:txBody>
                  <a:tcPr marL="0" marR="0" marT="0" marB="0">
                    <a:lnL>
                      <a:noFill/>
                    </a:lnL>
                    <a:lnR>
                      <a:noFill/>
                    </a:lnR>
                    <a:lnT>
                      <a:noFill/>
                    </a:lnT>
                    <a:lnB w="12700" cap="flat" cmpd="sng" algn="ctr">
                      <a:solidFill>
                        <a:srgbClr val="000000"/>
                      </a:solidFill>
                      <a:prstDash val="solid"/>
                      <a:round/>
                      <a:headEnd type="none" w="med" len="med"/>
                      <a:tailEnd type="none" w="med" len="med"/>
                    </a:lnB>
                    <a:solidFill>
                      <a:srgbClr val="65D7FF"/>
                    </a:solidFill>
                  </a:tcPr>
                </a:tc>
                <a:tc>
                  <a:txBody>
                    <a:bodyPr/>
                    <a:lstStyle/>
                    <a:p>
                      <a:pPr algn="ctr" fontAlgn="t"/>
                      <a:r>
                        <a:rPr lang="en-US" sz="1600" b="0" i="0" u="none" strike="noStrike" dirty="0">
                          <a:solidFill>
                            <a:srgbClr val="000000"/>
                          </a:solidFill>
                          <a:latin typeface="Times New Roman" pitchFamily="18" charset="0"/>
                          <a:cs typeface="Times New Roman" pitchFamily="18" charset="0"/>
                        </a:rPr>
                        <a:t>0.056</a:t>
                      </a:r>
                    </a:p>
                  </a:txBody>
                  <a:tcPr marL="0" marR="0" marT="0" marB="0">
                    <a:lnL>
                      <a:noFill/>
                    </a:lnL>
                    <a:lnR>
                      <a:noFill/>
                    </a:lnR>
                    <a:lnT>
                      <a:noFill/>
                    </a:lnT>
                    <a:lnB w="12700" cap="flat" cmpd="sng" algn="ctr">
                      <a:solidFill>
                        <a:srgbClr val="000000"/>
                      </a:solidFill>
                      <a:prstDash val="solid"/>
                      <a:round/>
                      <a:headEnd type="none" w="med" len="med"/>
                      <a:tailEnd type="none" w="med" len="med"/>
                    </a:lnB>
                    <a:solidFill>
                      <a:srgbClr val="65D7FF"/>
                    </a:solidFill>
                  </a:tcPr>
                </a:tc>
                <a:tc>
                  <a:txBody>
                    <a:bodyPr/>
                    <a:lstStyle/>
                    <a:p>
                      <a:pPr algn="ctr" fontAlgn="t"/>
                      <a:r>
                        <a:rPr lang="en-US" sz="1600" b="0" i="0" u="none" strike="noStrike" dirty="0">
                          <a:solidFill>
                            <a:srgbClr val="000000"/>
                          </a:solidFill>
                          <a:latin typeface="Times New Roman" pitchFamily="18" charset="0"/>
                          <a:cs typeface="Times New Roman" pitchFamily="18" charset="0"/>
                        </a:rPr>
                        <a:t>0.024</a:t>
                      </a:r>
                    </a:p>
                  </a:txBody>
                  <a:tcPr marL="0" marR="0" marT="0" marB="0">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t"/>
                      <a:r>
                        <a:rPr lang="en-US" sz="1600" b="0" i="0" u="none" strike="noStrike" dirty="0" smtClean="0">
                          <a:solidFill>
                            <a:srgbClr val="000000"/>
                          </a:solidFill>
                          <a:latin typeface="Times New Roman" pitchFamily="18" charset="0"/>
                          <a:cs typeface="Times New Roman" pitchFamily="18" charset="0"/>
                        </a:rPr>
                        <a:t>0</a:t>
                      </a:r>
                      <a:r>
                        <a:rPr lang="en-US" altLang="zh-CN" sz="1600" b="0" i="0" u="none" strike="noStrike" dirty="0" smtClean="0">
                          <a:solidFill>
                            <a:srgbClr val="000000"/>
                          </a:solidFill>
                          <a:latin typeface="Times New Roman" pitchFamily="18" charset="0"/>
                          <a:cs typeface="Times New Roman" pitchFamily="18" charset="0"/>
                        </a:rPr>
                        <a:t>.000</a:t>
                      </a:r>
                      <a:endParaRPr lang="en-US" sz="1600" b="0" i="0" u="none" strike="noStrike" dirty="0">
                        <a:solidFill>
                          <a:srgbClr val="000000"/>
                        </a:solidFill>
                        <a:latin typeface="Times New Roman" pitchFamily="18" charset="0"/>
                        <a:cs typeface="Times New Roman" pitchFamily="18" charset="0"/>
                      </a:endParaRPr>
                    </a:p>
                  </a:txBody>
                  <a:tcPr marL="0" marR="0" marT="0" marB="0">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t"/>
                      <a:r>
                        <a:rPr lang="en-US" sz="1600" b="0" i="0" u="none" strike="noStrike" dirty="0" smtClean="0">
                          <a:solidFill>
                            <a:srgbClr val="000000"/>
                          </a:solidFill>
                          <a:latin typeface="Times New Roman" pitchFamily="18" charset="0"/>
                          <a:cs typeface="Times New Roman" pitchFamily="18" charset="0"/>
                        </a:rPr>
                        <a:t>0.01</a:t>
                      </a:r>
                      <a:r>
                        <a:rPr lang="en-US" altLang="zh-CN" sz="1600" b="0" i="0" u="none" strike="noStrike" dirty="0" smtClean="0">
                          <a:solidFill>
                            <a:srgbClr val="000000"/>
                          </a:solidFill>
                          <a:latin typeface="Times New Roman" pitchFamily="18" charset="0"/>
                          <a:cs typeface="Times New Roman" pitchFamily="18" charset="0"/>
                        </a:rPr>
                        <a:t>0</a:t>
                      </a:r>
                      <a:endParaRPr lang="en-US" sz="1600" b="0" i="0" u="none" strike="noStrike" dirty="0">
                        <a:solidFill>
                          <a:srgbClr val="000000"/>
                        </a:solidFill>
                        <a:latin typeface="Times New Roman" pitchFamily="18" charset="0"/>
                        <a:cs typeface="Times New Roman" pitchFamily="18" charset="0"/>
                      </a:endParaRPr>
                    </a:p>
                  </a:txBody>
                  <a:tcPr marL="0" marR="0" marT="0" marB="0">
                    <a:lnL>
                      <a:noFill/>
                    </a:lnL>
                    <a:lnR>
                      <a:noFill/>
                    </a:lnR>
                    <a:lnT>
                      <a:noFill/>
                    </a:lnT>
                    <a:lnB w="12700" cap="flat" cmpd="sng" algn="ctr">
                      <a:solidFill>
                        <a:srgbClr val="000000"/>
                      </a:solidFill>
                      <a:prstDash val="solid"/>
                      <a:round/>
                      <a:headEnd type="none" w="med" len="med"/>
                      <a:tailEnd type="none" w="med" len="med"/>
                    </a:lnB>
                    <a:noFill/>
                  </a:tcPr>
                </a:tc>
              </a:tr>
              <a:tr h="287677">
                <a:tc vMerge="1">
                  <a:txBody>
                    <a:bodyPr/>
                    <a:lstStyle/>
                    <a:p>
                      <a:endParaRPr lang="en-US"/>
                    </a:p>
                  </a:txBody>
                  <a:tcPr/>
                </a:tc>
                <a:tc rowSpan="2">
                  <a:txBody>
                    <a:bodyPr/>
                    <a:lstStyle/>
                    <a:p>
                      <a:pPr algn="l" fontAlgn="t"/>
                      <a:r>
                        <a:rPr lang="en-US" sz="1600" b="0" i="0" u="none" strike="noStrike" dirty="0">
                          <a:solidFill>
                            <a:srgbClr val="000000"/>
                          </a:solidFill>
                          <a:latin typeface="Times New Roman" pitchFamily="18" charset="0"/>
                          <a:cs typeface="Times New Roman" pitchFamily="18" charset="0"/>
                        </a:rPr>
                        <a:t>MAD3</a:t>
                      </a: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altLang="zh-CN" sz="1600" b="0" i="0" u="none" strike="noStrike" dirty="0" smtClean="0">
                          <a:solidFill>
                            <a:srgbClr val="000000"/>
                          </a:solidFill>
                          <a:latin typeface="Times New Roman" pitchFamily="18" charset="0"/>
                          <a:cs typeface="Times New Roman" pitchFamily="18" charset="0"/>
                        </a:rPr>
                        <a:t>Add</a:t>
                      </a:r>
                      <a:endParaRPr lang="en-US" sz="1600" b="0" i="0" u="none" strike="noStrike" dirty="0">
                        <a:solidFill>
                          <a:srgbClr val="000000"/>
                        </a:solidFill>
                        <a:latin typeface="Times New Roman" pitchFamily="18" charset="0"/>
                        <a:cs typeface="Times New Roman" pitchFamily="18" charset="0"/>
                      </a:endParaRP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n-US" sz="1600" b="0" i="0" u="none" strike="noStrike">
                          <a:solidFill>
                            <a:srgbClr val="000000"/>
                          </a:solidFill>
                          <a:latin typeface="Times New Roman" pitchFamily="18" charset="0"/>
                          <a:cs typeface="Times New Roman" pitchFamily="18" charset="0"/>
                        </a:rPr>
                        <a:t>0.271</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n-US" sz="1600" b="0" i="0" u="none" strike="noStrike">
                          <a:solidFill>
                            <a:srgbClr val="000000"/>
                          </a:solidFill>
                          <a:latin typeface="Times New Roman" pitchFamily="18" charset="0"/>
                          <a:cs typeface="Times New Roman" pitchFamily="18" charset="0"/>
                        </a:rPr>
                        <a:t>0.182</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n-US" sz="1600" b="0" i="0" u="none" strike="noStrike" dirty="0">
                          <a:solidFill>
                            <a:srgbClr val="000000"/>
                          </a:solidFill>
                          <a:latin typeface="Times New Roman" pitchFamily="18" charset="0"/>
                          <a:cs typeface="Times New Roman" pitchFamily="18" charset="0"/>
                        </a:rPr>
                        <a:t>0.206</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n-US" sz="1600" b="0" i="0" u="none" strike="noStrike" dirty="0">
                          <a:solidFill>
                            <a:srgbClr val="000000"/>
                          </a:solidFill>
                          <a:latin typeface="Times New Roman" pitchFamily="18" charset="0"/>
                          <a:cs typeface="Times New Roman" pitchFamily="18" charset="0"/>
                        </a:rPr>
                        <a:t>—</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n-US" sz="1600" b="0" i="0" u="none" strike="noStrike">
                          <a:solidFill>
                            <a:srgbClr val="000000"/>
                          </a:solidFill>
                          <a:latin typeface="Times New Roman" pitchFamily="18" charset="0"/>
                          <a:cs typeface="Times New Roman" pitchFamily="18" charset="0"/>
                        </a:rPr>
                        <a:t>—</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r>
                        <a:rPr lang="en-US" sz="1600" b="0" i="0" u="none" strike="noStrike" dirty="0">
                          <a:solidFill>
                            <a:srgbClr val="000000"/>
                          </a:solidFill>
                          <a:latin typeface="Times New Roman" pitchFamily="18" charset="0"/>
                          <a:cs typeface="Times New Roman" pitchFamily="18" charset="0"/>
                        </a:rPr>
                        <a:t>—</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r>
              <a:tr h="301376">
                <a:tc vMerge="1">
                  <a:txBody>
                    <a:bodyPr/>
                    <a:lstStyle/>
                    <a:p>
                      <a:endParaRPr lang="en-US"/>
                    </a:p>
                  </a:txBody>
                  <a:tcPr/>
                </a:tc>
                <a:tc vMerge="1">
                  <a:txBody>
                    <a:bodyPr/>
                    <a:lstStyle/>
                    <a:p>
                      <a:endParaRPr lang="en-US"/>
                    </a:p>
                  </a:txBody>
                  <a:tcPr/>
                </a:tc>
                <a:tc>
                  <a:txBody>
                    <a:bodyPr/>
                    <a:lstStyle/>
                    <a:p>
                      <a:pPr algn="l" fontAlgn="t"/>
                      <a:r>
                        <a:rPr lang="en-US" sz="1600" b="0" i="0" u="none" strike="noStrike" dirty="0">
                          <a:solidFill>
                            <a:srgbClr val="000000"/>
                          </a:solidFill>
                          <a:latin typeface="Times New Roman" pitchFamily="18" charset="0"/>
                          <a:cs typeface="Times New Roman" pitchFamily="18" charset="0"/>
                        </a:rPr>
                        <a:t> </a:t>
                      </a:r>
                      <a:r>
                        <a:rPr lang="en-US" sz="1600" b="0" i="0" u="none" strike="noStrike" dirty="0" smtClean="0">
                          <a:solidFill>
                            <a:srgbClr val="000000"/>
                          </a:solidFill>
                          <a:latin typeface="Times New Roman" pitchFamily="18" charset="0"/>
                          <a:cs typeface="Times New Roman" pitchFamily="18" charset="0"/>
                        </a:rPr>
                        <a:t>Dom</a:t>
                      </a:r>
                      <a:endParaRPr lang="en-US" sz="1600" b="0" i="0" u="none" strike="noStrike" dirty="0">
                        <a:solidFill>
                          <a:srgbClr val="000000"/>
                        </a:solidFill>
                        <a:latin typeface="Times New Roman" pitchFamily="18" charset="0"/>
                        <a:cs typeface="Times New Roman" pitchFamily="18" charset="0"/>
                      </a:endParaRPr>
                    </a:p>
                  </a:txBody>
                  <a:tcPr marL="0" marR="0" marT="0" marB="0">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t"/>
                      <a:r>
                        <a:rPr lang="en-US" sz="1600" b="0" i="0" u="none" strike="noStrike" dirty="0">
                          <a:solidFill>
                            <a:srgbClr val="000000"/>
                          </a:solidFill>
                          <a:latin typeface="Times New Roman" pitchFamily="18" charset="0"/>
                          <a:cs typeface="Times New Roman" pitchFamily="18" charset="0"/>
                        </a:rPr>
                        <a:t>0.052</a:t>
                      </a:r>
                    </a:p>
                  </a:txBody>
                  <a:tcPr marL="0" marR="0" marT="0" marB="0">
                    <a:lnL>
                      <a:noFill/>
                    </a:lnL>
                    <a:lnR>
                      <a:noFill/>
                    </a:lnR>
                    <a:lnT>
                      <a:noFill/>
                    </a:lnT>
                    <a:lnB w="12700" cap="flat" cmpd="sng" algn="ctr">
                      <a:solidFill>
                        <a:srgbClr val="000000"/>
                      </a:solidFill>
                      <a:prstDash val="solid"/>
                      <a:round/>
                      <a:headEnd type="none" w="med" len="med"/>
                      <a:tailEnd type="none" w="med" len="med"/>
                    </a:lnB>
                    <a:solidFill>
                      <a:srgbClr val="65D7FF"/>
                    </a:solidFill>
                  </a:tcPr>
                </a:tc>
                <a:tc>
                  <a:txBody>
                    <a:bodyPr/>
                    <a:lstStyle/>
                    <a:p>
                      <a:pPr algn="ctr" fontAlgn="t"/>
                      <a:r>
                        <a:rPr lang="en-US" sz="1600" b="0" i="0" u="none" strike="noStrike" dirty="0">
                          <a:solidFill>
                            <a:srgbClr val="000000"/>
                          </a:solidFill>
                          <a:latin typeface="Times New Roman" pitchFamily="18" charset="0"/>
                          <a:cs typeface="Times New Roman" pitchFamily="18" charset="0"/>
                        </a:rPr>
                        <a:t>0.058</a:t>
                      </a:r>
                    </a:p>
                  </a:txBody>
                  <a:tcPr marL="0" marR="0" marT="0" marB="0">
                    <a:lnL>
                      <a:noFill/>
                    </a:lnL>
                    <a:lnR>
                      <a:noFill/>
                    </a:lnR>
                    <a:lnT>
                      <a:noFill/>
                    </a:lnT>
                    <a:lnB w="12700" cap="flat" cmpd="sng" algn="ctr">
                      <a:solidFill>
                        <a:srgbClr val="000000"/>
                      </a:solidFill>
                      <a:prstDash val="solid"/>
                      <a:round/>
                      <a:headEnd type="none" w="med" len="med"/>
                      <a:tailEnd type="none" w="med" len="med"/>
                    </a:lnB>
                    <a:solidFill>
                      <a:srgbClr val="65D7FF"/>
                    </a:solidFill>
                  </a:tcPr>
                </a:tc>
                <a:tc>
                  <a:txBody>
                    <a:bodyPr/>
                    <a:lstStyle/>
                    <a:p>
                      <a:pPr algn="ctr" fontAlgn="t"/>
                      <a:r>
                        <a:rPr lang="en-US" sz="1600" b="0" i="0" u="none" strike="noStrike" dirty="0">
                          <a:solidFill>
                            <a:srgbClr val="000000"/>
                          </a:solidFill>
                          <a:latin typeface="Times New Roman" pitchFamily="18" charset="0"/>
                          <a:cs typeface="Times New Roman" pitchFamily="18" charset="0"/>
                        </a:rPr>
                        <a:t>0.054</a:t>
                      </a:r>
                    </a:p>
                  </a:txBody>
                  <a:tcPr marL="0" marR="0" marT="0" marB="0">
                    <a:lnL>
                      <a:noFill/>
                    </a:lnL>
                    <a:lnR>
                      <a:noFill/>
                    </a:lnR>
                    <a:lnT>
                      <a:noFill/>
                    </a:lnT>
                    <a:lnB w="12700" cap="flat" cmpd="sng" algn="ctr">
                      <a:solidFill>
                        <a:srgbClr val="000000"/>
                      </a:solidFill>
                      <a:prstDash val="solid"/>
                      <a:round/>
                      <a:headEnd type="none" w="med" len="med"/>
                      <a:tailEnd type="none" w="med" len="med"/>
                    </a:lnB>
                    <a:solidFill>
                      <a:srgbClr val="65D7FF"/>
                    </a:solidFill>
                  </a:tcPr>
                </a:tc>
                <a:tc>
                  <a:txBody>
                    <a:bodyPr/>
                    <a:lstStyle/>
                    <a:p>
                      <a:pPr algn="ctr" fontAlgn="t"/>
                      <a:r>
                        <a:rPr lang="en-US" sz="1600" b="0" i="0" u="none" strike="noStrike" dirty="0">
                          <a:solidFill>
                            <a:srgbClr val="000000"/>
                          </a:solidFill>
                          <a:latin typeface="Times New Roman" pitchFamily="18" charset="0"/>
                          <a:cs typeface="Times New Roman" pitchFamily="18" charset="0"/>
                        </a:rPr>
                        <a:t>—</a:t>
                      </a:r>
                    </a:p>
                  </a:txBody>
                  <a:tcPr marL="0" marR="0" marT="0" marB="0">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t"/>
                      <a:r>
                        <a:rPr lang="en-US" sz="1600" b="0" i="0" u="none" strike="noStrike" dirty="0">
                          <a:solidFill>
                            <a:srgbClr val="000000"/>
                          </a:solidFill>
                          <a:latin typeface="Times New Roman" pitchFamily="18" charset="0"/>
                          <a:cs typeface="Times New Roman" pitchFamily="18" charset="0"/>
                        </a:rPr>
                        <a:t>—</a:t>
                      </a:r>
                    </a:p>
                  </a:txBody>
                  <a:tcPr marL="0" marR="0" marT="0" marB="0">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t"/>
                      <a:r>
                        <a:rPr lang="en-US" sz="1600" b="0" i="0" u="none" strike="noStrike" dirty="0">
                          <a:solidFill>
                            <a:srgbClr val="000000"/>
                          </a:solidFill>
                          <a:latin typeface="Times New Roman" pitchFamily="18" charset="0"/>
                          <a:cs typeface="Times New Roman" pitchFamily="18" charset="0"/>
                        </a:rPr>
                        <a:t>—</a:t>
                      </a:r>
                    </a:p>
                  </a:txBody>
                  <a:tcPr marL="0" marR="0" marT="0" marB="0">
                    <a:lnL>
                      <a:noFill/>
                    </a:lnL>
                    <a:lnR>
                      <a:noFill/>
                    </a:lnR>
                    <a:lnT>
                      <a:noFill/>
                    </a:lnT>
                    <a:lnB w="12700" cap="flat" cmpd="sng" algn="ctr">
                      <a:solidFill>
                        <a:srgbClr val="000000"/>
                      </a:solidFill>
                      <a:prstDash val="solid"/>
                      <a:round/>
                      <a:headEnd type="none" w="med" len="med"/>
                      <a:tailEnd type="none" w="med" len="med"/>
                    </a:lnB>
                    <a:noFill/>
                  </a:tcPr>
                </a:tc>
              </a:tr>
            </a:tbl>
          </a:graphicData>
        </a:graphic>
      </p:graphicFrame>
      <p:pic>
        <p:nvPicPr>
          <p:cNvPr id="22568" name="Picture 40"/>
          <p:cNvPicPr>
            <a:picLocks noChangeAspect="1" noChangeArrowheads="1"/>
          </p:cNvPicPr>
          <p:nvPr/>
        </p:nvPicPr>
        <p:blipFill>
          <a:blip r:embed="rId2"/>
          <a:srcRect/>
          <a:stretch>
            <a:fillRect/>
          </a:stretch>
        </p:blipFill>
        <p:spPr bwMode="auto">
          <a:xfrm>
            <a:off x="0" y="0"/>
            <a:ext cx="200025" cy="0"/>
          </a:xfrm>
          <a:prstGeom prst="rect">
            <a:avLst/>
          </a:prstGeom>
          <a:noFill/>
        </p:spPr>
      </p:pic>
      <p:pic>
        <p:nvPicPr>
          <p:cNvPr id="22567" name="Picture 39"/>
          <p:cNvPicPr>
            <a:picLocks noChangeAspect="1" noChangeArrowheads="1"/>
          </p:cNvPicPr>
          <p:nvPr/>
        </p:nvPicPr>
        <p:blipFill>
          <a:blip r:embed="rId3"/>
          <a:srcRect/>
          <a:stretch>
            <a:fillRect/>
          </a:stretch>
        </p:blipFill>
        <p:spPr bwMode="auto">
          <a:xfrm>
            <a:off x="0" y="0"/>
            <a:ext cx="200025" cy="0"/>
          </a:xfrm>
          <a:prstGeom prst="rect">
            <a:avLst/>
          </a:prstGeom>
          <a:noFill/>
        </p:spPr>
      </p:pic>
      <p:pic>
        <p:nvPicPr>
          <p:cNvPr id="22565" name="Picture 37"/>
          <p:cNvPicPr>
            <a:picLocks noChangeAspect="1" noChangeArrowheads="1"/>
          </p:cNvPicPr>
          <p:nvPr/>
        </p:nvPicPr>
        <p:blipFill>
          <a:blip r:embed="rId2"/>
          <a:srcRect/>
          <a:stretch>
            <a:fillRect/>
          </a:stretch>
        </p:blipFill>
        <p:spPr bwMode="auto">
          <a:xfrm>
            <a:off x="0" y="0"/>
            <a:ext cx="200025" cy="0"/>
          </a:xfrm>
          <a:prstGeom prst="rect">
            <a:avLst/>
          </a:prstGeom>
          <a:noFill/>
        </p:spPr>
      </p:pic>
      <p:pic>
        <p:nvPicPr>
          <p:cNvPr id="22564" name="Picture 36"/>
          <p:cNvPicPr>
            <a:picLocks noChangeAspect="1" noChangeArrowheads="1"/>
          </p:cNvPicPr>
          <p:nvPr/>
        </p:nvPicPr>
        <p:blipFill>
          <a:blip r:embed="rId4"/>
          <a:srcRect/>
          <a:stretch>
            <a:fillRect/>
          </a:stretch>
        </p:blipFill>
        <p:spPr bwMode="auto">
          <a:xfrm>
            <a:off x="0" y="0"/>
            <a:ext cx="200025" cy="0"/>
          </a:xfrm>
          <a:prstGeom prst="rect">
            <a:avLst/>
          </a:prstGeom>
          <a:noFill/>
        </p:spPr>
      </p:pic>
      <p:pic>
        <p:nvPicPr>
          <p:cNvPr id="22560" name="Picture 32"/>
          <p:cNvPicPr>
            <a:picLocks noChangeAspect="1" noChangeArrowheads="1"/>
          </p:cNvPicPr>
          <p:nvPr/>
        </p:nvPicPr>
        <p:blipFill>
          <a:blip r:embed="rId2"/>
          <a:srcRect/>
          <a:stretch>
            <a:fillRect/>
          </a:stretch>
        </p:blipFill>
        <p:spPr bwMode="auto">
          <a:xfrm>
            <a:off x="0" y="409575"/>
            <a:ext cx="200025" cy="0"/>
          </a:xfrm>
          <a:prstGeom prst="rect">
            <a:avLst/>
          </a:prstGeom>
          <a:noFill/>
        </p:spPr>
      </p:pic>
      <p:pic>
        <p:nvPicPr>
          <p:cNvPr id="22559" name="Picture 31"/>
          <p:cNvPicPr>
            <a:picLocks noChangeAspect="1" noChangeArrowheads="1"/>
          </p:cNvPicPr>
          <p:nvPr/>
        </p:nvPicPr>
        <p:blipFill>
          <a:blip r:embed="rId4"/>
          <a:srcRect/>
          <a:stretch>
            <a:fillRect/>
          </a:stretch>
        </p:blipFill>
        <p:spPr bwMode="auto">
          <a:xfrm>
            <a:off x="0" y="409575"/>
            <a:ext cx="200025" cy="0"/>
          </a:xfrm>
          <a:prstGeom prst="rect">
            <a:avLst/>
          </a:prstGeom>
          <a:noFill/>
        </p:spPr>
      </p:pic>
      <p:pic>
        <p:nvPicPr>
          <p:cNvPr id="22555" name="Picture 27"/>
          <p:cNvPicPr>
            <a:picLocks noChangeAspect="1" noChangeArrowheads="1"/>
          </p:cNvPicPr>
          <p:nvPr/>
        </p:nvPicPr>
        <p:blipFill>
          <a:blip r:embed="rId2"/>
          <a:srcRect/>
          <a:stretch>
            <a:fillRect/>
          </a:stretch>
        </p:blipFill>
        <p:spPr bwMode="auto">
          <a:xfrm>
            <a:off x="0" y="819150"/>
            <a:ext cx="200025" cy="0"/>
          </a:xfrm>
          <a:prstGeom prst="rect">
            <a:avLst/>
          </a:prstGeom>
          <a:noFill/>
        </p:spPr>
      </p:pic>
      <p:pic>
        <p:nvPicPr>
          <p:cNvPr id="22554" name="Picture 26"/>
          <p:cNvPicPr>
            <a:picLocks noChangeAspect="1" noChangeArrowheads="1"/>
          </p:cNvPicPr>
          <p:nvPr/>
        </p:nvPicPr>
        <p:blipFill>
          <a:blip r:embed="rId4"/>
          <a:srcRect/>
          <a:stretch>
            <a:fillRect/>
          </a:stretch>
        </p:blipFill>
        <p:spPr bwMode="auto">
          <a:xfrm>
            <a:off x="0" y="819150"/>
            <a:ext cx="200025" cy="0"/>
          </a:xfrm>
          <a:prstGeom prst="rect">
            <a:avLst/>
          </a:prstGeom>
          <a:noFill/>
        </p:spPr>
      </p:pic>
      <p:pic>
        <p:nvPicPr>
          <p:cNvPr id="22553" name="Picture 25"/>
          <p:cNvPicPr>
            <a:picLocks noChangeAspect="1" noChangeArrowheads="1"/>
          </p:cNvPicPr>
          <p:nvPr/>
        </p:nvPicPr>
        <p:blipFill>
          <a:blip r:embed="rId5"/>
          <a:srcRect/>
          <a:stretch>
            <a:fillRect/>
          </a:stretch>
        </p:blipFill>
        <p:spPr bwMode="auto">
          <a:xfrm>
            <a:off x="0" y="819150"/>
            <a:ext cx="257175" cy="0"/>
          </a:xfrm>
          <a:prstGeom prst="rect">
            <a:avLst/>
          </a:prstGeom>
          <a:noFill/>
        </p:spPr>
      </p:pic>
      <p:pic>
        <p:nvPicPr>
          <p:cNvPr id="22552" name="Picture 24"/>
          <p:cNvPicPr>
            <a:picLocks noChangeAspect="1" noChangeArrowheads="1"/>
          </p:cNvPicPr>
          <p:nvPr/>
        </p:nvPicPr>
        <p:blipFill>
          <a:blip r:embed="rId6"/>
          <a:srcRect/>
          <a:stretch>
            <a:fillRect/>
          </a:stretch>
        </p:blipFill>
        <p:spPr bwMode="auto">
          <a:xfrm>
            <a:off x="0" y="819150"/>
            <a:ext cx="333375" cy="0"/>
          </a:xfrm>
          <a:prstGeom prst="rect">
            <a:avLst/>
          </a:prstGeom>
          <a:noFill/>
        </p:spPr>
      </p:pic>
      <p:pic>
        <p:nvPicPr>
          <p:cNvPr id="22548" name="Picture 20"/>
          <p:cNvPicPr>
            <a:picLocks noChangeAspect="1" noChangeArrowheads="1"/>
          </p:cNvPicPr>
          <p:nvPr/>
        </p:nvPicPr>
        <p:blipFill>
          <a:blip r:embed="rId2"/>
          <a:srcRect/>
          <a:stretch>
            <a:fillRect/>
          </a:stretch>
        </p:blipFill>
        <p:spPr bwMode="auto">
          <a:xfrm>
            <a:off x="0" y="1228725"/>
            <a:ext cx="200025" cy="0"/>
          </a:xfrm>
          <a:prstGeom prst="rect">
            <a:avLst/>
          </a:prstGeom>
          <a:noFill/>
        </p:spPr>
      </p:pic>
      <p:pic>
        <p:nvPicPr>
          <p:cNvPr id="22547" name="Picture 19"/>
          <p:cNvPicPr>
            <a:picLocks noChangeAspect="1" noChangeArrowheads="1"/>
          </p:cNvPicPr>
          <p:nvPr/>
        </p:nvPicPr>
        <p:blipFill>
          <a:blip r:embed="rId3"/>
          <a:srcRect/>
          <a:stretch>
            <a:fillRect/>
          </a:stretch>
        </p:blipFill>
        <p:spPr bwMode="auto">
          <a:xfrm>
            <a:off x="0" y="1228725"/>
            <a:ext cx="200025" cy="0"/>
          </a:xfrm>
          <a:prstGeom prst="rect">
            <a:avLst/>
          </a:prstGeom>
          <a:noFill/>
        </p:spPr>
      </p:pic>
      <p:pic>
        <p:nvPicPr>
          <p:cNvPr id="22545" name="Picture 17"/>
          <p:cNvPicPr>
            <a:picLocks noChangeAspect="1" noChangeArrowheads="1"/>
          </p:cNvPicPr>
          <p:nvPr/>
        </p:nvPicPr>
        <p:blipFill>
          <a:blip r:embed="rId2"/>
          <a:srcRect/>
          <a:stretch>
            <a:fillRect/>
          </a:stretch>
        </p:blipFill>
        <p:spPr bwMode="auto">
          <a:xfrm>
            <a:off x="0" y="0"/>
            <a:ext cx="200025" cy="0"/>
          </a:xfrm>
          <a:prstGeom prst="rect">
            <a:avLst/>
          </a:prstGeom>
          <a:noFill/>
        </p:spPr>
      </p:pic>
      <p:pic>
        <p:nvPicPr>
          <p:cNvPr id="22544" name="Picture 16"/>
          <p:cNvPicPr>
            <a:picLocks noChangeAspect="1" noChangeArrowheads="1"/>
          </p:cNvPicPr>
          <p:nvPr/>
        </p:nvPicPr>
        <p:blipFill>
          <a:blip r:embed="rId4"/>
          <a:srcRect/>
          <a:stretch>
            <a:fillRect/>
          </a:stretch>
        </p:blipFill>
        <p:spPr bwMode="auto">
          <a:xfrm>
            <a:off x="0" y="0"/>
            <a:ext cx="200025" cy="0"/>
          </a:xfrm>
          <a:prstGeom prst="rect">
            <a:avLst/>
          </a:prstGeom>
          <a:noFill/>
        </p:spPr>
      </p:pic>
      <p:pic>
        <p:nvPicPr>
          <p:cNvPr id="22540" name="Picture 12"/>
          <p:cNvPicPr>
            <a:picLocks noChangeAspect="1" noChangeArrowheads="1"/>
          </p:cNvPicPr>
          <p:nvPr/>
        </p:nvPicPr>
        <p:blipFill>
          <a:blip r:embed="rId2"/>
          <a:srcRect/>
          <a:stretch>
            <a:fillRect/>
          </a:stretch>
        </p:blipFill>
        <p:spPr bwMode="auto">
          <a:xfrm>
            <a:off x="0" y="409575"/>
            <a:ext cx="200025" cy="0"/>
          </a:xfrm>
          <a:prstGeom prst="rect">
            <a:avLst/>
          </a:prstGeom>
          <a:noFill/>
        </p:spPr>
      </p:pic>
      <p:pic>
        <p:nvPicPr>
          <p:cNvPr id="22539" name="Picture 11"/>
          <p:cNvPicPr>
            <a:picLocks noChangeAspect="1" noChangeArrowheads="1"/>
          </p:cNvPicPr>
          <p:nvPr/>
        </p:nvPicPr>
        <p:blipFill>
          <a:blip r:embed="rId4"/>
          <a:srcRect/>
          <a:stretch>
            <a:fillRect/>
          </a:stretch>
        </p:blipFill>
        <p:spPr bwMode="auto">
          <a:xfrm>
            <a:off x="0" y="409575"/>
            <a:ext cx="200025" cy="0"/>
          </a:xfrm>
          <a:prstGeom prst="rect">
            <a:avLst/>
          </a:prstGeom>
          <a:noFill/>
        </p:spPr>
      </p:pic>
      <p:pic>
        <p:nvPicPr>
          <p:cNvPr id="22535" name="Picture 7"/>
          <p:cNvPicPr>
            <a:picLocks noChangeAspect="1" noChangeArrowheads="1"/>
          </p:cNvPicPr>
          <p:nvPr/>
        </p:nvPicPr>
        <p:blipFill>
          <a:blip r:embed="rId2"/>
          <a:srcRect/>
          <a:stretch>
            <a:fillRect/>
          </a:stretch>
        </p:blipFill>
        <p:spPr bwMode="auto">
          <a:xfrm>
            <a:off x="0" y="819150"/>
            <a:ext cx="200025" cy="0"/>
          </a:xfrm>
          <a:prstGeom prst="rect">
            <a:avLst/>
          </a:prstGeom>
          <a:noFill/>
        </p:spPr>
      </p:pic>
      <p:pic>
        <p:nvPicPr>
          <p:cNvPr id="22534" name="Picture 6"/>
          <p:cNvPicPr>
            <a:picLocks noChangeAspect="1" noChangeArrowheads="1"/>
          </p:cNvPicPr>
          <p:nvPr/>
        </p:nvPicPr>
        <p:blipFill>
          <a:blip r:embed="rId4"/>
          <a:srcRect/>
          <a:stretch>
            <a:fillRect/>
          </a:stretch>
        </p:blipFill>
        <p:spPr bwMode="auto">
          <a:xfrm>
            <a:off x="0" y="819150"/>
            <a:ext cx="200025" cy="0"/>
          </a:xfrm>
          <a:prstGeom prst="rect">
            <a:avLst/>
          </a:prstGeom>
          <a:noFill/>
        </p:spPr>
      </p:pic>
      <p:pic>
        <p:nvPicPr>
          <p:cNvPr id="22533" name="Picture 5"/>
          <p:cNvPicPr>
            <a:picLocks noChangeAspect="1" noChangeArrowheads="1"/>
          </p:cNvPicPr>
          <p:nvPr/>
        </p:nvPicPr>
        <p:blipFill>
          <a:blip r:embed="rId5"/>
          <a:srcRect/>
          <a:stretch>
            <a:fillRect/>
          </a:stretch>
        </p:blipFill>
        <p:spPr bwMode="auto">
          <a:xfrm>
            <a:off x="0" y="819150"/>
            <a:ext cx="257175" cy="0"/>
          </a:xfrm>
          <a:prstGeom prst="rect">
            <a:avLst/>
          </a:prstGeom>
          <a:noFill/>
        </p:spPr>
      </p:pic>
      <p:pic>
        <p:nvPicPr>
          <p:cNvPr id="22532" name="Picture 4"/>
          <p:cNvPicPr>
            <a:picLocks noChangeAspect="1" noChangeArrowheads="1"/>
          </p:cNvPicPr>
          <p:nvPr/>
        </p:nvPicPr>
        <p:blipFill>
          <a:blip r:embed="rId6"/>
          <a:srcRect/>
          <a:stretch>
            <a:fillRect/>
          </a:stretch>
        </p:blipFill>
        <p:spPr bwMode="auto">
          <a:xfrm>
            <a:off x="0" y="819150"/>
            <a:ext cx="333375" cy="0"/>
          </a:xfrm>
          <a:prstGeom prst="rect">
            <a:avLst/>
          </a:prstGeom>
          <a:noFill/>
        </p:spPr>
      </p:pic>
      <p:cxnSp>
        <p:nvCxnSpPr>
          <p:cNvPr id="26" name="Straight Connector 25"/>
          <p:cNvCxnSpPr/>
          <p:nvPr/>
        </p:nvCxnSpPr>
        <p:spPr>
          <a:xfrm>
            <a:off x="76200" y="1143000"/>
            <a:ext cx="8991600" cy="1588"/>
          </a:xfrm>
          <a:prstGeom prst="line">
            <a:avLst/>
          </a:prstGeom>
          <a:ln w="101600" cmpd="thickThin">
            <a:solidFill>
              <a:schemeClr val="accent2">
                <a:lumMod val="75000"/>
                <a:alpha val="63000"/>
              </a:schemeClr>
            </a:solidFill>
          </a:ln>
          <a:effectLst>
            <a:outerShdw blurRad="812800" dist="50800" dir="1320000" sx="1000" sy="1000" algn="ctr" rotWithShape="0">
              <a:srgbClr val="000000"/>
            </a:outerShdw>
          </a:effectLst>
        </p:spPr>
        <p:style>
          <a:lnRef idx="1">
            <a:schemeClr val="accent1"/>
          </a:lnRef>
          <a:fillRef idx="0">
            <a:schemeClr val="accent1"/>
          </a:fillRef>
          <a:effectRef idx="0">
            <a:schemeClr val="accent1"/>
          </a:effectRef>
          <a:fontRef idx="minor">
            <a:schemeClr val="tx1"/>
          </a:fontRef>
        </p:style>
      </p:cxnSp>
      <p:sp>
        <p:nvSpPr>
          <p:cNvPr id="27" name="Rectangle 26"/>
          <p:cNvSpPr/>
          <p:nvPr/>
        </p:nvSpPr>
        <p:spPr>
          <a:xfrm>
            <a:off x="3514165" y="1828800"/>
            <a:ext cx="2922494" cy="4495800"/>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28600"/>
            <a:ext cx="7772400" cy="762000"/>
          </a:xfrm>
        </p:spPr>
        <p:txBody>
          <a:bodyPr>
            <a:normAutofit/>
          </a:bodyPr>
          <a:lstStyle/>
          <a:p>
            <a:r>
              <a:rPr lang="en-US" b="1" dirty="0" smtClean="0">
                <a:solidFill>
                  <a:srgbClr val="0070C0"/>
                </a:solidFill>
                <a:latin typeface="Arial" pitchFamily="34" charset="0"/>
                <a:cs typeface="Arial" pitchFamily="34" charset="0"/>
              </a:rPr>
              <a:t>Results</a:t>
            </a:r>
            <a:endParaRPr lang="en-US" dirty="0"/>
          </a:p>
        </p:txBody>
      </p:sp>
      <p:sp>
        <p:nvSpPr>
          <p:cNvPr id="19459"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4" name="Content Placeholder 13"/>
          <p:cNvSpPr>
            <a:spLocks noGrp="1"/>
          </p:cNvSpPr>
          <p:nvPr>
            <p:ph sz="quarter" idx="1"/>
          </p:nvPr>
        </p:nvSpPr>
        <p:spPr>
          <a:xfrm>
            <a:off x="304800" y="1219200"/>
            <a:ext cx="4648200" cy="533400"/>
          </a:xfrm>
        </p:spPr>
        <p:txBody>
          <a:bodyPr>
            <a:noAutofit/>
          </a:bodyPr>
          <a:lstStyle/>
          <a:p>
            <a:r>
              <a:rPr lang="en-US" altLang="zh-CN" sz="2400" dirty="0" smtClean="0">
                <a:solidFill>
                  <a:srgbClr val="0070C0"/>
                </a:solidFill>
                <a:latin typeface="Arial" pitchFamily="34" charset="0"/>
                <a:cs typeface="Arial" pitchFamily="34" charset="0"/>
              </a:rPr>
              <a:t>V</a:t>
            </a:r>
            <a:r>
              <a:rPr lang="en-US" sz="2400" dirty="0" smtClean="0">
                <a:solidFill>
                  <a:srgbClr val="0070C0"/>
                </a:solidFill>
                <a:latin typeface="Arial" pitchFamily="34" charset="0"/>
                <a:cs typeface="Arial" pitchFamily="34" charset="0"/>
              </a:rPr>
              <a:t>ariance components</a:t>
            </a:r>
            <a:endParaRPr lang="en-US" sz="2400" dirty="0">
              <a:solidFill>
                <a:srgbClr val="0070C0"/>
              </a:solidFill>
              <a:latin typeface="Arial" pitchFamily="34" charset="0"/>
              <a:cs typeface="Arial" pitchFamily="34" charset="0"/>
            </a:endParaRPr>
          </a:p>
        </p:txBody>
      </p:sp>
      <p:pic>
        <p:nvPicPr>
          <p:cNvPr id="22568" name="Picture 40"/>
          <p:cNvPicPr>
            <a:picLocks noChangeAspect="1" noChangeArrowheads="1"/>
          </p:cNvPicPr>
          <p:nvPr/>
        </p:nvPicPr>
        <p:blipFill>
          <a:blip r:embed="rId2"/>
          <a:srcRect/>
          <a:stretch>
            <a:fillRect/>
          </a:stretch>
        </p:blipFill>
        <p:spPr bwMode="auto">
          <a:xfrm>
            <a:off x="0" y="0"/>
            <a:ext cx="200025" cy="0"/>
          </a:xfrm>
          <a:prstGeom prst="rect">
            <a:avLst/>
          </a:prstGeom>
          <a:noFill/>
        </p:spPr>
      </p:pic>
      <p:pic>
        <p:nvPicPr>
          <p:cNvPr id="22567" name="Picture 39"/>
          <p:cNvPicPr>
            <a:picLocks noChangeAspect="1" noChangeArrowheads="1"/>
          </p:cNvPicPr>
          <p:nvPr/>
        </p:nvPicPr>
        <p:blipFill>
          <a:blip r:embed="rId3"/>
          <a:srcRect/>
          <a:stretch>
            <a:fillRect/>
          </a:stretch>
        </p:blipFill>
        <p:spPr bwMode="auto">
          <a:xfrm>
            <a:off x="0" y="0"/>
            <a:ext cx="200025" cy="0"/>
          </a:xfrm>
          <a:prstGeom prst="rect">
            <a:avLst/>
          </a:prstGeom>
          <a:noFill/>
        </p:spPr>
      </p:pic>
      <p:pic>
        <p:nvPicPr>
          <p:cNvPr id="22565" name="Picture 37"/>
          <p:cNvPicPr>
            <a:picLocks noChangeAspect="1" noChangeArrowheads="1"/>
          </p:cNvPicPr>
          <p:nvPr/>
        </p:nvPicPr>
        <p:blipFill>
          <a:blip r:embed="rId2"/>
          <a:srcRect/>
          <a:stretch>
            <a:fillRect/>
          </a:stretch>
        </p:blipFill>
        <p:spPr bwMode="auto">
          <a:xfrm>
            <a:off x="0" y="0"/>
            <a:ext cx="200025" cy="0"/>
          </a:xfrm>
          <a:prstGeom prst="rect">
            <a:avLst/>
          </a:prstGeom>
          <a:noFill/>
        </p:spPr>
      </p:pic>
      <p:pic>
        <p:nvPicPr>
          <p:cNvPr id="22564" name="Picture 36"/>
          <p:cNvPicPr>
            <a:picLocks noChangeAspect="1" noChangeArrowheads="1"/>
          </p:cNvPicPr>
          <p:nvPr/>
        </p:nvPicPr>
        <p:blipFill>
          <a:blip r:embed="rId4"/>
          <a:srcRect/>
          <a:stretch>
            <a:fillRect/>
          </a:stretch>
        </p:blipFill>
        <p:spPr bwMode="auto">
          <a:xfrm>
            <a:off x="0" y="0"/>
            <a:ext cx="200025" cy="0"/>
          </a:xfrm>
          <a:prstGeom prst="rect">
            <a:avLst/>
          </a:prstGeom>
          <a:noFill/>
        </p:spPr>
      </p:pic>
      <p:pic>
        <p:nvPicPr>
          <p:cNvPr id="22560" name="Picture 32"/>
          <p:cNvPicPr>
            <a:picLocks noChangeAspect="1" noChangeArrowheads="1"/>
          </p:cNvPicPr>
          <p:nvPr/>
        </p:nvPicPr>
        <p:blipFill>
          <a:blip r:embed="rId2"/>
          <a:srcRect/>
          <a:stretch>
            <a:fillRect/>
          </a:stretch>
        </p:blipFill>
        <p:spPr bwMode="auto">
          <a:xfrm>
            <a:off x="0" y="409575"/>
            <a:ext cx="200025" cy="0"/>
          </a:xfrm>
          <a:prstGeom prst="rect">
            <a:avLst/>
          </a:prstGeom>
          <a:noFill/>
        </p:spPr>
      </p:pic>
      <p:pic>
        <p:nvPicPr>
          <p:cNvPr id="22559" name="Picture 31"/>
          <p:cNvPicPr>
            <a:picLocks noChangeAspect="1" noChangeArrowheads="1"/>
          </p:cNvPicPr>
          <p:nvPr/>
        </p:nvPicPr>
        <p:blipFill>
          <a:blip r:embed="rId4"/>
          <a:srcRect/>
          <a:stretch>
            <a:fillRect/>
          </a:stretch>
        </p:blipFill>
        <p:spPr bwMode="auto">
          <a:xfrm>
            <a:off x="0" y="409575"/>
            <a:ext cx="200025" cy="0"/>
          </a:xfrm>
          <a:prstGeom prst="rect">
            <a:avLst/>
          </a:prstGeom>
          <a:noFill/>
        </p:spPr>
      </p:pic>
      <p:pic>
        <p:nvPicPr>
          <p:cNvPr id="22555" name="Picture 27"/>
          <p:cNvPicPr>
            <a:picLocks noChangeAspect="1" noChangeArrowheads="1"/>
          </p:cNvPicPr>
          <p:nvPr/>
        </p:nvPicPr>
        <p:blipFill>
          <a:blip r:embed="rId2"/>
          <a:srcRect/>
          <a:stretch>
            <a:fillRect/>
          </a:stretch>
        </p:blipFill>
        <p:spPr bwMode="auto">
          <a:xfrm>
            <a:off x="0" y="819150"/>
            <a:ext cx="200025" cy="0"/>
          </a:xfrm>
          <a:prstGeom prst="rect">
            <a:avLst/>
          </a:prstGeom>
          <a:noFill/>
        </p:spPr>
      </p:pic>
      <p:pic>
        <p:nvPicPr>
          <p:cNvPr id="22554" name="Picture 26"/>
          <p:cNvPicPr>
            <a:picLocks noChangeAspect="1" noChangeArrowheads="1"/>
          </p:cNvPicPr>
          <p:nvPr/>
        </p:nvPicPr>
        <p:blipFill>
          <a:blip r:embed="rId4"/>
          <a:srcRect/>
          <a:stretch>
            <a:fillRect/>
          </a:stretch>
        </p:blipFill>
        <p:spPr bwMode="auto">
          <a:xfrm>
            <a:off x="0" y="819150"/>
            <a:ext cx="200025" cy="0"/>
          </a:xfrm>
          <a:prstGeom prst="rect">
            <a:avLst/>
          </a:prstGeom>
          <a:noFill/>
        </p:spPr>
      </p:pic>
      <p:pic>
        <p:nvPicPr>
          <p:cNvPr id="22553" name="Picture 25"/>
          <p:cNvPicPr>
            <a:picLocks noChangeAspect="1" noChangeArrowheads="1"/>
          </p:cNvPicPr>
          <p:nvPr/>
        </p:nvPicPr>
        <p:blipFill>
          <a:blip r:embed="rId5"/>
          <a:srcRect/>
          <a:stretch>
            <a:fillRect/>
          </a:stretch>
        </p:blipFill>
        <p:spPr bwMode="auto">
          <a:xfrm>
            <a:off x="0" y="819150"/>
            <a:ext cx="257175" cy="0"/>
          </a:xfrm>
          <a:prstGeom prst="rect">
            <a:avLst/>
          </a:prstGeom>
          <a:noFill/>
        </p:spPr>
      </p:pic>
      <p:pic>
        <p:nvPicPr>
          <p:cNvPr id="22552" name="Picture 24"/>
          <p:cNvPicPr>
            <a:picLocks noChangeAspect="1" noChangeArrowheads="1"/>
          </p:cNvPicPr>
          <p:nvPr/>
        </p:nvPicPr>
        <p:blipFill>
          <a:blip r:embed="rId6"/>
          <a:srcRect/>
          <a:stretch>
            <a:fillRect/>
          </a:stretch>
        </p:blipFill>
        <p:spPr bwMode="auto">
          <a:xfrm>
            <a:off x="0" y="819150"/>
            <a:ext cx="333375" cy="0"/>
          </a:xfrm>
          <a:prstGeom prst="rect">
            <a:avLst/>
          </a:prstGeom>
          <a:noFill/>
        </p:spPr>
      </p:pic>
      <p:pic>
        <p:nvPicPr>
          <p:cNvPr id="22548" name="Picture 20"/>
          <p:cNvPicPr>
            <a:picLocks noChangeAspect="1" noChangeArrowheads="1"/>
          </p:cNvPicPr>
          <p:nvPr/>
        </p:nvPicPr>
        <p:blipFill>
          <a:blip r:embed="rId2"/>
          <a:srcRect/>
          <a:stretch>
            <a:fillRect/>
          </a:stretch>
        </p:blipFill>
        <p:spPr bwMode="auto">
          <a:xfrm>
            <a:off x="0" y="1228725"/>
            <a:ext cx="200025" cy="0"/>
          </a:xfrm>
          <a:prstGeom prst="rect">
            <a:avLst/>
          </a:prstGeom>
          <a:noFill/>
        </p:spPr>
      </p:pic>
      <p:pic>
        <p:nvPicPr>
          <p:cNvPr id="22547" name="Picture 19"/>
          <p:cNvPicPr>
            <a:picLocks noChangeAspect="1" noChangeArrowheads="1"/>
          </p:cNvPicPr>
          <p:nvPr/>
        </p:nvPicPr>
        <p:blipFill>
          <a:blip r:embed="rId3"/>
          <a:srcRect/>
          <a:stretch>
            <a:fillRect/>
          </a:stretch>
        </p:blipFill>
        <p:spPr bwMode="auto">
          <a:xfrm>
            <a:off x="0" y="1228725"/>
            <a:ext cx="200025" cy="0"/>
          </a:xfrm>
          <a:prstGeom prst="rect">
            <a:avLst/>
          </a:prstGeom>
          <a:noFill/>
        </p:spPr>
      </p:pic>
      <p:pic>
        <p:nvPicPr>
          <p:cNvPr id="22545" name="Picture 17"/>
          <p:cNvPicPr>
            <a:picLocks noChangeAspect="1" noChangeArrowheads="1"/>
          </p:cNvPicPr>
          <p:nvPr/>
        </p:nvPicPr>
        <p:blipFill>
          <a:blip r:embed="rId2"/>
          <a:srcRect/>
          <a:stretch>
            <a:fillRect/>
          </a:stretch>
        </p:blipFill>
        <p:spPr bwMode="auto">
          <a:xfrm>
            <a:off x="0" y="0"/>
            <a:ext cx="200025" cy="0"/>
          </a:xfrm>
          <a:prstGeom prst="rect">
            <a:avLst/>
          </a:prstGeom>
          <a:noFill/>
        </p:spPr>
      </p:pic>
      <p:pic>
        <p:nvPicPr>
          <p:cNvPr id="22544" name="Picture 16"/>
          <p:cNvPicPr>
            <a:picLocks noChangeAspect="1" noChangeArrowheads="1"/>
          </p:cNvPicPr>
          <p:nvPr/>
        </p:nvPicPr>
        <p:blipFill>
          <a:blip r:embed="rId4"/>
          <a:srcRect/>
          <a:stretch>
            <a:fillRect/>
          </a:stretch>
        </p:blipFill>
        <p:spPr bwMode="auto">
          <a:xfrm>
            <a:off x="0" y="0"/>
            <a:ext cx="200025" cy="0"/>
          </a:xfrm>
          <a:prstGeom prst="rect">
            <a:avLst/>
          </a:prstGeom>
          <a:noFill/>
        </p:spPr>
      </p:pic>
      <p:pic>
        <p:nvPicPr>
          <p:cNvPr id="22540" name="Picture 12"/>
          <p:cNvPicPr>
            <a:picLocks noChangeAspect="1" noChangeArrowheads="1"/>
          </p:cNvPicPr>
          <p:nvPr/>
        </p:nvPicPr>
        <p:blipFill>
          <a:blip r:embed="rId2"/>
          <a:srcRect/>
          <a:stretch>
            <a:fillRect/>
          </a:stretch>
        </p:blipFill>
        <p:spPr bwMode="auto">
          <a:xfrm>
            <a:off x="0" y="409575"/>
            <a:ext cx="200025" cy="0"/>
          </a:xfrm>
          <a:prstGeom prst="rect">
            <a:avLst/>
          </a:prstGeom>
          <a:noFill/>
        </p:spPr>
      </p:pic>
      <p:pic>
        <p:nvPicPr>
          <p:cNvPr id="22539" name="Picture 11"/>
          <p:cNvPicPr>
            <a:picLocks noChangeAspect="1" noChangeArrowheads="1"/>
          </p:cNvPicPr>
          <p:nvPr/>
        </p:nvPicPr>
        <p:blipFill>
          <a:blip r:embed="rId4"/>
          <a:srcRect/>
          <a:stretch>
            <a:fillRect/>
          </a:stretch>
        </p:blipFill>
        <p:spPr bwMode="auto">
          <a:xfrm>
            <a:off x="0" y="409575"/>
            <a:ext cx="200025" cy="0"/>
          </a:xfrm>
          <a:prstGeom prst="rect">
            <a:avLst/>
          </a:prstGeom>
          <a:noFill/>
        </p:spPr>
      </p:pic>
      <p:pic>
        <p:nvPicPr>
          <p:cNvPr id="22535" name="Picture 7"/>
          <p:cNvPicPr>
            <a:picLocks noChangeAspect="1" noChangeArrowheads="1"/>
          </p:cNvPicPr>
          <p:nvPr/>
        </p:nvPicPr>
        <p:blipFill>
          <a:blip r:embed="rId2"/>
          <a:srcRect/>
          <a:stretch>
            <a:fillRect/>
          </a:stretch>
        </p:blipFill>
        <p:spPr bwMode="auto">
          <a:xfrm>
            <a:off x="0" y="819150"/>
            <a:ext cx="200025" cy="0"/>
          </a:xfrm>
          <a:prstGeom prst="rect">
            <a:avLst/>
          </a:prstGeom>
          <a:noFill/>
        </p:spPr>
      </p:pic>
      <p:pic>
        <p:nvPicPr>
          <p:cNvPr id="22534" name="Picture 6"/>
          <p:cNvPicPr>
            <a:picLocks noChangeAspect="1" noChangeArrowheads="1"/>
          </p:cNvPicPr>
          <p:nvPr/>
        </p:nvPicPr>
        <p:blipFill>
          <a:blip r:embed="rId4"/>
          <a:srcRect/>
          <a:stretch>
            <a:fillRect/>
          </a:stretch>
        </p:blipFill>
        <p:spPr bwMode="auto">
          <a:xfrm>
            <a:off x="0" y="819150"/>
            <a:ext cx="200025" cy="0"/>
          </a:xfrm>
          <a:prstGeom prst="rect">
            <a:avLst/>
          </a:prstGeom>
          <a:noFill/>
        </p:spPr>
      </p:pic>
      <p:pic>
        <p:nvPicPr>
          <p:cNvPr id="22533" name="Picture 5"/>
          <p:cNvPicPr>
            <a:picLocks noChangeAspect="1" noChangeArrowheads="1"/>
          </p:cNvPicPr>
          <p:nvPr/>
        </p:nvPicPr>
        <p:blipFill>
          <a:blip r:embed="rId5"/>
          <a:srcRect/>
          <a:stretch>
            <a:fillRect/>
          </a:stretch>
        </p:blipFill>
        <p:spPr bwMode="auto">
          <a:xfrm>
            <a:off x="0" y="819150"/>
            <a:ext cx="257175" cy="0"/>
          </a:xfrm>
          <a:prstGeom prst="rect">
            <a:avLst/>
          </a:prstGeom>
          <a:noFill/>
        </p:spPr>
      </p:pic>
      <p:pic>
        <p:nvPicPr>
          <p:cNvPr id="22532" name="Picture 4"/>
          <p:cNvPicPr>
            <a:picLocks noChangeAspect="1" noChangeArrowheads="1"/>
          </p:cNvPicPr>
          <p:nvPr/>
        </p:nvPicPr>
        <p:blipFill>
          <a:blip r:embed="rId6"/>
          <a:srcRect/>
          <a:stretch>
            <a:fillRect/>
          </a:stretch>
        </p:blipFill>
        <p:spPr bwMode="auto">
          <a:xfrm>
            <a:off x="0" y="819150"/>
            <a:ext cx="333375" cy="0"/>
          </a:xfrm>
          <a:prstGeom prst="rect">
            <a:avLst/>
          </a:prstGeom>
          <a:noFill/>
        </p:spPr>
      </p:pic>
      <p:sp>
        <p:nvSpPr>
          <p:cNvPr id="23553" name="Rectangle 1"/>
          <p:cNvSpPr>
            <a:spLocks noChangeArrowheads="1"/>
          </p:cNvSpPr>
          <p:nvPr/>
        </p:nvSpPr>
        <p:spPr bwMode="auto">
          <a:xfrm>
            <a:off x="304800" y="1738039"/>
            <a:ext cx="8686800" cy="48474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233363" indent="-233363" fontAlgn="base">
              <a:spcBef>
                <a:spcPts val="1200"/>
              </a:spcBef>
              <a:spcAft>
                <a:spcPts val="600"/>
              </a:spcAft>
              <a:buFont typeface="+mj-lt"/>
              <a:buAutoNum type="arabicPeriod"/>
            </a:pPr>
            <a:r>
              <a:rPr lang="en-US" sz="2400" dirty="0" smtClean="0">
                <a:ea typeface="SimSun" pitchFamily="2" charset="-122"/>
                <a:cs typeface="Times New Roman" pitchFamily="18" charset="0"/>
              </a:rPr>
              <a:t>Dominance variances were very small for PL, DPR and SCS regardless of breed, especially for DPR. </a:t>
            </a:r>
          </a:p>
          <a:p>
            <a:pPr marL="233363" marR="0" lvl="0" indent="-233363" algn="l" defTabSz="914400" rtl="0" eaLnBrk="1" fontAlgn="base" latinLnBrk="0" hangingPunct="1">
              <a:lnSpc>
                <a:spcPct val="100000"/>
              </a:lnSpc>
              <a:spcBef>
                <a:spcPts val="1200"/>
              </a:spcBef>
              <a:spcAft>
                <a:spcPts val="600"/>
              </a:spcAft>
              <a:buClrTx/>
              <a:buSzTx/>
              <a:buFont typeface="+mj-lt"/>
              <a:buAutoNum type="arabicPeriod"/>
              <a:tabLst/>
            </a:pPr>
            <a:r>
              <a:rPr kumimoji="0" lang="en-US" altLang="zh-CN" sz="2400" b="0" i="0" u="none" strike="noStrike" cap="none" normalizeH="0" baseline="0" dirty="0" smtClean="0">
                <a:ln>
                  <a:noFill/>
                </a:ln>
                <a:solidFill>
                  <a:schemeClr val="tx1"/>
                </a:solidFill>
                <a:effectLst/>
                <a:ea typeface="SimSun" pitchFamily="2" charset="-122"/>
                <a:cs typeface="Times New Roman" pitchFamily="18" charset="0"/>
              </a:rPr>
              <a:t>T</a:t>
            </a:r>
            <a:r>
              <a:rPr lang="en-US" altLang="zh-CN" sz="2400" dirty="0" smtClean="0">
                <a:ea typeface="SimSun" pitchFamily="2" charset="-122"/>
                <a:cs typeface="Times New Roman" pitchFamily="18" charset="0"/>
              </a:rPr>
              <a:t>wo different dominance coefficient </a:t>
            </a:r>
            <a:r>
              <a:rPr kumimoji="0" lang="en-US" sz="2400" b="0" i="0" u="none" strike="noStrike" cap="none" normalizeH="0" baseline="0" dirty="0" smtClean="0">
                <a:ln>
                  <a:noFill/>
                </a:ln>
                <a:solidFill>
                  <a:schemeClr val="tx1"/>
                </a:solidFill>
                <a:effectLst/>
                <a:ea typeface="SimSun" pitchFamily="2" charset="-122"/>
                <a:cs typeface="Times New Roman" pitchFamily="18" charset="0"/>
              </a:rPr>
              <a:t>had a little</a:t>
            </a:r>
            <a:r>
              <a:rPr kumimoji="0" lang="en-US" sz="2400" b="0" i="0" u="none" strike="noStrike" cap="none" normalizeH="0" dirty="0" smtClean="0">
                <a:ln>
                  <a:noFill/>
                </a:ln>
                <a:solidFill>
                  <a:schemeClr val="tx1"/>
                </a:solidFill>
                <a:effectLst/>
                <a:ea typeface="SimSun" pitchFamily="2" charset="-122"/>
                <a:cs typeface="Times New Roman" pitchFamily="18" charset="0"/>
              </a:rPr>
              <a:t> </a:t>
            </a:r>
            <a:r>
              <a:rPr kumimoji="0" lang="en-US" sz="2400" b="0" i="0" u="none" strike="noStrike" cap="none" normalizeH="0" baseline="0" dirty="0" smtClean="0">
                <a:ln>
                  <a:noFill/>
                </a:ln>
                <a:solidFill>
                  <a:schemeClr val="tx1"/>
                </a:solidFill>
                <a:effectLst/>
                <a:ea typeface="SimSun" pitchFamily="2" charset="-122"/>
                <a:cs typeface="Times New Roman" pitchFamily="18" charset="0"/>
              </a:rPr>
              <a:t>difference on </a:t>
            </a:r>
            <a:r>
              <a:rPr lang="en-US" sz="2400" dirty="0" smtClean="0">
                <a:ea typeface="SimSun" pitchFamily="2" charset="-122"/>
                <a:cs typeface="Times New Roman" pitchFamily="18" charset="0"/>
              </a:rPr>
              <a:t>estimate </a:t>
            </a:r>
            <a:r>
              <a:rPr kumimoji="0" lang="en-US" sz="2400" b="0" i="0" u="none" strike="noStrike" cap="none" normalizeH="0" baseline="0" dirty="0" smtClean="0">
                <a:ln>
                  <a:noFill/>
                </a:ln>
                <a:solidFill>
                  <a:schemeClr val="tx1"/>
                </a:solidFill>
                <a:effectLst/>
                <a:ea typeface="SimSun" pitchFamily="2" charset="-122"/>
                <a:cs typeface="Times New Roman" pitchFamily="18" charset="0"/>
              </a:rPr>
              <a:t>additive and dominance </a:t>
            </a:r>
            <a:r>
              <a:rPr kumimoji="0" lang="en-US" sz="2400" b="0" i="0" u="none" strike="noStrike" cap="none" normalizeH="0" baseline="0" dirty="0" err="1" smtClean="0">
                <a:ln>
                  <a:noFill/>
                </a:ln>
                <a:solidFill>
                  <a:schemeClr val="tx1"/>
                </a:solidFill>
                <a:effectLst/>
                <a:ea typeface="SimSun" pitchFamily="2" charset="-122"/>
                <a:cs typeface="Times New Roman" pitchFamily="18" charset="0"/>
              </a:rPr>
              <a:t>heritabilities</a:t>
            </a:r>
            <a:r>
              <a:rPr kumimoji="0" lang="en-US" sz="2400" b="0" i="0" u="none" strike="noStrike" cap="none" normalizeH="0" baseline="0" dirty="0" smtClean="0">
                <a:ln>
                  <a:noFill/>
                </a:ln>
                <a:solidFill>
                  <a:schemeClr val="tx1"/>
                </a:solidFill>
                <a:effectLst/>
                <a:ea typeface="SimSun" pitchFamily="2" charset="-122"/>
                <a:cs typeface="Times New Roman" pitchFamily="18" charset="0"/>
              </a:rPr>
              <a:t>, but the sum of additive and dominance variances were similar </a:t>
            </a:r>
          </a:p>
          <a:p>
            <a:pPr marL="233363" lvl="0" indent="-233363" fontAlgn="base">
              <a:spcBef>
                <a:spcPts val="1200"/>
              </a:spcBef>
              <a:spcAft>
                <a:spcPts val="600"/>
              </a:spcAft>
              <a:buFont typeface="+mj-lt"/>
              <a:buAutoNum type="arabicPeriod"/>
            </a:pPr>
            <a:r>
              <a:rPr kumimoji="0" lang="en-US" sz="2400" b="0" i="0" u="none" strike="noStrike" cap="none" normalizeH="0" baseline="0" dirty="0" smtClean="0">
                <a:ln>
                  <a:noFill/>
                </a:ln>
                <a:solidFill>
                  <a:srgbClr val="0070C0"/>
                </a:solidFill>
                <a:effectLst/>
                <a:ea typeface="SimSun" pitchFamily="2" charset="-122"/>
                <a:cs typeface="Times New Roman" pitchFamily="18" charset="0"/>
              </a:rPr>
              <a:t>Based on two </a:t>
            </a:r>
            <a:r>
              <a:rPr lang="en-US" altLang="zh-CN" sz="2400" dirty="0" smtClean="0">
                <a:solidFill>
                  <a:srgbClr val="0070C0"/>
                </a:solidFill>
                <a:ea typeface="SimSun" pitchFamily="2" charset="-122"/>
                <a:cs typeface="Times New Roman" pitchFamily="18" charset="0"/>
              </a:rPr>
              <a:t>dominance coefficients (D</a:t>
            </a:r>
            <a:r>
              <a:rPr lang="en-US" altLang="zh-CN" sz="2400" baseline="-25000" dirty="0" smtClean="0">
                <a:solidFill>
                  <a:srgbClr val="0070C0"/>
                </a:solidFill>
                <a:ea typeface="SimSun" pitchFamily="2" charset="-122"/>
                <a:cs typeface="Times New Roman" pitchFamily="18" charset="0"/>
              </a:rPr>
              <a:t>1</a:t>
            </a:r>
            <a:r>
              <a:rPr lang="en-US" altLang="zh-CN" sz="2400" dirty="0" smtClean="0">
                <a:solidFill>
                  <a:srgbClr val="0070C0"/>
                </a:solidFill>
                <a:ea typeface="SimSun" pitchFamily="2" charset="-122"/>
                <a:cs typeface="Times New Roman" pitchFamily="18" charset="0"/>
              </a:rPr>
              <a:t> and D</a:t>
            </a:r>
            <a:r>
              <a:rPr lang="en-US" altLang="zh-CN" sz="2400" baseline="-25000" dirty="0" smtClean="0">
                <a:solidFill>
                  <a:srgbClr val="0070C0"/>
                </a:solidFill>
                <a:ea typeface="SimSun" pitchFamily="2" charset="-122"/>
                <a:cs typeface="Times New Roman" pitchFamily="18" charset="0"/>
              </a:rPr>
              <a:t>2</a:t>
            </a:r>
            <a:r>
              <a:rPr lang="en-US" altLang="zh-CN" sz="2400" dirty="0" smtClean="0">
                <a:solidFill>
                  <a:srgbClr val="0070C0"/>
                </a:solidFill>
                <a:ea typeface="SimSun" pitchFamily="2" charset="-122"/>
                <a:cs typeface="Times New Roman" pitchFamily="18" charset="0"/>
              </a:rPr>
              <a:t>)</a:t>
            </a:r>
            <a:r>
              <a:rPr kumimoji="0" lang="en-US" sz="2400" b="0" i="0" u="none" strike="noStrike" cap="none" normalizeH="0" baseline="0" dirty="0" smtClean="0">
                <a:ln>
                  <a:noFill/>
                </a:ln>
                <a:solidFill>
                  <a:srgbClr val="0070C0"/>
                </a:solidFill>
                <a:effectLst/>
                <a:ea typeface="SimSun" pitchFamily="2" charset="-122"/>
                <a:cs typeface="Times New Roman" pitchFamily="18" charset="0"/>
              </a:rPr>
              <a:t>, dominance variance accounted for 5% and </a:t>
            </a:r>
            <a:r>
              <a:rPr lang="en-US" sz="2400" dirty="0" smtClean="0">
                <a:solidFill>
                  <a:srgbClr val="0070C0"/>
                </a:solidFill>
                <a:ea typeface="SimSun" pitchFamily="2" charset="-122"/>
                <a:cs typeface="Times New Roman" pitchFamily="18" charset="0"/>
              </a:rPr>
              <a:t> ≈</a:t>
            </a:r>
            <a:r>
              <a:rPr kumimoji="0" lang="en-US" sz="2400" b="0" i="0" u="none" strike="noStrike" cap="none" normalizeH="0" baseline="0" dirty="0" smtClean="0">
                <a:ln>
                  <a:noFill/>
                </a:ln>
                <a:solidFill>
                  <a:srgbClr val="0070C0"/>
                </a:solidFill>
                <a:effectLst/>
                <a:ea typeface="SimSun" pitchFamily="2" charset="-122"/>
                <a:cs typeface="Times New Roman" pitchFamily="18" charset="0"/>
              </a:rPr>
              <a:t>4%, respectively, of phenotypic variance for Holstein yield traits and 7% and 5.5% of Jersey yield traits. </a:t>
            </a:r>
          </a:p>
          <a:p>
            <a:pPr marL="233363" marR="0" lvl="0" indent="-233363" algn="l" defTabSz="914400" rtl="0" eaLnBrk="1" fontAlgn="base" latinLnBrk="0" hangingPunct="1">
              <a:lnSpc>
                <a:spcPct val="100000"/>
              </a:lnSpc>
              <a:spcBef>
                <a:spcPts val="1200"/>
              </a:spcBef>
              <a:spcAft>
                <a:spcPts val="600"/>
              </a:spcAft>
              <a:buClrTx/>
              <a:buSzTx/>
              <a:buFont typeface="+mj-lt"/>
              <a:buAutoNum type="arabicPeriod"/>
              <a:tabLst/>
            </a:pPr>
            <a:r>
              <a:rPr lang="en-US" sz="2400" dirty="0" smtClean="0">
                <a:ea typeface="SimSun" pitchFamily="2" charset="-122"/>
                <a:cs typeface="Times New Roman" pitchFamily="18" charset="0"/>
              </a:rPr>
              <a:t>Including cows with derived genotype probabilities, a</a:t>
            </a:r>
            <a:r>
              <a:rPr kumimoji="0" lang="en-US" sz="2400" b="0" i="0" u="none" strike="noStrike" cap="none" normalizeH="0" baseline="0" dirty="0" smtClean="0">
                <a:ln>
                  <a:noFill/>
                </a:ln>
                <a:solidFill>
                  <a:schemeClr val="tx1"/>
                </a:solidFill>
                <a:effectLst/>
                <a:ea typeface="SimSun" pitchFamily="2" charset="-122"/>
                <a:cs typeface="Times New Roman" pitchFamily="18" charset="0"/>
              </a:rPr>
              <a:t>dditive heritability estimates were lower for both</a:t>
            </a:r>
            <a:r>
              <a:rPr kumimoji="0" lang="en-US" sz="2400" b="0" i="0" u="none" strike="noStrike" cap="none" normalizeH="0" dirty="0" smtClean="0">
                <a:ln>
                  <a:noFill/>
                </a:ln>
                <a:solidFill>
                  <a:schemeClr val="tx1"/>
                </a:solidFill>
                <a:effectLst/>
                <a:ea typeface="SimSun" pitchFamily="2" charset="-122"/>
                <a:cs typeface="Times New Roman" pitchFamily="18" charset="0"/>
              </a:rPr>
              <a:t> Holstein and Jersey</a:t>
            </a:r>
            <a:r>
              <a:rPr kumimoji="0" lang="en-US" sz="2400" b="0" i="0" u="none" strike="noStrike" cap="none" normalizeH="0" baseline="0" dirty="0" smtClean="0">
                <a:ln>
                  <a:noFill/>
                </a:ln>
                <a:solidFill>
                  <a:schemeClr val="tx1"/>
                </a:solidFill>
                <a:effectLst/>
                <a:ea typeface="SimSun" pitchFamily="2" charset="-122"/>
                <a:cs typeface="Times New Roman" pitchFamily="18" charset="0"/>
              </a:rPr>
              <a:t>; dominance variances were smaller for Holsteins.</a:t>
            </a:r>
            <a:endParaRPr kumimoji="0" lang="en-US" sz="20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endParaRPr>
          </a:p>
        </p:txBody>
      </p:sp>
      <p:cxnSp>
        <p:nvCxnSpPr>
          <p:cNvPr id="26" name="Straight Connector 25"/>
          <p:cNvCxnSpPr/>
          <p:nvPr/>
        </p:nvCxnSpPr>
        <p:spPr>
          <a:xfrm>
            <a:off x="76200" y="1066800"/>
            <a:ext cx="8991600" cy="1588"/>
          </a:xfrm>
          <a:prstGeom prst="line">
            <a:avLst/>
          </a:prstGeom>
          <a:ln w="101600" cmpd="thickThin">
            <a:solidFill>
              <a:schemeClr val="accent2">
                <a:lumMod val="75000"/>
                <a:alpha val="63000"/>
              </a:schemeClr>
            </a:solidFill>
          </a:ln>
          <a:effectLst>
            <a:outerShdw blurRad="812800" dist="50800" dir="1320000" sx="1000" sy="1000" algn="ctr" rotWithShape="0">
              <a:srgbClr val="000000"/>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762000"/>
          </a:xfrm>
        </p:spPr>
        <p:txBody>
          <a:bodyPr>
            <a:normAutofit/>
          </a:bodyPr>
          <a:lstStyle/>
          <a:p>
            <a:r>
              <a:rPr lang="en-US" b="1" dirty="0" smtClean="0">
                <a:solidFill>
                  <a:srgbClr val="0070C0"/>
                </a:solidFill>
                <a:latin typeface="Arial" pitchFamily="34" charset="0"/>
                <a:cs typeface="Arial" pitchFamily="34" charset="0"/>
              </a:rPr>
              <a:t>Results</a:t>
            </a:r>
            <a:endParaRPr lang="en-US" dirty="0"/>
          </a:p>
        </p:txBody>
      </p:sp>
      <p:sp>
        <p:nvSpPr>
          <p:cNvPr id="19459"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4" name="Content Placeholder 13"/>
          <p:cNvSpPr>
            <a:spLocks noGrp="1"/>
          </p:cNvSpPr>
          <p:nvPr>
            <p:ph sz="quarter" idx="1"/>
          </p:nvPr>
        </p:nvSpPr>
        <p:spPr>
          <a:xfrm>
            <a:off x="228600" y="1066800"/>
            <a:ext cx="4648200" cy="533400"/>
          </a:xfrm>
        </p:spPr>
        <p:txBody>
          <a:bodyPr>
            <a:noAutofit/>
          </a:bodyPr>
          <a:lstStyle/>
          <a:p>
            <a:r>
              <a:rPr lang="en-US" sz="2400" b="1" dirty="0" smtClean="0"/>
              <a:t>Prediction Accuracy</a:t>
            </a:r>
            <a:endParaRPr lang="en-US" sz="2400" b="1" dirty="0"/>
          </a:p>
        </p:txBody>
      </p:sp>
      <p:pic>
        <p:nvPicPr>
          <p:cNvPr id="22568" name="Picture 40"/>
          <p:cNvPicPr>
            <a:picLocks noChangeAspect="1" noChangeArrowheads="1"/>
          </p:cNvPicPr>
          <p:nvPr/>
        </p:nvPicPr>
        <p:blipFill>
          <a:blip r:embed="rId2"/>
          <a:srcRect/>
          <a:stretch>
            <a:fillRect/>
          </a:stretch>
        </p:blipFill>
        <p:spPr bwMode="auto">
          <a:xfrm>
            <a:off x="0" y="0"/>
            <a:ext cx="200025" cy="0"/>
          </a:xfrm>
          <a:prstGeom prst="rect">
            <a:avLst/>
          </a:prstGeom>
          <a:noFill/>
        </p:spPr>
      </p:pic>
      <p:pic>
        <p:nvPicPr>
          <p:cNvPr id="22567" name="Picture 39"/>
          <p:cNvPicPr>
            <a:picLocks noChangeAspect="1" noChangeArrowheads="1"/>
          </p:cNvPicPr>
          <p:nvPr/>
        </p:nvPicPr>
        <p:blipFill>
          <a:blip r:embed="rId3"/>
          <a:srcRect/>
          <a:stretch>
            <a:fillRect/>
          </a:stretch>
        </p:blipFill>
        <p:spPr bwMode="auto">
          <a:xfrm>
            <a:off x="0" y="0"/>
            <a:ext cx="200025" cy="0"/>
          </a:xfrm>
          <a:prstGeom prst="rect">
            <a:avLst/>
          </a:prstGeom>
          <a:noFill/>
        </p:spPr>
      </p:pic>
      <p:pic>
        <p:nvPicPr>
          <p:cNvPr id="22565" name="Picture 37"/>
          <p:cNvPicPr>
            <a:picLocks noChangeAspect="1" noChangeArrowheads="1"/>
          </p:cNvPicPr>
          <p:nvPr/>
        </p:nvPicPr>
        <p:blipFill>
          <a:blip r:embed="rId2"/>
          <a:srcRect/>
          <a:stretch>
            <a:fillRect/>
          </a:stretch>
        </p:blipFill>
        <p:spPr bwMode="auto">
          <a:xfrm>
            <a:off x="0" y="0"/>
            <a:ext cx="200025" cy="0"/>
          </a:xfrm>
          <a:prstGeom prst="rect">
            <a:avLst/>
          </a:prstGeom>
          <a:noFill/>
        </p:spPr>
      </p:pic>
      <p:pic>
        <p:nvPicPr>
          <p:cNvPr id="22564" name="Picture 36"/>
          <p:cNvPicPr>
            <a:picLocks noChangeAspect="1" noChangeArrowheads="1"/>
          </p:cNvPicPr>
          <p:nvPr/>
        </p:nvPicPr>
        <p:blipFill>
          <a:blip r:embed="rId4"/>
          <a:srcRect/>
          <a:stretch>
            <a:fillRect/>
          </a:stretch>
        </p:blipFill>
        <p:spPr bwMode="auto">
          <a:xfrm>
            <a:off x="0" y="0"/>
            <a:ext cx="200025" cy="0"/>
          </a:xfrm>
          <a:prstGeom prst="rect">
            <a:avLst/>
          </a:prstGeom>
          <a:noFill/>
        </p:spPr>
      </p:pic>
      <p:pic>
        <p:nvPicPr>
          <p:cNvPr id="22560" name="Picture 32"/>
          <p:cNvPicPr>
            <a:picLocks noChangeAspect="1" noChangeArrowheads="1"/>
          </p:cNvPicPr>
          <p:nvPr/>
        </p:nvPicPr>
        <p:blipFill>
          <a:blip r:embed="rId2"/>
          <a:srcRect/>
          <a:stretch>
            <a:fillRect/>
          </a:stretch>
        </p:blipFill>
        <p:spPr bwMode="auto">
          <a:xfrm>
            <a:off x="0" y="409575"/>
            <a:ext cx="200025" cy="0"/>
          </a:xfrm>
          <a:prstGeom prst="rect">
            <a:avLst/>
          </a:prstGeom>
          <a:noFill/>
        </p:spPr>
      </p:pic>
      <p:pic>
        <p:nvPicPr>
          <p:cNvPr id="22559" name="Picture 31"/>
          <p:cNvPicPr>
            <a:picLocks noChangeAspect="1" noChangeArrowheads="1"/>
          </p:cNvPicPr>
          <p:nvPr/>
        </p:nvPicPr>
        <p:blipFill>
          <a:blip r:embed="rId4"/>
          <a:srcRect/>
          <a:stretch>
            <a:fillRect/>
          </a:stretch>
        </p:blipFill>
        <p:spPr bwMode="auto">
          <a:xfrm>
            <a:off x="0" y="409575"/>
            <a:ext cx="200025" cy="0"/>
          </a:xfrm>
          <a:prstGeom prst="rect">
            <a:avLst/>
          </a:prstGeom>
          <a:noFill/>
        </p:spPr>
      </p:pic>
      <p:pic>
        <p:nvPicPr>
          <p:cNvPr id="22555" name="Picture 27"/>
          <p:cNvPicPr>
            <a:picLocks noChangeAspect="1" noChangeArrowheads="1"/>
          </p:cNvPicPr>
          <p:nvPr/>
        </p:nvPicPr>
        <p:blipFill>
          <a:blip r:embed="rId2"/>
          <a:srcRect/>
          <a:stretch>
            <a:fillRect/>
          </a:stretch>
        </p:blipFill>
        <p:spPr bwMode="auto">
          <a:xfrm>
            <a:off x="0" y="819150"/>
            <a:ext cx="200025" cy="0"/>
          </a:xfrm>
          <a:prstGeom prst="rect">
            <a:avLst/>
          </a:prstGeom>
          <a:noFill/>
        </p:spPr>
      </p:pic>
      <p:pic>
        <p:nvPicPr>
          <p:cNvPr id="22554" name="Picture 26"/>
          <p:cNvPicPr>
            <a:picLocks noChangeAspect="1" noChangeArrowheads="1"/>
          </p:cNvPicPr>
          <p:nvPr/>
        </p:nvPicPr>
        <p:blipFill>
          <a:blip r:embed="rId4"/>
          <a:srcRect/>
          <a:stretch>
            <a:fillRect/>
          </a:stretch>
        </p:blipFill>
        <p:spPr bwMode="auto">
          <a:xfrm>
            <a:off x="0" y="819150"/>
            <a:ext cx="200025" cy="0"/>
          </a:xfrm>
          <a:prstGeom prst="rect">
            <a:avLst/>
          </a:prstGeom>
          <a:noFill/>
        </p:spPr>
      </p:pic>
      <p:pic>
        <p:nvPicPr>
          <p:cNvPr id="22553" name="Picture 25"/>
          <p:cNvPicPr>
            <a:picLocks noChangeAspect="1" noChangeArrowheads="1"/>
          </p:cNvPicPr>
          <p:nvPr/>
        </p:nvPicPr>
        <p:blipFill>
          <a:blip r:embed="rId5"/>
          <a:srcRect/>
          <a:stretch>
            <a:fillRect/>
          </a:stretch>
        </p:blipFill>
        <p:spPr bwMode="auto">
          <a:xfrm>
            <a:off x="0" y="819150"/>
            <a:ext cx="257175" cy="0"/>
          </a:xfrm>
          <a:prstGeom prst="rect">
            <a:avLst/>
          </a:prstGeom>
          <a:noFill/>
        </p:spPr>
      </p:pic>
      <p:pic>
        <p:nvPicPr>
          <p:cNvPr id="22552" name="Picture 24"/>
          <p:cNvPicPr>
            <a:picLocks noChangeAspect="1" noChangeArrowheads="1"/>
          </p:cNvPicPr>
          <p:nvPr/>
        </p:nvPicPr>
        <p:blipFill>
          <a:blip r:embed="rId6"/>
          <a:srcRect/>
          <a:stretch>
            <a:fillRect/>
          </a:stretch>
        </p:blipFill>
        <p:spPr bwMode="auto">
          <a:xfrm>
            <a:off x="0" y="819150"/>
            <a:ext cx="333375" cy="0"/>
          </a:xfrm>
          <a:prstGeom prst="rect">
            <a:avLst/>
          </a:prstGeom>
          <a:noFill/>
        </p:spPr>
      </p:pic>
      <p:pic>
        <p:nvPicPr>
          <p:cNvPr id="22548" name="Picture 20"/>
          <p:cNvPicPr>
            <a:picLocks noChangeAspect="1" noChangeArrowheads="1"/>
          </p:cNvPicPr>
          <p:nvPr/>
        </p:nvPicPr>
        <p:blipFill>
          <a:blip r:embed="rId2"/>
          <a:srcRect/>
          <a:stretch>
            <a:fillRect/>
          </a:stretch>
        </p:blipFill>
        <p:spPr bwMode="auto">
          <a:xfrm>
            <a:off x="0" y="1228725"/>
            <a:ext cx="200025" cy="0"/>
          </a:xfrm>
          <a:prstGeom prst="rect">
            <a:avLst/>
          </a:prstGeom>
          <a:noFill/>
        </p:spPr>
      </p:pic>
      <p:pic>
        <p:nvPicPr>
          <p:cNvPr id="22547" name="Picture 19"/>
          <p:cNvPicPr>
            <a:picLocks noChangeAspect="1" noChangeArrowheads="1"/>
          </p:cNvPicPr>
          <p:nvPr/>
        </p:nvPicPr>
        <p:blipFill>
          <a:blip r:embed="rId3"/>
          <a:srcRect/>
          <a:stretch>
            <a:fillRect/>
          </a:stretch>
        </p:blipFill>
        <p:spPr bwMode="auto">
          <a:xfrm>
            <a:off x="0" y="1228725"/>
            <a:ext cx="200025" cy="0"/>
          </a:xfrm>
          <a:prstGeom prst="rect">
            <a:avLst/>
          </a:prstGeom>
          <a:noFill/>
        </p:spPr>
      </p:pic>
      <p:pic>
        <p:nvPicPr>
          <p:cNvPr id="22545" name="Picture 17"/>
          <p:cNvPicPr>
            <a:picLocks noChangeAspect="1" noChangeArrowheads="1"/>
          </p:cNvPicPr>
          <p:nvPr/>
        </p:nvPicPr>
        <p:blipFill>
          <a:blip r:embed="rId2"/>
          <a:srcRect/>
          <a:stretch>
            <a:fillRect/>
          </a:stretch>
        </p:blipFill>
        <p:spPr bwMode="auto">
          <a:xfrm>
            <a:off x="0" y="0"/>
            <a:ext cx="200025" cy="0"/>
          </a:xfrm>
          <a:prstGeom prst="rect">
            <a:avLst/>
          </a:prstGeom>
          <a:noFill/>
        </p:spPr>
      </p:pic>
      <p:pic>
        <p:nvPicPr>
          <p:cNvPr id="22544" name="Picture 16"/>
          <p:cNvPicPr>
            <a:picLocks noChangeAspect="1" noChangeArrowheads="1"/>
          </p:cNvPicPr>
          <p:nvPr/>
        </p:nvPicPr>
        <p:blipFill>
          <a:blip r:embed="rId4"/>
          <a:srcRect/>
          <a:stretch>
            <a:fillRect/>
          </a:stretch>
        </p:blipFill>
        <p:spPr bwMode="auto">
          <a:xfrm>
            <a:off x="0" y="0"/>
            <a:ext cx="200025" cy="0"/>
          </a:xfrm>
          <a:prstGeom prst="rect">
            <a:avLst/>
          </a:prstGeom>
          <a:noFill/>
        </p:spPr>
      </p:pic>
      <p:pic>
        <p:nvPicPr>
          <p:cNvPr id="22540" name="Picture 12"/>
          <p:cNvPicPr>
            <a:picLocks noChangeAspect="1" noChangeArrowheads="1"/>
          </p:cNvPicPr>
          <p:nvPr/>
        </p:nvPicPr>
        <p:blipFill>
          <a:blip r:embed="rId2"/>
          <a:srcRect/>
          <a:stretch>
            <a:fillRect/>
          </a:stretch>
        </p:blipFill>
        <p:spPr bwMode="auto">
          <a:xfrm>
            <a:off x="0" y="409575"/>
            <a:ext cx="200025" cy="0"/>
          </a:xfrm>
          <a:prstGeom prst="rect">
            <a:avLst/>
          </a:prstGeom>
          <a:noFill/>
        </p:spPr>
      </p:pic>
      <p:pic>
        <p:nvPicPr>
          <p:cNvPr id="22539" name="Picture 11"/>
          <p:cNvPicPr>
            <a:picLocks noChangeAspect="1" noChangeArrowheads="1"/>
          </p:cNvPicPr>
          <p:nvPr/>
        </p:nvPicPr>
        <p:blipFill>
          <a:blip r:embed="rId4"/>
          <a:srcRect/>
          <a:stretch>
            <a:fillRect/>
          </a:stretch>
        </p:blipFill>
        <p:spPr bwMode="auto">
          <a:xfrm>
            <a:off x="0" y="409575"/>
            <a:ext cx="200025" cy="0"/>
          </a:xfrm>
          <a:prstGeom prst="rect">
            <a:avLst/>
          </a:prstGeom>
          <a:noFill/>
        </p:spPr>
      </p:pic>
      <p:pic>
        <p:nvPicPr>
          <p:cNvPr id="22535" name="Picture 7"/>
          <p:cNvPicPr>
            <a:picLocks noChangeAspect="1" noChangeArrowheads="1"/>
          </p:cNvPicPr>
          <p:nvPr/>
        </p:nvPicPr>
        <p:blipFill>
          <a:blip r:embed="rId2"/>
          <a:srcRect/>
          <a:stretch>
            <a:fillRect/>
          </a:stretch>
        </p:blipFill>
        <p:spPr bwMode="auto">
          <a:xfrm>
            <a:off x="0" y="819150"/>
            <a:ext cx="200025" cy="0"/>
          </a:xfrm>
          <a:prstGeom prst="rect">
            <a:avLst/>
          </a:prstGeom>
          <a:noFill/>
        </p:spPr>
      </p:pic>
      <p:pic>
        <p:nvPicPr>
          <p:cNvPr id="22534" name="Picture 6"/>
          <p:cNvPicPr>
            <a:picLocks noChangeAspect="1" noChangeArrowheads="1"/>
          </p:cNvPicPr>
          <p:nvPr/>
        </p:nvPicPr>
        <p:blipFill>
          <a:blip r:embed="rId4"/>
          <a:srcRect/>
          <a:stretch>
            <a:fillRect/>
          </a:stretch>
        </p:blipFill>
        <p:spPr bwMode="auto">
          <a:xfrm>
            <a:off x="0" y="819150"/>
            <a:ext cx="200025" cy="0"/>
          </a:xfrm>
          <a:prstGeom prst="rect">
            <a:avLst/>
          </a:prstGeom>
          <a:noFill/>
        </p:spPr>
      </p:pic>
      <p:pic>
        <p:nvPicPr>
          <p:cNvPr id="22533" name="Picture 5"/>
          <p:cNvPicPr>
            <a:picLocks noChangeAspect="1" noChangeArrowheads="1"/>
          </p:cNvPicPr>
          <p:nvPr/>
        </p:nvPicPr>
        <p:blipFill>
          <a:blip r:embed="rId5"/>
          <a:srcRect/>
          <a:stretch>
            <a:fillRect/>
          </a:stretch>
        </p:blipFill>
        <p:spPr bwMode="auto">
          <a:xfrm>
            <a:off x="0" y="819150"/>
            <a:ext cx="257175" cy="0"/>
          </a:xfrm>
          <a:prstGeom prst="rect">
            <a:avLst/>
          </a:prstGeom>
          <a:noFill/>
        </p:spPr>
      </p:pic>
      <p:pic>
        <p:nvPicPr>
          <p:cNvPr id="22532" name="Picture 4"/>
          <p:cNvPicPr>
            <a:picLocks noChangeAspect="1" noChangeArrowheads="1"/>
          </p:cNvPicPr>
          <p:nvPr/>
        </p:nvPicPr>
        <p:blipFill>
          <a:blip r:embed="rId6"/>
          <a:srcRect/>
          <a:stretch>
            <a:fillRect/>
          </a:stretch>
        </p:blipFill>
        <p:spPr bwMode="auto">
          <a:xfrm>
            <a:off x="0" y="819150"/>
            <a:ext cx="333375" cy="0"/>
          </a:xfrm>
          <a:prstGeom prst="rect">
            <a:avLst/>
          </a:prstGeom>
          <a:noFill/>
        </p:spPr>
      </p:pic>
      <p:graphicFrame>
        <p:nvGraphicFramePr>
          <p:cNvPr id="27" name="Chart 26"/>
          <p:cNvGraphicFramePr/>
          <p:nvPr/>
        </p:nvGraphicFramePr>
        <p:xfrm>
          <a:off x="304800" y="3962400"/>
          <a:ext cx="4348163" cy="259080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28" name="Chart 27"/>
          <p:cNvGraphicFramePr/>
          <p:nvPr/>
        </p:nvGraphicFramePr>
        <p:xfrm>
          <a:off x="4724400" y="3962400"/>
          <a:ext cx="4191000" cy="2590800"/>
        </p:xfrm>
        <a:graphic>
          <a:graphicData uri="http://schemas.openxmlformats.org/drawingml/2006/chart">
            <c:chart xmlns:c="http://schemas.openxmlformats.org/drawingml/2006/chart" xmlns:r="http://schemas.openxmlformats.org/officeDocument/2006/relationships" r:id="rId8"/>
          </a:graphicData>
        </a:graphic>
      </p:graphicFrame>
      <p:sp>
        <p:nvSpPr>
          <p:cNvPr id="29" name="Rectangle 28"/>
          <p:cNvSpPr/>
          <p:nvPr/>
        </p:nvSpPr>
        <p:spPr>
          <a:xfrm>
            <a:off x="838200" y="1524000"/>
            <a:ext cx="7315200" cy="2031325"/>
          </a:xfrm>
          <a:prstGeom prst="rect">
            <a:avLst/>
          </a:prstGeom>
        </p:spPr>
        <p:txBody>
          <a:bodyPr wrap="square">
            <a:spAutoFit/>
          </a:bodyPr>
          <a:lstStyle/>
          <a:p>
            <a:r>
              <a:rPr lang="en-US" dirty="0" smtClean="0">
                <a:solidFill>
                  <a:srgbClr val="0070C0"/>
                </a:solidFill>
                <a:latin typeface="Arial" pitchFamily="34" charset="0"/>
                <a:cs typeface="Arial" pitchFamily="34" charset="0"/>
              </a:rPr>
              <a:t>Average correlations between phenotype and genetic effects from ten-fold cross validation </a:t>
            </a:r>
          </a:p>
          <a:p>
            <a:endParaRPr lang="en-US" dirty="0" smtClean="0">
              <a:solidFill>
                <a:srgbClr val="0070C0"/>
              </a:solidFill>
              <a:latin typeface="Arial" pitchFamily="34" charset="0"/>
              <a:cs typeface="Arial" pitchFamily="34" charset="0"/>
            </a:endParaRPr>
          </a:p>
          <a:p>
            <a:r>
              <a:rPr lang="en-US" dirty="0" smtClean="0">
                <a:solidFill>
                  <a:srgbClr val="0070C0"/>
                </a:solidFill>
                <a:latin typeface="Arial" pitchFamily="34" charset="0"/>
                <a:cs typeface="Arial" pitchFamily="34" charset="0"/>
              </a:rPr>
              <a:t>For PL, DPR and SCS, the models including dominance did not improve prediction due to very small dominance variances</a:t>
            </a:r>
          </a:p>
          <a:p>
            <a:endParaRPr lang="en-US" dirty="0" smtClean="0">
              <a:solidFill>
                <a:srgbClr val="0070C0"/>
              </a:solidFill>
              <a:latin typeface="Arial" pitchFamily="34" charset="0"/>
              <a:cs typeface="Arial" pitchFamily="34" charset="0"/>
            </a:endParaRPr>
          </a:p>
          <a:p>
            <a:r>
              <a:rPr lang="en-US" dirty="0" smtClean="0">
                <a:solidFill>
                  <a:srgbClr val="0070C0"/>
                </a:solidFill>
                <a:latin typeface="Arial" pitchFamily="34" charset="0"/>
                <a:cs typeface="Arial" pitchFamily="34" charset="0"/>
              </a:rPr>
              <a:t>For yield traits, models including dominance have better prediction</a:t>
            </a:r>
            <a:endParaRPr lang="en-US" dirty="0">
              <a:solidFill>
                <a:srgbClr val="0070C0"/>
              </a:solidFill>
              <a:latin typeface="Arial" pitchFamily="34" charset="0"/>
              <a:cs typeface="Arial" pitchFamily="34" charset="0"/>
            </a:endParaRPr>
          </a:p>
        </p:txBody>
      </p:sp>
      <p:cxnSp>
        <p:nvCxnSpPr>
          <p:cNvPr id="30" name="Straight Connector 29"/>
          <p:cNvCxnSpPr/>
          <p:nvPr/>
        </p:nvCxnSpPr>
        <p:spPr>
          <a:xfrm>
            <a:off x="76200" y="990600"/>
            <a:ext cx="8991600" cy="1588"/>
          </a:xfrm>
          <a:prstGeom prst="line">
            <a:avLst/>
          </a:prstGeom>
          <a:ln w="101600" cmpd="thickThin">
            <a:solidFill>
              <a:schemeClr val="accent2">
                <a:lumMod val="75000"/>
                <a:alpha val="63000"/>
              </a:schemeClr>
            </a:solidFill>
          </a:ln>
          <a:effectLst>
            <a:outerShdw blurRad="812800" dist="50800" dir="1320000" sx="1000" sy="1000" algn="ctr" rotWithShape="0">
              <a:srgbClr val="000000"/>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762000"/>
          </a:xfrm>
        </p:spPr>
        <p:txBody>
          <a:bodyPr>
            <a:normAutofit/>
          </a:bodyPr>
          <a:lstStyle/>
          <a:p>
            <a:r>
              <a:rPr lang="en-US" b="1" dirty="0" smtClean="0">
                <a:solidFill>
                  <a:srgbClr val="0070C0"/>
                </a:solidFill>
                <a:latin typeface="Arial" pitchFamily="34" charset="0"/>
                <a:cs typeface="Arial" pitchFamily="34" charset="0"/>
              </a:rPr>
              <a:t>Results</a:t>
            </a:r>
            <a:endParaRPr lang="en-US" dirty="0"/>
          </a:p>
        </p:txBody>
      </p:sp>
      <p:sp>
        <p:nvSpPr>
          <p:cNvPr id="19459"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4" name="Content Placeholder 13"/>
          <p:cNvSpPr>
            <a:spLocks noGrp="1"/>
          </p:cNvSpPr>
          <p:nvPr>
            <p:ph sz="quarter" idx="1"/>
          </p:nvPr>
        </p:nvSpPr>
        <p:spPr>
          <a:xfrm>
            <a:off x="228600" y="1143000"/>
            <a:ext cx="4648200" cy="533400"/>
          </a:xfrm>
        </p:spPr>
        <p:txBody>
          <a:bodyPr>
            <a:noAutofit/>
          </a:bodyPr>
          <a:lstStyle/>
          <a:p>
            <a:r>
              <a:rPr lang="en-US" sz="2800" b="1" dirty="0" smtClean="0"/>
              <a:t>Prediction Accuracy</a:t>
            </a:r>
            <a:endParaRPr lang="en-US" sz="2800" b="1" dirty="0"/>
          </a:p>
        </p:txBody>
      </p:sp>
      <p:pic>
        <p:nvPicPr>
          <p:cNvPr id="22568" name="Picture 40"/>
          <p:cNvPicPr>
            <a:picLocks noChangeAspect="1" noChangeArrowheads="1"/>
          </p:cNvPicPr>
          <p:nvPr/>
        </p:nvPicPr>
        <p:blipFill>
          <a:blip r:embed="rId2"/>
          <a:srcRect/>
          <a:stretch>
            <a:fillRect/>
          </a:stretch>
        </p:blipFill>
        <p:spPr bwMode="auto">
          <a:xfrm>
            <a:off x="0" y="0"/>
            <a:ext cx="200025" cy="0"/>
          </a:xfrm>
          <a:prstGeom prst="rect">
            <a:avLst/>
          </a:prstGeom>
          <a:noFill/>
        </p:spPr>
      </p:pic>
      <p:pic>
        <p:nvPicPr>
          <p:cNvPr id="22567" name="Picture 39"/>
          <p:cNvPicPr>
            <a:picLocks noChangeAspect="1" noChangeArrowheads="1"/>
          </p:cNvPicPr>
          <p:nvPr/>
        </p:nvPicPr>
        <p:blipFill>
          <a:blip r:embed="rId3"/>
          <a:srcRect/>
          <a:stretch>
            <a:fillRect/>
          </a:stretch>
        </p:blipFill>
        <p:spPr bwMode="auto">
          <a:xfrm>
            <a:off x="0" y="0"/>
            <a:ext cx="200025" cy="0"/>
          </a:xfrm>
          <a:prstGeom prst="rect">
            <a:avLst/>
          </a:prstGeom>
          <a:noFill/>
        </p:spPr>
      </p:pic>
      <p:pic>
        <p:nvPicPr>
          <p:cNvPr id="22565" name="Picture 37"/>
          <p:cNvPicPr>
            <a:picLocks noChangeAspect="1" noChangeArrowheads="1"/>
          </p:cNvPicPr>
          <p:nvPr/>
        </p:nvPicPr>
        <p:blipFill>
          <a:blip r:embed="rId2"/>
          <a:srcRect/>
          <a:stretch>
            <a:fillRect/>
          </a:stretch>
        </p:blipFill>
        <p:spPr bwMode="auto">
          <a:xfrm>
            <a:off x="0" y="0"/>
            <a:ext cx="200025" cy="0"/>
          </a:xfrm>
          <a:prstGeom prst="rect">
            <a:avLst/>
          </a:prstGeom>
          <a:noFill/>
        </p:spPr>
      </p:pic>
      <p:pic>
        <p:nvPicPr>
          <p:cNvPr id="22564" name="Picture 36"/>
          <p:cNvPicPr>
            <a:picLocks noChangeAspect="1" noChangeArrowheads="1"/>
          </p:cNvPicPr>
          <p:nvPr/>
        </p:nvPicPr>
        <p:blipFill>
          <a:blip r:embed="rId4"/>
          <a:srcRect/>
          <a:stretch>
            <a:fillRect/>
          </a:stretch>
        </p:blipFill>
        <p:spPr bwMode="auto">
          <a:xfrm>
            <a:off x="0" y="0"/>
            <a:ext cx="200025" cy="0"/>
          </a:xfrm>
          <a:prstGeom prst="rect">
            <a:avLst/>
          </a:prstGeom>
          <a:noFill/>
        </p:spPr>
      </p:pic>
      <p:pic>
        <p:nvPicPr>
          <p:cNvPr id="22560" name="Picture 32"/>
          <p:cNvPicPr>
            <a:picLocks noChangeAspect="1" noChangeArrowheads="1"/>
          </p:cNvPicPr>
          <p:nvPr/>
        </p:nvPicPr>
        <p:blipFill>
          <a:blip r:embed="rId2"/>
          <a:srcRect/>
          <a:stretch>
            <a:fillRect/>
          </a:stretch>
        </p:blipFill>
        <p:spPr bwMode="auto">
          <a:xfrm>
            <a:off x="0" y="409575"/>
            <a:ext cx="200025" cy="0"/>
          </a:xfrm>
          <a:prstGeom prst="rect">
            <a:avLst/>
          </a:prstGeom>
          <a:noFill/>
        </p:spPr>
      </p:pic>
      <p:pic>
        <p:nvPicPr>
          <p:cNvPr id="22559" name="Picture 31"/>
          <p:cNvPicPr>
            <a:picLocks noChangeAspect="1" noChangeArrowheads="1"/>
          </p:cNvPicPr>
          <p:nvPr/>
        </p:nvPicPr>
        <p:blipFill>
          <a:blip r:embed="rId4"/>
          <a:srcRect/>
          <a:stretch>
            <a:fillRect/>
          </a:stretch>
        </p:blipFill>
        <p:spPr bwMode="auto">
          <a:xfrm>
            <a:off x="0" y="409575"/>
            <a:ext cx="200025" cy="0"/>
          </a:xfrm>
          <a:prstGeom prst="rect">
            <a:avLst/>
          </a:prstGeom>
          <a:noFill/>
        </p:spPr>
      </p:pic>
      <p:pic>
        <p:nvPicPr>
          <p:cNvPr id="22555" name="Picture 27"/>
          <p:cNvPicPr>
            <a:picLocks noChangeAspect="1" noChangeArrowheads="1"/>
          </p:cNvPicPr>
          <p:nvPr/>
        </p:nvPicPr>
        <p:blipFill>
          <a:blip r:embed="rId2"/>
          <a:srcRect/>
          <a:stretch>
            <a:fillRect/>
          </a:stretch>
        </p:blipFill>
        <p:spPr bwMode="auto">
          <a:xfrm>
            <a:off x="0" y="819150"/>
            <a:ext cx="200025" cy="0"/>
          </a:xfrm>
          <a:prstGeom prst="rect">
            <a:avLst/>
          </a:prstGeom>
          <a:noFill/>
        </p:spPr>
      </p:pic>
      <p:pic>
        <p:nvPicPr>
          <p:cNvPr id="22554" name="Picture 26"/>
          <p:cNvPicPr>
            <a:picLocks noChangeAspect="1" noChangeArrowheads="1"/>
          </p:cNvPicPr>
          <p:nvPr/>
        </p:nvPicPr>
        <p:blipFill>
          <a:blip r:embed="rId4"/>
          <a:srcRect/>
          <a:stretch>
            <a:fillRect/>
          </a:stretch>
        </p:blipFill>
        <p:spPr bwMode="auto">
          <a:xfrm>
            <a:off x="0" y="819150"/>
            <a:ext cx="200025" cy="0"/>
          </a:xfrm>
          <a:prstGeom prst="rect">
            <a:avLst/>
          </a:prstGeom>
          <a:noFill/>
        </p:spPr>
      </p:pic>
      <p:pic>
        <p:nvPicPr>
          <p:cNvPr id="22553" name="Picture 25"/>
          <p:cNvPicPr>
            <a:picLocks noChangeAspect="1" noChangeArrowheads="1"/>
          </p:cNvPicPr>
          <p:nvPr/>
        </p:nvPicPr>
        <p:blipFill>
          <a:blip r:embed="rId5"/>
          <a:srcRect/>
          <a:stretch>
            <a:fillRect/>
          </a:stretch>
        </p:blipFill>
        <p:spPr bwMode="auto">
          <a:xfrm>
            <a:off x="0" y="819150"/>
            <a:ext cx="257175" cy="0"/>
          </a:xfrm>
          <a:prstGeom prst="rect">
            <a:avLst/>
          </a:prstGeom>
          <a:noFill/>
        </p:spPr>
      </p:pic>
      <p:pic>
        <p:nvPicPr>
          <p:cNvPr id="22552" name="Picture 24"/>
          <p:cNvPicPr>
            <a:picLocks noChangeAspect="1" noChangeArrowheads="1"/>
          </p:cNvPicPr>
          <p:nvPr/>
        </p:nvPicPr>
        <p:blipFill>
          <a:blip r:embed="rId6"/>
          <a:srcRect/>
          <a:stretch>
            <a:fillRect/>
          </a:stretch>
        </p:blipFill>
        <p:spPr bwMode="auto">
          <a:xfrm>
            <a:off x="0" y="819150"/>
            <a:ext cx="333375" cy="0"/>
          </a:xfrm>
          <a:prstGeom prst="rect">
            <a:avLst/>
          </a:prstGeom>
          <a:noFill/>
        </p:spPr>
      </p:pic>
      <p:pic>
        <p:nvPicPr>
          <p:cNvPr id="22548" name="Picture 20"/>
          <p:cNvPicPr>
            <a:picLocks noChangeAspect="1" noChangeArrowheads="1"/>
          </p:cNvPicPr>
          <p:nvPr/>
        </p:nvPicPr>
        <p:blipFill>
          <a:blip r:embed="rId2"/>
          <a:srcRect/>
          <a:stretch>
            <a:fillRect/>
          </a:stretch>
        </p:blipFill>
        <p:spPr bwMode="auto">
          <a:xfrm>
            <a:off x="0" y="1228725"/>
            <a:ext cx="200025" cy="0"/>
          </a:xfrm>
          <a:prstGeom prst="rect">
            <a:avLst/>
          </a:prstGeom>
          <a:noFill/>
        </p:spPr>
      </p:pic>
      <p:pic>
        <p:nvPicPr>
          <p:cNvPr id="22547" name="Picture 19"/>
          <p:cNvPicPr>
            <a:picLocks noChangeAspect="1" noChangeArrowheads="1"/>
          </p:cNvPicPr>
          <p:nvPr/>
        </p:nvPicPr>
        <p:blipFill>
          <a:blip r:embed="rId3"/>
          <a:srcRect/>
          <a:stretch>
            <a:fillRect/>
          </a:stretch>
        </p:blipFill>
        <p:spPr bwMode="auto">
          <a:xfrm>
            <a:off x="0" y="1228725"/>
            <a:ext cx="200025" cy="0"/>
          </a:xfrm>
          <a:prstGeom prst="rect">
            <a:avLst/>
          </a:prstGeom>
          <a:noFill/>
        </p:spPr>
      </p:pic>
      <p:pic>
        <p:nvPicPr>
          <p:cNvPr id="22545" name="Picture 17"/>
          <p:cNvPicPr>
            <a:picLocks noChangeAspect="1" noChangeArrowheads="1"/>
          </p:cNvPicPr>
          <p:nvPr/>
        </p:nvPicPr>
        <p:blipFill>
          <a:blip r:embed="rId2"/>
          <a:srcRect/>
          <a:stretch>
            <a:fillRect/>
          </a:stretch>
        </p:blipFill>
        <p:spPr bwMode="auto">
          <a:xfrm>
            <a:off x="0" y="0"/>
            <a:ext cx="200025" cy="0"/>
          </a:xfrm>
          <a:prstGeom prst="rect">
            <a:avLst/>
          </a:prstGeom>
          <a:noFill/>
        </p:spPr>
      </p:pic>
      <p:pic>
        <p:nvPicPr>
          <p:cNvPr id="22544" name="Picture 16"/>
          <p:cNvPicPr>
            <a:picLocks noChangeAspect="1" noChangeArrowheads="1"/>
          </p:cNvPicPr>
          <p:nvPr/>
        </p:nvPicPr>
        <p:blipFill>
          <a:blip r:embed="rId4"/>
          <a:srcRect/>
          <a:stretch>
            <a:fillRect/>
          </a:stretch>
        </p:blipFill>
        <p:spPr bwMode="auto">
          <a:xfrm>
            <a:off x="0" y="0"/>
            <a:ext cx="200025" cy="0"/>
          </a:xfrm>
          <a:prstGeom prst="rect">
            <a:avLst/>
          </a:prstGeom>
          <a:noFill/>
        </p:spPr>
      </p:pic>
      <p:pic>
        <p:nvPicPr>
          <p:cNvPr id="22540" name="Picture 12"/>
          <p:cNvPicPr>
            <a:picLocks noChangeAspect="1" noChangeArrowheads="1"/>
          </p:cNvPicPr>
          <p:nvPr/>
        </p:nvPicPr>
        <p:blipFill>
          <a:blip r:embed="rId2"/>
          <a:srcRect/>
          <a:stretch>
            <a:fillRect/>
          </a:stretch>
        </p:blipFill>
        <p:spPr bwMode="auto">
          <a:xfrm>
            <a:off x="0" y="409575"/>
            <a:ext cx="200025" cy="0"/>
          </a:xfrm>
          <a:prstGeom prst="rect">
            <a:avLst/>
          </a:prstGeom>
          <a:noFill/>
        </p:spPr>
      </p:pic>
      <p:pic>
        <p:nvPicPr>
          <p:cNvPr id="22539" name="Picture 11"/>
          <p:cNvPicPr>
            <a:picLocks noChangeAspect="1" noChangeArrowheads="1"/>
          </p:cNvPicPr>
          <p:nvPr/>
        </p:nvPicPr>
        <p:blipFill>
          <a:blip r:embed="rId4"/>
          <a:srcRect/>
          <a:stretch>
            <a:fillRect/>
          </a:stretch>
        </p:blipFill>
        <p:spPr bwMode="auto">
          <a:xfrm>
            <a:off x="0" y="409575"/>
            <a:ext cx="200025" cy="0"/>
          </a:xfrm>
          <a:prstGeom prst="rect">
            <a:avLst/>
          </a:prstGeom>
          <a:noFill/>
        </p:spPr>
      </p:pic>
      <p:pic>
        <p:nvPicPr>
          <p:cNvPr id="22535" name="Picture 7"/>
          <p:cNvPicPr>
            <a:picLocks noChangeAspect="1" noChangeArrowheads="1"/>
          </p:cNvPicPr>
          <p:nvPr/>
        </p:nvPicPr>
        <p:blipFill>
          <a:blip r:embed="rId2"/>
          <a:srcRect/>
          <a:stretch>
            <a:fillRect/>
          </a:stretch>
        </p:blipFill>
        <p:spPr bwMode="auto">
          <a:xfrm>
            <a:off x="0" y="819150"/>
            <a:ext cx="200025" cy="0"/>
          </a:xfrm>
          <a:prstGeom prst="rect">
            <a:avLst/>
          </a:prstGeom>
          <a:noFill/>
        </p:spPr>
      </p:pic>
      <p:pic>
        <p:nvPicPr>
          <p:cNvPr id="22534" name="Picture 6"/>
          <p:cNvPicPr>
            <a:picLocks noChangeAspect="1" noChangeArrowheads="1"/>
          </p:cNvPicPr>
          <p:nvPr/>
        </p:nvPicPr>
        <p:blipFill>
          <a:blip r:embed="rId4"/>
          <a:srcRect/>
          <a:stretch>
            <a:fillRect/>
          </a:stretch>
        </p:blipFill>
        <p:spPr bwMode="auto">
          <a:xfrm>
            <a:off x="0" y="819150"/>
            <a:ext cx="200025" cy="0"/>
          </a:xfrm>
          <a:prstGeom prst="rect">
            <a:avLst/>
          </a:prstGeom>
          <a:noFill/>
        </p:spPr>
      </p:pic>
      <p:pic>
        <p:nvPicPr>
          <p:cNvPr id="22533" name="Picture 5"/>
          <p:cNvPicPr>
            <a:picLocks noChangeAspect="1" noChangeArrowheads="1"/>
          </p:cNvPicPr>
          <p:nvPr/>
        </p:nvPicPr>
        <p:blipFill>
          <a:blip r:embed="rId5"/>
          <a:srcRect/>
          <a:stretch>
            <a:fillRect/>
          </a:stretch>
        </p:blipFill>
        <p:spPr bwMode="auto">
          <a:xfrm>
            <a:off x="0" y="819150"/>
            <a:ext cx="257175" cy="0"/>
          </a:xfrm>
          <a:prstGeom prst="rect">
            <a:avLst/>
          </a:prstGeom>
          <a:noFill/>
        </p:spPr>
      </p:pic>
      <p:pic>
        <p:nvPicPr>
          <p:cNvPr id="22532" name="Picture 4"/>
          <p:cNvPicPr>
            <a:picLocks noChangeAspect="1" noChangeArrowheads="1"/>
          </p:cNvPicPr>
          <p:nvPr/>
        </p:nvPicPr>
        <p:blipFill>
          <a:blip r:embed="rId6"/>
          <a:srcRect/>
          <a:stretch>
            <a:fillRect/>
          </a:stretch>
        </p:blipFill>
        <p:spPr bwMode="auto">
          <a:xfrm>
            <a:off x="0" y="819150"/>
            <a:ext cx="333375" cy="0"/>
          </a:xfrm>
          <a:prstGeom prst="rect">
            <a:avLst/>
          </a:prstGeom>
          <a:noFill/>
        </p:spPr>
      </p:pic>
      <p:sp>
        <p:nvSpPr>
          <p:cNvPr id="29" name="Rectangle 28"/>
          <p:cNvSpPr/>
          <p:nvPr/>
        </p:nvSpPr>
        <p:spPr>
          <a:xfrm>
            <a:off x="685800" y="1712416"/>
            <a:ext cx="8077200" cy="4154984"/>
          </a:xfrm>
          <a:prstGeom prst="rect">
            <a:avLst/>
          </a:prstGeom>
        </p:spPr>
        <p:txBody>
          <a:bodyPr wrap="square">
            <a:spAutoFit/>
          </a:bodyPr>
          <a:lstStyle/>
          <a:p>
            <a:pPr marL="233363" indent="-233363" algn="just">
              <a:buFont typeface="Wingdings" pitchFamily="2" charset="2"/>
              <a:buChar char="ü"/>
            </a:pPr>
            <a:r>
              <a:rPr lang="en-US" sz="2400" dirty="0" smtClean="0">
                <a:solidFill>
                  <a:srgbClr val="0070C0"/>
                </a:solidFill>
                <a:latin typeface="Arial" pitchFamily="34" charset="0"/>
                <a:cs typeface="Arial" pitchFamily="34" charset="0"/>
              </a:rPr>
              <a:t>The differences between correlations from MAD or MAD2 and that from MA were statistically significant for Holstein and Jersey yield traits (</a:t>
            </a:r>
            <a:r>
              <a:rPr lang="en-US" sz="2400" i="1" dirty="0" smtClean="0">
                <a:solidFill>
                  <a:srgbClr val="0070C0"/>
                </a:solidFill>
                <a:latin typeface="Arial" pitchFamily="34" charset="0"/>
                <a:cs typeface="Arial" pitchFamily="34" charset="0"/>
              </a:rPr>
              <a:t>P</a:t>
            </a:r>
            <a:r>
              <a:rPr lang="en-US" sz="2400" dirty="0" smtClean="0">
                <a:solidFill>
                  <a:srgbClr val="0070C0"/>
                </a:solidFill>
                <a:latin typeface="Arial" pitchFamily="34" charset="0"/>
                <a:cs typeface="Arial" pitchFamily="34" charset="0"/>
              </a:rPr>
              <a:t> &lt; 0.001)</a:t>
            </a:r>
          </a:p>
          <a:p>
            <a:pPr algn="just">
              <a:buFont typeface="Wingdings" pitchFamily="2" charset="2"/>
              <a:buChar char="ü"/>
            </a:pPr>
            <a:endParaRPr lang="en-US" sz="2400" dirty="0" smtClean="0">
              <a:solidFill>
                <a:srgbClr val="0070C0"/>
              </a:solidFill>
              <a:latin typeface="Arial" pitchFamily="34" charset="0"/>
              <a:cs typeface="Arial" pitchFamily="34" charset="0"/>
            </a:endParaRPr>
          </a:p>
          <a:p>
            <a:pPr marL="233363" indent="-233363" algn="just">
              <a:buFont typeface="Wingdings" pitchFamily="2" charset="2"/>
              <a:buChar char="ü"/>
            </a:pPr>
            <a:r>
              <a:rPr lang="en-US" sz="2400" dirty="0" smtClean="0">
                <a:solidFill>
                  <a:srgbClr val="C00000"/>
                </a:solidFill>
                <a:latin typeface="Arial" pitchFamily="34" charset="0"/>
                <a:cs typeface="Arial" pitchFamily="34" charset="0"/>
              </a:rPr>
              <a:t>For models including dominance, the standard deviation of correlations from ten-fold cross-validation ranged from 0.017 to 0.024 for Holstein, and from 0.016 to 0.027 for Jersey on yield traits</a:t>
            </a:r>
          </a:p>
          <a:p>
            <a:pPr algn="just">
              <a:buFont typeface="Wingdings" pitchFamily="2" charset="2"/>
              <a:buChar char="ü"/>
            </a:pPr>
            <a:endParaRPr lang="en-US" sz="2400" dirty="0" smtClean="0">
              <a:solidFill>
                <a:srgbClr val="0070C0"/>
              </a:solidFill>
              <a:latin typeface="Arial" pitchFamily="34" charset="0"/>
              <a:cs typeface="Arial" pitchFamily="34" charset="0"/>
            </a:endParaRPr>
          </a:p>
          <a:p>
            <a:pPr marL="233363" indent="-233363" algn="just">
              <a:buFont typeface="Wingdings" pitchFamily="2" charset="2"/>
              <a:buChar char="ü"/>
            </a:pPr>
            <a:r>
              <a:rPr lang="en-US" altLang="zh-CN" sz="2400" dirty="0" smtClean="0">
                <a:solidFill>
                  <a:srgbClr val="0070C0"/>
                </a:solidFill>
                <a:latin typeface="Arial" pitchFamily="34" charset="0"/>
                <a:cs typeface="Arial" pitchFamily="34" charset="0"/>
              </a:rPr>
              <a:t>E</a:t>
            </a:r>
            <a:r>
              <a:rPr lang="en-US" sz="2400" dirty="0" smtClean="0">
                <a:solidFill>
                  <a:srgbClr val="0070C0"/>
                </a:solidFill>
                <a:latin typeface="Arial" pitchFamily="34" charset="0"/>
                <a:cs typeface="Arial" pitchFamily="34" charset="0"/>
              </a:rPr>
              <a:t>nlarging the data set using Sire-MGS data did not improve  prediction for either Holsteins or Jerseys. </a:t>
            </a:r>
            <a:endParaRPr lang="en-US" sz="2400" dirty="0">
              <a:solidFill>
                <a:srgbClr val="0070C0"/>
              </a:solidFill>
              <a:latin typeface="Arial" pitchFamily="34" charset="0"/>
              <a:cs typeface="Arial" pitchFamily="34" charset="0"/>
            </a:endParaRPr>
          </a:p>
        </p:txBody>
      </p:sp>
      <p:cxnSp>
        <p:nvCxnSpPr>
          <p:cNvPr id="30" name="Straight Connector 29"/>
          <p:cNvCxnSpPr/>
          <p:nvPr/>
        </p:nvCxnSpPr>
        <p:spPr>
          <a:xfrm>
            <a:off x="76200" y="990600"/>
            <a:ext cx="8991600" cy="1588"/>
          </a:xfrm>
          <a:prstGeom prst="line">
            <a:avLst/>
          </a:prstGeom>
          <a:ln w="101600" cmpd="thickThin">
            <a:solidFill>
              <a:schemeClr val="accent2">
                <a:lumMod val="75000"/>
                <a:alpha val="63000"/>
              </a:schemeClr>
            </a:solidFill>
          </a:ln>
          <a:effectLst>
            <a:outerShdw blurRad="812800" dist="50800" dir="1320000" sx="1000" sy="1000" algn="ctr" rotWithShape="0">
              <a:srgbClr val="000000"/>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762000"/>
          </a:xfrm>
        </p:spPr>
        <p:txBody>
          <a:bodyPr>
            <a:normAutofit/>
          </a:bodyPr>
          <a:lstStyle/>
          <a:p>
            <a:r>
              <a:rPr lang="en-US" b="1" dirty="0" smtClean="0">
                <a:solidFill>
                  <a:srgbClr val="0070C0"/>
                </a:solidFill>
                <a:latin typeface="Arial" pitchFamily="34" charset="0"/>
                <a:cs typeface="Arial" pitchFamily="34" charset="0"/>
              </a:rPr>
              <a:t>Results</a:t>
            </a:r>
            <a:endParaRPr lang="en-US" dirty="0"/>
          </a:p>
        </p:txBody>
      </p:sp>
      <p:sp>
        <p:nvSpPr>
          <p:cNvPr id="19459"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4" name="Content Placeholder 13"/>
          <p:cNvSpPr>
            <a:spLocks noGrp="1"/>
          </p:cNvSpPr>
          <p:nvPr>
            <p:ph sz="quarter" idx="1"/>
          </p:nvPr>
        </p:nvSpPr>
        <p:spPr>
          <a:xfrm>
            <a:off x="228600" y="1066800"/>
            <a:ext cx="4648200" cy="533400"/>
          </a:xfrm>
        </p:spPr>
        <p:txBody>
          <a:bodyPr>
            <a:noAutofit/>
          </a:bodyPr>
          <a:lstStyle/>
          <a:p>
            <a:r>
              <a:rPr lang="en-US" sz="2400" b="1" dirty="0" smtClean="0"/>
              <a:t>Largest SNP effects</a:t>
            </a:r>
            <a:endParaRPr lang="en-US" sz="2400" b="1" dirty="0"/>
          </a:p>
        </p:txBody>
      </p:sp>
      <p:pic>
        <p:nvPicPr>
          <p:cNvPr id="22568" name="Picture 40"/>
          <p:cNvPicPr>
            <a:picLocks noChangeAspect="1" noChangeArrowheads="1"/>
          </p:cNvPicPr>
          <p:nvPr/>
        </p:nvPicPr>
        <p:blipFill>
          <a:blip r:embed="rId2"/>
          <a:srcRect/>
          <a:stretch>
            <a:fillRect/>
          </a:stretch>
        </p:blipFill>
        <p:spPr bwMode="auto">
          <a:xfrm>
            <a:off x="0" y="0"/>
            <a:ext cx="200025" cy="0"/>
          </a:xfrm>
          <a:prstGeom prst="rect">
            <a:avLst/>
          </a:prstGeom>
          <a:noFill/>
        </p:spPr>
      </p:pic>
      <p:pic>
        <p:nvPicPr>
          <p:cNvPr id="22567" name="Picture 39"/>
          <p:cNvPicPr>
            <a:picLocks noChangeAspect="1" noChangeArrowheads="1"/>
          </p:cNvPicPr>
          <p:nvPr/>
        </p:nvPicPr>
        <p:blipFill>
          <a:blip r:embed="rId3"/>
          <a:srcRect/>
          <a:stretch>
            <a:fillRect/>
          </a:stretch>
        </p:blipFill>
        <p:spPr bwMode="auto">
          <a:xfrm>
            <a:off x="0" y="0"/>
            <a:ext cx="200025" cy="0"/>
          </a:xfrm>
          <a:prstGeom prst="rect">
            <a:avLst/>
          </a:prstGeom>
          <a:noFill/>
        </p:spPr>
      </p:pic>
      <p:pic>
        <p:nvPicPr>
          <p:cNvPr id="22565" name="Picture 37"/>
          <p:cNvPicPr>
            <a:picLocks noChangeAspect="1" noChangeArrowheads="1"/>
          </p:cNvPicPr>
          <p:nvPr/>
        </p:nvPicPr>
        <p:blipFill>
          <a:blip r:embed="rId2"/>
          <a:srcRect/>
          <a:stretch>
            <a:fillRect/>
          </a:stretch>
        </p:blipFill>
        <p:spPr bwMode="auto">
          <a:xfrm>
            <a:off x="0" y="0"/>
            <a:ext cx="200025" cy="0"/>
          </a:xfrm>
          <a:prstGeom prst="rect">
            <a:avLst/>
          </a:prstGeom>
          <a:noFill/>
        </p:spPr>
      </p:pic>
      <p:pic>
        <p:nvPicPr>
          <p:cNvPr id="22564" name="Picture 36"/>
          <p:cNvPicPr>
            <a:picLocks noChangeAspect="1" noChangeArrowheads="1"/>
          </p:cNvPicPr>
          <p:nvPr/>
        </p:nvPicPr>
        <p:blipFill>
          <a:blip r:embed="rId4"/>
          <a:srcRect/>
          <a:stretch>
            <a:fillRect/>
          </a:stretch>
        </p:blipFill>
        <p:spPr bwMode="auto">
          <a:xfrm>
            <a:off x="0" y="0"/>
            <a:ext cx="200025" cy="0"/>
          </a:xfrm>
          <a:prstGeom prst="rect">
            <a:avLst/>
          </a:prstGeom>
          <a:noFill/>
        </p:spPr>
      </p:pic>
      <p:pic>
        <p:nvPicPr>
          <p:cNvPr id="22560" name="Picture 32"/>
          <p:cNvPicPr>
            <a:picLocks noChangeAspect="1" noChangeArrowheads="1"/>
          </p:cNvPicPr>
          <p:nvPr/>
        </p:nvPicPr>
        <p:blipFill>
          <a:blip r:embed="rId2"/>
          <a:srcRect/>
          <a:stretch>
            <a:fillRect/>
          </a:stretch>
        </p:blipFill>
        <p:spPr bwMode="auto">
          <a:xfrm>
            <a:off x="0" y="409575"/>
            <a:ext cx="200025" cy="0"/>
          </a:xfrm>
          <a:prstGeom prst="rect">
            <a:avLst/>
          </a:prstGeom>
          <a:noFill/>
        </p:spPr>
      </p:pic>
      <p:pic>
        <p:nvPicPr>
          <p:cNvPr id="22559" name="Picture 31"/>
          <p:cNvPicPr>
            <a:picLocks noChangeAspect="1" noChangeArrowheads="1"/>
          </p:cNvPicPr>
          <p:nvPr/>
        </p:nvPicPr>
        <p:blipFill>
          <a:blip r:embed="rId4"/>
          <a:srcRect/>
          <a:stretch>
            <a:fillRect/>
          </a:stretch>
        </p:blipFill>
        <p:spPr bwMode="auto">
          <a:xfrm>
            <a:off x="0" y="409575"/>
            <a:ext cx="200025" cy="0"/>
          </a:xfrm>
          <a:prstGeom prst="rect">
            <a:avLst/>
          </a:prstGeom>
          <a:noFill/>
        </p:spPr>
      </p:pic>
      <p:pic>
        <p:nvPicPr>
          <p:cNvPr id="22555" name="Picture 27"/>
          <p:cNvPicPr>
            <a:picLocks noChangeAspect="1" noChangeArrowheads="1"/>
          </p:cNvPicPr>
          <p:nvPr/>
        </p:nvPicPr>
        <p:blipFill>
          <a:blip r:embed="rId2"/>
          <a:srcRect/>
          <a:stretch>
            <a:fillRect/>
          </a:stretch>
        </p:blipFill>
        <p:spPr bwMode="auto">
          <a:xfrm>
            <a:off x="0" y="819150"/>
            <a:ext cx="200025" cy="0"/>
          </a:xfrm>
          <a:prstGeom prst="rect">
            <a:avLst/>
          </a:prstGeom>
          <a:noFill/>
        </p:spPr>
      </p:pic>
      <p:pic>
        <p:nvPicPr>
          <p:cNvPr id="22554" name="Picture 26"/>
          <p:cNvPicPr>
            <a:picLocks noChangeAspect="1" noChangeArrowheads="1"/>
          </p:cNvPicPr>
          <p:nvPr/>
        </p:nvPicPr>
        <p:blipFill>
          <a:blip r:embed="rId4"/>
          <a:srcRect/>
          <a:stretch>
            <a:fillRect/>
          </a:stretch>
        </p:blipFill>
        <p:spPr bwMode="auto">
          <a:xfrm>
            <a:off x="0" y="819150"/>
            <a:ext cx="200025" cy="0"/>
          </a:xfrm>
          <a:prstGeom prst="rect">
            <a:avLst/>
          </a:prstGeom>
          <a:noFill/>
        </p:spPr>
      </p:pic>
      <p:pic>
        <p:nvPicPr>
          <p:cNvPr id="22553" name="Picture 25"/>
          <p:cNvPicPr>
            <a:picLocks noChangeAspect="1" noChangeArrowheads="1"/>
          </p:cNvPicPr>
          <p:nvPr/>
        </p:nvPicPr>
        <p:blipFill>
          <a:blip r:embed="rId5"/>
          <a:srcRect/>
          <a:stretch>
            <a:fillRect/>
          </a:stretch>
        </p:blipFill>
        <p:spPr bwMode="auto">
          <a:xfrm>
            <a:off x="0" y="819150"/>
            <a:ext cx="257175" cy="0"/>
          </a:xfrm>
          <a:prstGeom prst="rect">
            <a:avLst/>
          </a:prstGeom>
          <a:noFill/>
        </p:spPr>
      </p:pic>
      <p:pic>
        <p:nvPicPr>
          <p:cNvPr id="22552" name="Picture 24"/>
          <p:cNvPicPr>
            <a:picLocks noChangeAspect="1" noChangeArrowheads="1"/>
          </p:cNvPicPr>
          <p:nvPr/>
        </p:nvPicPr>
        <p:blipFill>
          <a:blip r:embed="rId6"/>
          <a:srcRect/>
          <a:stretch>
            <a:fillRect/>
          </a:stretch>
        </p:blipFill>
        <p:spPr bwMode="auto">
          <a:xfrm>
            <a:off x="0" y="819150"/>
            <a:ext cx="333375" cy="0"/>
          </a:xfrm>
          <a:prstGeom prst="rect">
            <a:avLst/>
          </a:prstGeom>
          <a:noFill/>
        </p:spPr>
      </p:pic>
      <p:pic>
        <p:nvPicPr>
          <p:cNvPr id="22548" name="Picture 20"/>
          <p:cNvPicPr>
            <a:picLocks noChangeAspect="1" noChangeArrowheads="1"/>
          </p:cNvPicPr>
          <p:nvPr/>
        </p:nvPicPr>
        <p:blipFill>
          <a:blip r:embed="rId2"/>
          <a:srcRect/>
          <a:stretch>
            <a:fillRect/>
          </a:stretch>
        </p:blipFill>
        <p:spPr bwMode="auto">
          <a:xfrm>
            <a:off x="0" y="1228725"/>
            <a:ext cx="200025" cy="0"/>
          </a:xfrm>
          <a:prstGeom prst="rect">
            <a:avLst/>
          </a:prstGeom>
          <a:noFill/>
        </p:spPr>
      </p:pic>
      <p:pic>
        <p:nvPicPr>
          <p:cNvPr id="22547" name="Picture 19"/>
          <p:cNvPicPr>
            <a:picLocks noChangeAspect="1" noChangeArrowheads="1"/>
          </p:cNvPicPr>
          <p:nvPr/>
        </p:nvPicPr>
        <p:blipFill>
          <a:blip r:embed="rId3"/>
          <a:srcRect/>
          <a:stretch>
            <a:fillRect/>
          </a:stretch>
        </p:blipFill>
        <p:spPr bwMode="auto">
          <a:xfrm>
            <a:off x="0" y="1228725"/>
            <a:ext cx="200025" cy="0"/>
          </a:xfrm>
          <a:prstGeom prst="rect">
            <a:avLst/>
          </a:prstGeom>
          <a:noFill/>
        </p:spPr>
      </p:pic>
      <p:pic>
        <p:nvPicPr>
          <p:cNvPr id="22545" name="Picture 17"/>
          <p:cNvPicPr>
            <a:picLocks noChangeAspect="1" noChangeArrowheads="1"/>
          </p:cNvPicPr>
          <p:nvPr/>
        </p:nvPicPr>
        <p:blipFill>
          <a:blip r:embed="rId2"/>
          <a:srcRect/>
          <a:stretch>
            <a:fillRect/>
          </a:stretch>
        </p:blipFill>
        <p:spPr bwMode="auto">
          <a:xfrm>
            <a:off x="0" y="0"/>
            <a:ext cx="200025" cy="0"/>
          </a:xfrm>
          <a:prstGeom prst="rect">
            <a:avLst/>
          </a:prstGeom>
          <a:noFill/>
        </p:spPr>
      </p:pic>
      <p:pic>
        <p:nvPicPr>
          <p:cNvPr id="22544" name="Picture 16"/>
          <p:cNvPicPr>
            <a:picLocks noChangeAspect="1" noChangeArrowheads="1"/>
          </p:cNvPicPr>
          <p:nvPr/>
        </p:nvPicPr>
        <p:blipFill>
          <a:blip r:embed="rId4"/>
          <a:srcRect/>
          <a:stretch>
            <a:fillRect/>
          </a:stretch>
        </p:blipFill>
        <p:spPr bwMode="auto">
          <a:xfrm>
            <a:off x="0" y="0"/>
            <a:ext cx="200025" cy="0"/>
          </a:xfrm>
          <a:prstGeom prst="rect">
            <a:avLst/>
          </a:prstGeom>
          <a:noFill/>
        </p:spPr>
      </p:pic>
      <p:pic>
        <p:nvPicPr>
          <p:cNvPr id="22540" name="Picture 12"/>
          <p:cNvPicPr>
            <a:picLocks noChangeAspect="1" noChangeArrowheads="1"/>
          </p:cNvPicPr>
          <p:nvPr/>
        </p:nvPicPr>
        <p:blipFill>
          <a:blip r:embed="rId2"/>
          <a:srcRect/>
          <a:stretch>
            <a:fillRect/>
          </a:stretch>
        </p:blipFill>
        <p:spPr bwMode="auto">
          <a:xfrm>
            <a:off x="0" y="409575"/>
            <a:ext cx="200025" cy="0"/>
          </a:xfrm>
          <a:prstGeom prst="rect">
            <a:avLst/>
          </a:prstGeom>
          <a:noFill/>
        </p:spPr>
      </p:pic>
      <p:pic>
        <p:nvPicPr>
          <p:cNvPr id="22539" name="Picture 11"/>
          <p:cNvPicPr>
            <a:picLocks noChangeAspect="1" noChangeArrowheads="1"/>
          </p:cNvPicPr>
          <p:nvPr/>
        </p:nvPicPr>
        <p:blipFill>
          <a:blip r:embed="rId4"/>
          <a:srcRect/>
          <a:stretch>
            <a:fillRect/>
          </a:stretch>
        </p:blipFill>
        <p:spPr bwMode="auto">
          <a:xfrm>
            <a:off x="0" y="409575"/>
            <a:ext cx="200025" cy="0"/>
          </a:xfrm>
          <a:prstGeom prst="rect">
            <a:avLst/>
          </a:prstGeom>
          <a:noFill/>
        </p:spPr>
      </p:pic>
      <p:pic>
        <p:nvPicPr>
          <p:cNvPr id="22535" name="Picture 7"/>
          <p:cNvPicPr>
            <a:picLocks noChangeAspect="1" noChangeArrowheads="1"/>
          </p:cNvPicPr>
          <p:nvPr/>
        </p:nvPicPr>
        <p:blipFill>
          <a:blip r:embed="rId2"/>
          <a:srcRect/>
          <a:stretch>
            <a:fillRect/>
          </a:stretch>
        </p:blipFill>
        <p:spPr bwMode="auto">
          <a:xfrm>
            <a:off x="0" y="819150"/>
            <a:ext cx="200025" cy="0"/>
          </a:xfrm>
          <a:prstGeom prst="rect">
            <a:avLst/>
          </a:prstGeom>
          <a:noFill/>
        </p:spPr>
      </p:pic>
      <p:pic>
        <p:nvPicPr>
          <p:cNvPr id="22534" name="Picture 6"/>
          <p:cNvPicPr>
            <a:picLocks noChangeAspect="1" noChangeArrowheads="1"/>
          </p:cNvPicPr>
          <p:nvPr/>
        </p:nvPicPr>
        <p:blipFill>
          <a:blip r:embed="rId4"/>
          <a:srcRect/>
          <a:stretch>
            <a:fillRect/>
          </a:stretch>
        </p:blipFill>
        <p:spPr bwMode="auto">
          <a:xfrm>
            <a:off x="0" y="819150"/>
            <a:ext cx="200025" cy="0"/>
          </a:xfrm>
          <a:prstGeom prst="rect">
            <a:avLst/>
          </a:prstGeom>
          <a:noFill/>
        </p:spPr>
      </p:pic>
      <p:pic>
        <p:nvPicPr>
          <p:cNvPr id="22533" name="Picture 5"/>
          <p:cNvPicPr>
            <a:picLocks noChangeAspect="1" noChangeArrowheads="1"/>
          </p:cNvPicPr>
          <p:nvPr/>
        </p:nvPicPr>
        <p:blipFill>
          <a:blip r:embed="rId5"/>
          <a:srcRect/>
          <a:stretch>
            <a:fillRect/>
          </a:stretch>
        </p:blipFill>
        <p:spPr bwMode="auto">
          <a:xfrm>
            <a:off x="0" y="819150"/>
            <a:ext cx="257175" cy="0"/>
          </a:xfrm>
          <a:prstGeom prst="rect">
            <a:avLst/>
          </a:prstGeom>
          <a:noFill/>
        </p:spPr>
      </p:pic>
      <p:pic>
        <p:nvPicPr>
          <p:cNvPr id="22532" name="Picture 4"/>
          <p:cNvPicPr>
            <a:picLocks noChangeAspect="1" noChangeArrowheads="1"/>
          </p:cNvPicPr>
          <p:nvPr/>
        </p:nvPicPr>
        <p:blipFill>
          <a:blip r:embed="rId6"/>
          <a:srcRect/>
          <a:stretch>
            <a:fillRect/>
          </a:stretch>
        </p:blipFill>
        <p:spPr bwMode="auto">
          <a:xfrm>
            <a:off x="0" y="819150"/>
            <a:ext cx="333375" cy="0"/>
          </a:xfrm>
          <a:prstGeom prst="rect">
            <a:avLst/>
          </a:prstGeom>
          <a:noFill/>
        </p:spPr>
      </p:pic>
      <p:sp>
        <p:nvSpPr>
          <p:cNvPr id="27" name="Rectangle 26"/>
          <p:cNvSpPr/>
          <p:nvPr/>
        </p:nvSpPr>
        <p:spPr>
          <a:xfrm>
            <a:off x="381000" y="3200400"/>
            <a:ext cx="3352800" cy="3477875"/>
          </a:xfrm>
          <a:prstGeom prst="rect">
            <a:avLst/>
          </a:prstGeom>
          <a:ln w="25400">
            <a:solidFill>
              <a:srgbClr val="C00000"/>
            </a:solidFill>
          </a:ln>
        </p:spPr>
        <p:txBody>
          <a:bodyPr wrap="square">
            <a:spAutoFit/>
          </a:bodyPr>
          <a:lstStyle/>
          <a:p>
            <a:pPr algn="just">
              <a:buClr>
                <a:srgbClr val="FF0000"/>
              </a:buClr>
              <a:buFont typeface="Wingdings" pitchFamily="2" charset="2"/>
              <a:buChar char="ü"/>
            </a:pPr>
            <a:r>
              <a:rPr lang="en-US" sz="2000" dirty="0" smtClean="0">
                <a:solidFill>
                  <a:srgbClr val="0070C0"/>
                </a:solidFill>
                <a:latin typeface="Arial" pitchFamily="34" charset="0"/>
                <a:cs typeface="Arial" pitchFamily="34" charset="0"/>
              </a:rPr>
              <a:t>The largest additive SNP effects are located on chromosome 14 near </a:t>
            </a:r>
            <a:r>
              <a:rPr lang="en-US" sz="2000" i="1" dirty="0" smtClean="0">
                <a:solidFill>
                  <a:srgbClr val="0070C0"/>
                </a:solidFill>
                <a:latin typeface="Arial" pitchFamily="34" charset="0"/>
                <a:cs typeface="Arial" pitchFamily="34" charset="0"/>
              </a:rPr>
              <a:t>DGAT1</a:t>
            </a:r>
            <a:r>
              <a:rPr lang="en-US" sz="2000" dirty="0" smtClean="0">
                <a:solidFill>
                  <a:srgbClr val="0070C0"/>
                </a:solidFill>
                <a:latin typeface="Arial" pitchFamily="34" charset="0"/>
                <a:cs typeface="Arial" pitchFamily="34" charset="0"/>
              </a:rPr>
              <a:t> for all three yield traits and both breeds. </a:t>
            </a:r>
          </a:p>
          <a:p>
            <a:pPr algn="just">
              <a:buClr>
                <a:srgbClr val="FF0000"/>
              </a:buClr>
              <a:buFont typeface="Wingdings" pitchFamily="2" charset="2"/>
              <a:buChar char="ü"/>
            </a:pPr>
            <a:endParaRPr lang="en-US" sz="2000" dirty="0" smtClean="0">
              <a:latin typeface="Arial" pitchFamily="34" charset="0"/>
              <a:cs typeface="Arial" pitchFamily="34" charset="0"/>
            </a:endParaRPr>
          </a:p>
          <a:p>
            <a:pPr algn="just">
              <a:buClr>
                <a:srgbClr val="FF0000"/>
              </a:buClr>
              <a:buFont typeface="Wingdings" pitchFamily="2" charset="2"/>
              <a:buChar char="ü"/>
            </a:pPr>
            <a:r>
              <a:rPr lang="en-US" sz="2000" dirty="0" smtClean="0">
                <a:solidFill>
                  <a:srgbClr val="0070C0"/>
                </a:solidFill>
                <a:latin typeface="Arial" pitchFamily="34" charset="0"/>
                <a:cs typeface="Arial" pitchFamily="34" charset="0"/>
              </a:rPr>
              <a:t>For Holstein milk and fat yields as well as Jersey fat yield, the SNP with largest additive effect also had the largest dominance effect</a:t>
            </a:r>
            <a:endParaRPr lang="en-US" sz="2000" dirty="0">
              <a:solidFill>
                <a:srgbClr val="0070C0"/>
              </a:solidFill>
              <a:latin typeface="Arial" pitchFamily="34" charset="0"/>
              <a:cs typeface="Arial" pitchFamily="34" charset="0"/>
            </a:endParaRPr>
          </a:p>
        </p:txBody>
      </p:sp>
      <p:pic>
        <p:nvPicPr>
          <p:cNvPr id="40962" name="Picture 2"/>
          <p:cNvPicPr>
            <a:picLocks noChangeAspect="1" noChangeArrowheads="1"/>
          </p:cNvPicPr>
          <p:nvPr/>
        </p:nvPicPr>
        <p:blipFill>
          <a:blip r:embed="rId7" cstate="print"/>
          <a:srcRect/>
          <a:stretch>
            <a:fillRect/>
          </a:stretch>
        </p:blipFill>
        <p:spPr bwMode="auto">
          <a:xfrm>
            <a:off x="914400" y="2057400"/>
            <a:ext cx="1828800" cy="499478"/>
          </a:xfrm>
          <a:prstGeom prst="rect">
            <a:avLst/>
          </a:prstGeom>
          <a:noFill/>
          <a:ln w="9525">
            <a:noFill/>
            <a:miter lim="800000"/>
            <a:headEnd/>
            <a:tailEnd/>
          </a:ln>
        </p:spPr>
      </p:pic>
      <p:cxnSp>
        <p:nvCxnSpPr>
          <p:cNvPr id="30" name="Straight Connector 29"/>
          <p:cNvCxnSpPr/>
          <p:nvPr/>
        </p:nvCxnSpPr>
        <p:spPr>
          <a:xfrm>
            <a:off x="76200" y="990600"/>
            <a:ext cx="8991600" cy="1588"/>
          </a:xfrm>
          <a:prstGeom prst="line">
            <a:avLst/>
          </a:prstGeom>
          <a:ln w="101600" cmpd="thickThin">
            <a:solidFill>
              <a:schemeClr val="accent2">
                <a:lumMod val="75000"/>
                <a:alpha val="63000"/>
              </a:schemeClr>
            </a:solidFill>
          </a:ln>
          <a:effectLst>
            <a:outerShdw blurRad="812800" dist="50800" dir="1320000" sx="1000" sy="1000" algn="ctr" rotWithShape="0">
              <a:srgbClr val="000000"/>
            </a:outerShdw>
          </a:effectLst>
        </p:spPr>
        <p:style>
          <a:lnRef idx="1">
            <a:schemeClr val="accent1"/>
          </a:lnRef>
          <a:fillRef idx="0">
            <a:schemeClr val="accent1"/>
          </a:fillRef>
          <a:effectRef idx="0">
            <a:schemeClr val="accent1"/>
          </a:effectRef>
          <a:fontRef idx="minor">
            <a:schemeClr val="tx1"/>
          </a:fontRef>
        </p:style>
      </p:cxnSp>
      <p:pic>
        <p:nvPicPr>
          <p:cNvPr id="40963" name="Picture 3"/>
          <p:cNvPicPr>
            <a:picLocks noChangeAspect="1" noChangeArrowheads="1"/>
          </p:cNvPicPr>
          <p:nvPr/>
        </p:nvPicPr>
        <p:blipFill>
          <a:blip r:embed="rId8" cstate="print"/>
          <a:srcRect/>
          <a:stretch>
            <a:fillRect/>
          </a:stretch>
        </p:blipFill>
        <p:spPr bwMode="auto">
          <a:xfrm>
            <a:off x="4019550" y="1066800"/>
            <a:ext cx="4895850" cy="5600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762000"/>
          </a:xfrm>
        </p:spPr>
        <p:txBody>
          <a:bodyPr>
            <a:normAutofit/>
          </a:bodyPr>
          <a:lstStyle/>
          <a:p>
            <a:r>
              <a:rPr lang="en-US" b="1" dirty="0" smtClean="0">
                <a:solidFill>
                  <a:srgbClr val="0070C0"/>
                </a:solidFill>
                <a:latin typeface="Arial" pitchFamily="34" charset="0"/>
                <a:cs typeface="Arial" pitchFamily="34" charset="0"/>
              </a:rPr>
              <a:t>Discussions</a:t>
            </a:r>
            <a:endParaRPr lang="en-US" dirty="0"/>
          </a:p>
        </p:txBody>
      </p:sp>
      <p:sp>
        <p:nvSpPr>
          <p:cNvPr id="19459"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4" name="Content Placeholder 13"/>
          <p:cNvSpPr>
            <a:spLocks noGrp="1"/>
          </p:cNvSpPr>
          <p:nvPr>
            <p:ph sz="quarter" idx="1"/>
          </p:nvPr>
        </p:nvSpPr>
        <p:spPr>
          <a:xfrm>
            <a:off x="228600" y="1264384"/>
            <a:ext cx="7924800" cy="533400"/>
          </a:xfrm>
        </p:spPr>
        <p:txBody>
          <a:bodyPr>
            <a:noAutofit/>
          </a:bodyPr>
          <a:lstStyle/>
          <a:p>
            <a:r>
              <a:rPr lang="en-US" sz="2400" b="1" dirty="0" smtClean="0"/>
              <a:t>For DPR fertility trait, Dominance variance close to zero</a:t>
            </a:r>
            <a:endParaRPr lang="en-US" sz="2400" b="1" dirty="0"/>
          </a:p>
        </p:txBody>
      </p:sp>
      <p:pic>
        <p:nvPicPr>
          <p:cNvPr id="22568" name="Picture 40"/>
          <p:cNvPicPr>
            <a:picLocks noChangeAspect="1" noChangeArrowheads="1"/>
          </p:cNvPicPr>
          <p:nvPr/>
        </p:nvPicPr>
        <p:blipFill>
          <a:blip r:embed="rId2"/>
          <a:srcRect/>
          <a:stretch>
            <a:fillRect/>
          </a:stretch>
        </p:blipFill>
        <p:spPr bwMode="auto">
          <a:xfrm>
            <a:off x="0" y="0"/>
            <a:ext cx="200025" cy="0"/>
          </a:xfrm>
          <a:prstGeom prst="rect">
            <a:avLst/>
          </a:prstGeom>
          <a:noFill/>
        </p:spPr>
      </p:pic>
      <p:pic>
        <p:nvPicPr>
          <p:cNvPr id="22567" name="Picture 39"/>
          <p:cNvPicPr>
            <a:picLocks noChangeAspect="1" noChangeArrowheads="1"/>
          </p:cNvPicPr>
          <p:nvPr/>
        </p:nvPicPr>
        <p:blipFill>
          <a:blip r:embed="rId3"/>
          <a:srcRect/>
          <a:stretch>
            <a:fillRect/>
          </a:stretch>
        </p:blipFill>
        <p:spPr bwMode="auto">
          <a:xfrm>
            <a:off x="0" y="0"/>
            <a:ext cx="200025" cy="0"/>
          </a:xfrm>
          <a:prstGeom prst="rect">
            <a:avLst/>
          </a:prstGeom>
          <a:noFill/>
        </p:spPr>
      </p:pic>
      <p:pic>
        <p:nvPicPr>
          <p:cNvPr id="22565" name="Picture 37"/>
          <p:cNvPicPr>
            <a:picLocks noChangeAspect="1" noChangeArrowheads="1"/>
          </p:cNvPicPr>
          <p:nvPr/>
        </p:nvPicPr>
        <p:blipFill>
          <a:blip r:embed="rId2"/>
          <a:srcRect/>
          <a:stretch>
            <a:fillRect/>
          </a:stretch>
        </p:blipFill>
        <p:spPr bwMode="auto">
          <a:xfrm>
            <a:off x="0" y="0"/>
            <a:ext cx="200025" cy="0"/>
          </a:xfrm>
          <a:prstGeom prst="rect">
            <a:avLst/>
          </a:prstGeom>
          <a:noFill/>
        </p:spPr>
      </p:pic>
      <p:pic>
        <p:nvPicPr>
          <p:cNvPr id="22564" name="Picture 36"/>
          <p:cNvPicPr>
            <a:picLocks noChangeAspect="1" noChangeArrowheads="1"/>
          </p:cNvPicPr>
          <p:nvPr/>
        </p:nvPicPr>
        <p:blipFill>
          <a:blip r:embed="rId4"/>
          <a:srcRect/>
          <a:stretch>
            <a:fillRect/>
          </a:stretch>
        </p:blipFill>
        <p:spPr bwMode="auto">
          <a:xfrm>
            <a:off x="0" y="0"/>
            <a:ext cx="200025" cy="0"/>
          </a:xfrm>
          <a:prstGeom prst="rect">
            <a:avLst/>
          </a:prstGeom>
          <a:noFill/>
        </p:spPr>
      </p:pic>
      <p:pic>
        <p:nvPicPr>
          <p:cNvPr id="22560" name="Picture 32"/>
          <p:cNvPicPr>
            <a:picLocks noChangeAspect="1" noChangeArrowheads="1"/>
          </p:cNvPicPr>
          <p:nvPr/>
        </p:nvPicPr>
        <p:blipFill>
          <a:blip r:embed="rId2"/>
          <a:srcRect/>
          <a:stretch>
            <a:fillRect/>
          </a:stretch>
        </p:blipFill>
        <p:spPr bwMode="auto">
          <a:xfrm>
            <a:off x="0" y="409575"/>
            <a:ext cx="200025" cy="0"/>
          </a:xfrm>
          <a:prstGeom prst="rect">
            <a:avLst/>
          </a:prstGeom>
          <a:noFill/>
        </p:spPr>
      </p:pic>
      <p:pic>
        <p:nvPicPr>
          <p:cNvPr id="22559" name="Picture 31"/>
          <p:cNvPicPr>
            <a:picLocks noChangeAspect="1" noChangeArrowheads="1"/>
          </p:cNvPicPr>
          <p:nvPr/>
        </p:nvPicPr>
        <p:blipFill>
          <a:blip r:embed="rId4"/>
          <a:srcRect/>
          <a:stretch>
            <a:fillRect/>
          </a:stretch>
        </p:blipFill>
        <p:spPr bwMode="auto">
          <a:xfrm>
            <a:off x="0" y="409575"/>
            <a:ext cx="200025" cy="0"/>
          </a:xfrm>
          <a:prstGeom prst="rect">
            <a:avLst/>
          </a:prstGeom>
          <a:noFill/>
        </p:spPr>
      </p:pic>
      <p:pic>
        <p:nvPicPr>
          <p:cNvPr id="22555" name="Picture 27"/>
          <p:cNvPicPr>
            <a:picLocks noChangeAspect="1" noChangeArrowheads="1"/>
          </p:cNvPicPr>
          <p:nvPr/>
        </p:nvPicPr>
        <p:blipFill>
          <a:blip r:embed="rId2"/>
          <a:srcRect/>
          <a:stretch>
            <a:fillRect/>
          </a:stretch>
        </p:blipFill>
        <p:spPr bwMode="auto">
          <a:xfrm>
            <a:off x="0" y="819150"/>
            <a:ext cx="200025" cy="0"/>
          </a:xfrm>
          <a:prstGeom prst="rect">
            <a:avLst/>
          </a:prstGeom>
          <a:noFill/>
        </p:spPr>
      </p:pic>
      <p:pic>
        <p:nvPicPr>
          <p:cNvPr id="22554" name="Picture 26"/>
          <p:cNvPicPr>
            <a:picLocks noChangeAspect="1" noChangeArrowheads="1"/>
          </p:cNvPicPr>
          <p:nvPr/>
        </p:nvPicPr>
        <p:blipFill>
          <a:blip r:embed="rId4"/>
          <a:srcRect/>
          <a:stretch>
            <a:fillRect/>
          </a:stretch>
        </p:blipFill>
        <p:spPr bwMode="auto">
          <a:xfrm>
            <a:off x="0" y="819150"/>
            <a:ext cx="200025" cy="0"/>
          </a:xfrm>
          <a:prstGeom prst="rect">
            <a:avLst/>
          </a:prstGeom>
          <a:noFill/>
        </p:spPr>
      </p:pic>
      <p:pic>
        <p:nvPicPr>
          <p:cNvPr id="22553" name="Picture 25"/>
          <p:cNvPicPr>
            <a:picLocks noChangeAspect="1" noChangeArrowheads="1"/>
          </p:cNvPicPr>
          <p:nvPr/>
        </p:nvPicPr>
        <p:blipFill>
          <a:blip r:embed="rId5"/>
          <a:srcRect/>
          <a:stretch>
            <a:fillRect/>
          </a:stretch>
        </p:blipFill>
        <p:spPr bwMode="auto">
          <a:xfrm>
            <a:off x="0" y="819150"/>
            <a:ext cx="257175" cy="0"/>
          </a:xfrm>
          <a:prstGeom prst="rect">
            <a:avLst/>
          </a:prstGeom>
          <a:noFill/>
        </p:spPr>
      </p:pic>
      <p:pic>
        <p:nvPicPr>
          <p:cNvPr id="22552" name="Picture 24"/>
          <p:cNvPicPr>
            <a:picLocks noChangeAspect="1" noChangeArrowheads="1"/>
          </p:cNvPicPr>
          <p:nvPr/>
        </p:nvPicPr>
        <p:blipFill>
          <a:blip r:embed="rId6"/>
          <a:srcRect/>
          <a:stretch>
            <a:fillRect/>
          </a:stretch>
        </p:blipFill>
        <p:spPr bwMode="auto">
          <a:xfrm>
            <a:off x="0" y="819150"/>
            <a:ext cx="333375" cy="0"/>
          </a:xfrm>
          <a:prstGeom prst="rect">
            <a:avLst/>
          </a:prstGeom>
          <a:noFill/>
        </p:spPr>
      </p:pic>
      <p:pic>
        <p:nvPicPr>
          <p:cNvPr id="22548" name="Picture 20"/>
          <p:cNvPicPr>
            <a:picLocks noChangeAspect="1" noChangeArrowheads="1"/>
          </p:cNvPicPr>
          <p:nvPr/>
        </p:nvPicPr>
        <p:blipFill>
          <a:blip r:embed="rId2"/>
          <a:srcRect/>
          <a:stretch>
            <a:fillRect/>
          </a:stretch>
        </p:blipFill>
        <p:spPr bwMode="auto">
          <a:xfrm>
            <a:off x="0" y="1228725"/>
            <a:ext cx="200025" cy="0"/>
          </a:xfrm>
          <a:prstGeom prst="rect">
            <a:avLst/>
          </a:prstGeom>
          <a:noFill/>
        </p:spPr>
      </p:pic>
      <p:pic>
        <p:nvPicPr>
          <p:cNvPr id="22547" name="Picture 19"/>
          <p:cNvPicPr>
            <a:picLocks noChangeAspect="1" noChangeArrowheads="1"/>
          </p:cNvPicPr>
          <p:nvPr/>
        </p:nvPicPr>
        <p:blipFill>
          <a:blip r:embed="rId3"/>
          <a:srcRect/>
          <a:stretch>
            <a:fillRect/>
          </a:stretch>
        </p:blipFill>
        <p:spPr bwMode="auto">
          <a:xfrm>
            <a:off x="0" y="1228725"/>
            <a:ext cx="200025" cy="0"/>
          </a:xfrm>
          <a:prstGeom prst="rect">
            <a:avLst/>
          </a:prstGeom>
          <a:noFill/>
        </p:spPr>
      </p:pic>
      <p:pic>
        <p:nvPicPr>
          <p:cNvPr id="22545" name="Picture 17"/>
          <p:cNvPicPr>
            <a:picLocks noChangeAspect="1" noChangeArrowheads="1"/>
          </p:cNvPicPr>
          <p:nvPr/>
        </p:nvPicPr>
        <p:blipFill>
          <a:blip r:embed="rId2"/>
          <a:srcRect/>
          <a:stretch>
            <a:fillRect/>
          </a:stretch>
        </p:blipFill>
        <p:spPr bwMode="auto">
          <a:xfrm>
            <a:off x="0" y="0"/>
            <a:ext cx="200025" cy="0"/>
          </a:xfrm>
          <a:prstGeom prst="rect">
            <a:avLst/>
          </a:prstGeom>
          <a:noFill/>
        </p:spPr>
      </p:pic>
      <p:pic>
        <p:nvPicPr>
          <p:cNvPr id="22544" name="Picture 16"/>
          <p:cNvPicPr>
            <a:picLocks noChangeAspect="1" noChangeArrowheads="1"/>
          </p:cNvPicPr>
          <p:nvPr/>
        </p:nvPicPr>
        <p:blipFill>
          <a:blip r:embed="rId4"/>
          <a:srcRect/>
          <a:stretch>
            <a:fillRect/>
          </a:stretch>
        </p:blipFill>
        <p:spPr bwMode="auto">
          <a:xfrm>
            <a:off x="0" y="0"/>
            <a:ext cx="200025" cy="0"/>
          </a:xfrm>
          <a:prstGeom prst="rect">
            <a:avLst/>
          </a:prstGeom>
          <a:noFill/>
        </p:spPr>
      </p:pic>
      <p:pic>
        <p:nvPicPr>
          <p:cNvPr id="22540" name="Picture 12"/>
          <p:cNvPicPr>
            <a:picLocks noChangeAspect="1" noChangeArrowheads="1"/>
          </p:cNvPicPr>
          <p:nvPr/>
        </p:nvPicPr>
        <p:blipFill>
          <a:blip r:embed="rId2"/>
          <a:srcRect/>
          <a:stretch>
            <a:fillRect/>
          </a:stretch>
        </p:blipFill>
        <p:spPr bwMode="auto">
          <a:xfrm>
            <a:off x="0" y="409575"/>
            <a:ext cx="200025" cy="0"/>
          </a:xfrm>
          <a:prstGeom prst="rect">
            <a:avLst/>
          </a:prstGeom>
          <a:noFill/>
        </p:spPr>
      </p:pic>
      <p:pic>
        <p:nvPicPr>
          <p:cNvPr id="22539" name="Picture 11"/>
          <p:cNvPicPr>
            <a:picLocks noChangeAspect="1" noChangeArrowheads="1"/>
          </p:cNvPicPr>
          <p:nvPr/>
        </p:nvPicPr>
        <p:blipFill>
          <a:blip r:embed="rId4"/>
          <a:srcRect/>
          <a:stretch>
            <a:fillRect/>
          </a:stretch>
        </p:blipFill>
        <p:spPr bwMode="auto">
          <a:xfrm>
            <a:off x="0" y="409575"/>
            <a:ext cx="200025" cy="0"/>
          </a:xfrm>
          <a:prstGeom prst="rect">
            <a:avLst/>
          </a:prstGeom>
          <a:noFill/>
        </p:spPr>
      </p:pic>
      <p:pic>
        <p:nvPicPr>
          <p:cNvPr id="22535" name="Picture 7"/>
          <p:cNvPicPr>
            <a:picLocks noChangeAspect="1" noChangeArrowheads="1"/>
          </p:cNvPicPr>
          <p:nvPr/>
        </p:nvPicPr>
        <p:blipFill>
          <a:blip r:embed="rId2"/>
          <a:srcRect/>
          <a:stretch>
            <a:fillRect/>
          </a:stretch>
        </p:blipFill>
        <p:spPr bwMode="auto">
          <a:xfrm>
            <a:off x="0" y="819150"/>
            <a:ext cx="200025" cy="0"/>
          </a:xfrm>
          <a:prstGeom prst="rect">
            <a:avLst/>
          </a:prstGeom>
          <a:noFill/>
        </p:spPr>
      </p:pic>
      <p:pic>
        <p:nvPicPr>
          <p:cNvPr id="22534" name="Picture 6"/>
          <p:cNvPicPr>
            <a:picLocks noChangeAspect="1" noChangeArrowheads="1"/>
          </p:cNvPicPr>
          <p:nvPr/>
        </p:nvPicPr>
        <p:blipFill>
          <a:blip r:embed="rId4"/>
          <a:srcRect/>
          <a:stretch>
            <a:fillRect/>
          </a:stretch>
        </p:blipFill>
        <p:spPr bwMode="auto">
          <a:xfrm>
            <a:off x="0" y="819150"/>
            <a:ext cx="200025" cy="0"/>
          </a:xfrm>
          <a:prstGeom prst="rect">
            <a:avLst/>
          </a:prstGeom>
          <a:noFill/>
        </p:spPr>
      </p:pic>
      <p:pic>
        <p:nvPicPr>
          <p:cNvPr id="22533" name="Picture 5"/>
          <p:cNvPicPr>
            <a:picLocks noChangeAspect="1" noChangeArrowheads="1"/>
          </p:cNvPicPr>
          <p:nvPr/>
        </p:nvPicPr>
        <p:blipFill>
          <a:blip r:embed="rId5"/>
          <a:srcRect/>
          <a:stretch>
            <a:fillRect/>
          </a:stretch>
        </p:blipFill>
        <p:spPr bwMode="auto">
          <a:xfrm>
            <a:off x="0" y="819150"/>
            <a:ext cx="257175" cy="0"/>
          </a:xfrm>
          <a:prstGeom prst="rect">
            <a:avLst/>
          </a:prstGeom>
          <a:noFill/>
        </p:spPr>
      </p:pic>
      <p:pic>
        <p:nvPicPr>
          <p:cNvPr id="22532" name="Picture 4"/>
          <p:cNvPicPr>
            <a:picLocks noChangeAspect="1" noChangeArrowheads="1"/>
          </p:cNvPicPr>
          <p:nvPr/>
        </p:nvPicPr>
        <p:blipFill>
          <a:blip r:embed="rId6"/>
          <a:srcRect/>
          <a:stretch>
            <a:fillRect/>
          </a:stretch>
        </p:blipFill>
        <p:spPr bwMode="auto">
          <a:xfrm>
            <a:off x="0" y="819150"/>
            <a:ext cx="333375" cy="0"/>
          </a:xfrm>
          <a:prstGeom prst="rect">
            <a:avLst/>
          </a:prstGeom>
          <a:noFill/>
        </p:spPr>
      </p:pic>
      <p:sp>
        <p:nvSpPr>
          <p:cNvPr id="28" name="TextBox 27"/>
          <p:cNvSpPr txBox="1"/>
          <p:nvPr/>
        </p:nvSpPr>
        <p:spPr>
          <a:xfrm>
            <a:off x="1219200" y="1797784"/>
            <a:ext cx="6705600" cy="2092881"/>
          </a:xfrm>
          <a:prstGeom prst="rect">
            <a:avLst/>
          </a:prstGeom>
          <a:noFill/>
        </p:spPr>
        <p:txBody>
          <a:bodyPr wrap="square" rtlCol="0">
            <a:spAutoFit/>
          </a:bodyPr>
          <a:lstStyle/>
          <a:p>
            <a:pPr algn="just">
              <a:spcBef>
                <a:spcPts val="600"/>
              </a:spcBef>
              <a:spcAft>
                <a:spcPts val="600"/>
              </a:spcAft>
            </a:pPr>
            <a:r>
              <a:rPr lang="zh-CN" altLang="en-US" sz="2000" b="1" dirty="0" smtClean="0">
                <a:solidFill>
                  <a:srgbClr val="0070C0"/>
                </a:solidFill>
                <a:latin typeface="Abadi MT Condensed Light"/>
              </a:rPr>
              <a:t>“</a:t>
            </a:r>
            <a:r>
              <a:rPr lang="en-US" sz="2000" b="1" dirty="0" smtClean="0">
                <a:solidFill>
                  <a:srgbClr val="0070C0"/>
                </a:solidFill>
              </a:rPr>
              <a:t>Inbreeding depression implies directional dominance in gene effects but, for a given rate of inbreeding depression, as the number of loci increases and the gene frequencies move toward 0 or 1.0, the dominance variance decreases towards zero</a:t>
            </a:r>
            <a:r>
              <a:rPr lang="zh-CN" altLang="en-US" sz="2000" b="1" dirty="0" smtClean="0">
                <a:solidFill>
                  <a:srgbClr val="0070C0"/>
                </a:solidFill>
              </a:rPr>
              <a:t>”</a:t>
            </a:r>
            <a:r>
              <a:rPr lang="en-US" altLang="zh-CN" sz="2000" b="1" dirty="0" smtClean="0">
                <a:solidFill>
                  <a:srgbClr val="0070C0"/>
                </a:solidFill>
              </a:rPr>
              <a:t>(</a:t>
            </a:r>
            <a:r>
              <a:rPr lang="en-US" sz="2000" b="1" dirty="0" smtClean="0">
                <a:solidFill>
                  <a:srgbClr val="0070C0"/>
                </a:solidFill>
              </a:rPr>
              <a:t> Hill, et al; 2008) </a:t>
            </a:r>
            <a:endParaRPr lang="en-US" sz="2000" b="1" dirty="0" smtClean="0">
              <a:solidFill>
                <a:srgbClr val="0070C0"/>
              </a:solidFill>
            </a:endParaRPr>
          </a:p>
          <a:p>
            <a:pPr algn="just">
              <a:spcBef>
                <a:spcPts val="600"/>
              </a:spcBef>
              <a:spcAft>
                <a:spcPts val="600"/>
              </a:spcAft>
            </a:pPr>
            <a:r>
              <a:rPr lang="en-US" sz="2000" b="1" dirty="0" smtClean="0">
                <a:solidFill>
                  <a:srgbClr val="0070C0"/>
                </a:solidFill>
              </a:rPr>
              <a:t>Homozygous lethal e</a:t>
            </a:r>
            <a:r>
              <a:rPr lang="en-US" altLang="zh-CN" sz="2000" b="1" dirty="0" smtClean="0">
                <a:solidFill>
                  <a:srgbClr val="0070C0"/>
                </a:solidFill>
              </a:rPr>
              <a:t>m</a:t>
            </a:r>
            <a:r>
              <a:rPr lang="en-US" sz="2000" b="1" dirty="0" smtClean="0">
                <a:solidFill>
                  <a:srgbClr val="0070C0"/>
                </a:solidFill>
              </a:rPr>
              <a:t>bryo is lost</a:t>
            </a:r>
            <a:endParaRPr lang="en-US" sz="2000" b="1" dirty="0" smtClean="0">
              <a:solidFill>
                <a:srgbClr val="0070C0"/>
              </a:solidFill>
            </a:endParaRPr>
          </a:p>
        </p:txBody>
      </p:sp>
      <p:sp>
        <p:nvSpPr>
          <p:cNvPr id="29" name="Content Placeholder 13"/>
          <p:cNvSpPr txBox="1">
            <a:spLocks/>
          </p:cNvSpPr>
          <p:nvPr/>
        </p:nvSpPr>
        <p:spPr>
          <a:xfrm>
            <a:off x="304800" y="4038600"/>
            <a:ext cx="7924800" cy="762000"/>
          </a:xfrm>
          <a:prstGeom prst="rect">
            <a:avLst/>
          </a:prstGeom>
        </p:spPr>
        <p:txBody>
          <a:bodyPr vert="horz">
            <a:noAutofit/>
          </a:bodyPr>
          <a:lstStyle/>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Char char=""/>
              <a:tabLst/>
              <a:defRPr/>
            </a:pPr>
            <a:r>
              <a:rPr kumimoji="0" lang="en-US" sz="2400" b="1" i="0" u="none" strike="noStrike" kern="1200" cap="none" spc="0" normalizeH="0" baseline="0" noProof="0" dirty="0" smtClean="0">
                <a:ln>
                  <a:noFill/>
                </a:ln>
                <a:solidFill>
                  <a:schemeClr val="tx1"/>
                </a:solidFill>
                <a:effectLst/>
                <a:uLnTx/>
                <a:uFillTx/>
                <a:latin typeface="+mn-lt"/>
                <a:ea typeface="+mn-ea"/>
                <a:cs typeface="+mn-cs"/>
              </a:rPr>
              <a:t>Including cows with derived genotype probabilities </a:t>
            </a:r>
            <a:r>
              <a:rPr kumimoji="0" lang="en-US" sz="2400" b="1" i="0" u="none" strike="noStrike" kern="1200" cap="none" spc="0" normalizeH="0" baseline="0" noProof="0" dirty="0" err="1" smtClean="0">
                <a:ln>
                  <a:noFill/>
                </a:ln>
                <a:solidFill>
                  <a:schemeClr val="tx1"/>
                </a:solidFill>
                <a:effectLst/>
                <a:uLnTx/>
                <a:uFillTx/>
                <a:latin typeface="+mn-lt"/>
                <a:ea typeface="+mn-ea"/>
                <a:cs typeface="+mn-cs"/>
              </a:rPr>
              <a:t>di</a:t>
            </a:r>
            <a:r>
              <a:rPr lang="en-US" sz="2400" b="1" dirty="0" smtClean="0"/>
              <a:t>d not improvement prediction ability</a:t>
            </a:r>
            <a:endParaRPr kumimoji="0" lang="en-US" sz="2400" b="1" i="0" u="none" strike="noStrike" kern="1200" cap="none" spc="0" normalizeH="0" baseline="0" noProof="0" dirty="0">
              <a:ln>
                <a:noFill/>
              </a:ln>
              <a:solidFill>
                <a:schemeClr val="tx1"/>
              </a:solidFill>
              <a:effectLst/>
              <a:uLnTx/>
              <a:uFillTx/>
              <a:latin typeface="+mn-lt"/>
              <a:ea typeface="+mn-ea"/>
              <a:cs typeface="+mn-cs"/>
            </a:endParaRPr>
          </a:p>
        </p:txBody>
      </p:sp>
      <p:sp>
        <p:nvSpPr>
          <p:cNvPr id="30" name="TextBox 29"/>
          <p:cNvSpPr txBox="1"/>
          <p:nvPr/>
        </p:nvSpPr>
        <p:spPr>
          <a:xfrm>
            <a:off x="1295400" y="5029200"/>
            <a:ext cx="6705600" cy="1477328"/>
          </a:xfrm>
          <a:prstGeom prst="rect">
            <a:avLst/>
          </a:prstGeom>
          <a:noFill/>
        </p:spPr>
        <p:txBody>
          <a:bodyPr wrap="square" rtlCol="0">
            <a:spAutoFit/>
          </a:bodyPr>
          <a:lstStyle/>
          <a:p>
            <a:pPr algn="just">
              <a:spcBef>
                <a:spcPts val="600"/>
              </a:spcBef>
              <a:spcAft>
                <a:spcPts val="600"/>
              </a:spcAft>
            </a:pPr>
            <a:r>
              <a:rPr lang="en-US" sz="2000" b="1" dirty="0" smtClean="0">
                <a:solidFill>
                  <a:srgbClr val="0070C0"/>
                </a:solidFill>
              </a:rPr>
              <a:t>A better model might treat the three groups as correlated phenotypes to account for differences in genotype accuracy and phenotype distributions between them</a:t>
            </a:r>
            <a:r>
              <a:rPr lang="en-US" sz="2000" b="1" dirty="0" smtClean="0">
                <a:solidFill>
                  <a:srgbClr val="0070C0"/>
                </a:solidFill>
              </a:rPr>
              <a:t>.</a:t>
            </a:r>
            <a:endParaRPr lang="en-US" sz="2000" b="1" dirty="0" smtClean="0">
              <a:solidFill>
                <a:srgbClr val="0070C0"/>
              </a:solidFill>
            </a:endParaRPr>
          </a:p>
          <a:p>
            <a:pPr algn="just">
              <a:spcBef>
                <a:spcPts val="600"/>
              </a:spcBef>
              <a:spcAft>
                <a:spcPts val="600"/>
              </a:spcAft>
            </a:pPr>
            <a:r>
              <a:rPr lang="en-US" sz="2000" b="1" dirty="0" smtClean="0">
                <a:solidFill>
                  <a:srgbClr val="0070C0"/>
                </a:solidFill>
              </a:rPr>
              <a:t>Pre-selection may have affected the results and caused bias</a:t>
            </a:r>
          </a:p>
        </p:txBody>
      </p:sp>
      <p:cxnSp>
        <p:nvCxnSpPr>
          <p:cNvPr id="31" name="Straight Connector 30"/>
          <p:cNvCxnSpPr/>
          <p:nvPr/>
        </p:nvCxnSpPr>
        <p:spPr>
          <a:xfrm>
            <a:off x="76200" y="1066800"/>
            <a:ext cx="8991600" cy="1588"/>
          </a:xfrm>
          <a:prstGeom prst="line">
            <a:avLst/>
          </a:prstGeom>
          <a:ln w="101600" cmpd="thickThin">
            <a:solidFill>
              <a:schemeClr val="accent2">
                <a:lumMod val="75000"/>
                <a:alpha val="63000"/>
              </a:schemeClr>
            </a:solidFill>
          </a:ln>
          <a:effectLst>
            <a:outerShdw blurRad="812800" dist="50800" dir="1320000" sx="1000" sy="1000" algn="ctr" rotWithShape="0">
              <a:srgbClr val="000000"/>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3962400" cy="762000"/>
          </a:xfrm>
        </p:spPr>
        <p:txBody>
          <a:bodyPr>
            <a:normAutofit/>
          </a:bodyPr>
          <a:lstStyle/>
          <a:p>
            <a:r>
              <a:rPr lang="en-US" b="1" dirty="0" smtClean="0">
                <a:solidFill>
                  <a:srgbClr val="0070C0"/>
                </a:solidFill>
                <a:latin typeface="Arial" pitchFamily="34" charset="0"/>
                <a:cs typeface="Arial" pitchFamily="34" charset="0"/>
              </a:rPr>
              <a:t>Conclusions</a:t>
            </a:r>
            <a:endParaRPr lang="en-US" dirty="0"/>
          </a:p>
        </p:txBody>
      </p:sp>
      <p:sp>
        <p:nvSpPr>
          <p:cNvPr id="19459"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4" name="Content Placeholder 13"/>
          <p:cNvSpPr>
            <a:spLocks noGrp="1"/>
          </p:cNvSpPr>
          <p:nvPr>
            <p:ph sz="quarter" idx="1"/>
          </p:nvPr>
        </p:nvSpPr>
        <p:spPr>
          <a:xfrm>
            <a:off x="304800" y="1371600"/>
            <a:ext cx="8610600" cy="4800600"/>
          </a:xfrm>
        </p:spPr>
        <p:txBody>
          <a:bodyPr>
            <a:noAutofit/>
          </a:bodyPr>
          <a:lstStyle/>
          <a:p>
            <a:pPr marL="457200" indent="-457200">
              <a:buSzPct val="200000"/>
              <a:buBlip>
                <a:blip r:embed="rId2"/>
              </a:buBlip>
            </a:pPr>
            <a:r>
              <a:rPr lang="en-US" sz="2400" b="1" dirty="0" smtClean="0">
                <a:solidFill>
                  <a:srgbClr val="0070C0"/>
                </a:solidFill>
              </a:rPr>
              <a:t>Dominance variance accounted for about 5 and 7% of total variance for yield traits for Holsteins and Jerseys, respectively</a:t>
            </a:r>
          </a:p>
          <a:p>
            <a:pPr>
              <a:buBlip>
                <a:blip r:embed="rId2"/>
              </a:buBlip>
            </a:pPr>
            <a:endParaRPr lang="en-US" sz="2400" b="1" dirty="0" smtClean="0">
              <a:solidFill>
                <a:srgbClr val="0070C0"/>
              </a:solidFill>
            </a:endParaRPr>
          </a:p>
          <a:p>
            <a:pPr marL="457200" indent="-457200">
              <a:buSzPct val="200000"/>
              <a:buBlip>
                <a:blip r:embed="rId2"/>
              </a:buBlip>
            </a:pPr>
            <a:r>
              <a:rPr lang="en-US" sz="2400" b="1" dirty="0" smtClean="0">
                <a:solidFill>
                  <a:srgbClr val="0070C0"/>
                </a:solidFill>
              </a:rPr>
              <a:t> For PL, DPR, SCS, dominance variances were very small</a:t>
            </a:r>
          </a:p>
          <a:p>
            <a:pPr marL="457200" indent="-457200">
              <a:buSzPct val="200000"/>
              <a:buBlip>
                <a:blip r:embed="rId2"/>
              </a:buBlip>
            </a:pPr>
            <a:endParaRPr lang="en-US" sz="2400" b="1" dirty="0" smtClean="0">
              <a:solidFill>
                <a:srgbClr val="0070C0"/>
              </a:solidFill>
            </a:endParaRPr>
          </a:p>
          <a:p>
            <a:pPr marL="457200" indent="-457200">
              <a:buSzPct val="200000"/>
              <a:buBlip>
                <a:blip r:embed="rId2"/>
              </a:buBlip>
            </a:pPr>
            <a:r>
              <a:rPr lang="en-US" sz="2400" b="1" dirty="0" smtClean="0">
                <a:solidFill>
                  <a:srgbClr val="0070C0"/>
                </a:solidFill>
              </a:rPr>
              <a:t>The MAD model had smaller additive and larger dominance variance estimates compared with MAD2</a:t>
            </a:r>
          </a:p>
          <a:p>
            <a:pPr marL="457200" indent="-457200">
              <a:buSzPct val="200000"/>
              <a:buBlip>
                <a:blip r:embed="rId2"/>
              </a:buBlip>
            </a:pPr>
            <a:endParaRPr lang="en-US" sz="2400" b="1" dirty="0" smtClean="0">
              <a:solidFill>
                <a:srgbClr val="0070C0"/>
              </a:solidFill>
            </a:endParaRPr>
          </a:p>
          <a:p>
            <a:pPr marL="457200" indent="-457200">
              <a:buSzPct val="200000"/>
              <a:buBlip>
                <a:blip r:embed="rId2"/>
              </a:buBlip>
            </a:pPr>
            <a:r>
              <a:rPr lang="en-US" sz="2400" b="1" dirty="0" smtClean="0">
                <a:solidFill>
                  <a:srgbClr val="0070C0"/>
                </a:solidFill>
              </a:rPr>
              <a:t>Based on ten-fold cross-validation, the models including dominance can increase prediction ability for yield traits; improvements from MAD and MAD2 were similar.</a:t>
            </a:r>
          </a:p>
        </p:txBody>
      </p:sp>
      <p:pic>
        <p:nvPicPr>
          <p:cNvPr id="22568" name="Picture 40"/>
          <p:cNvPicPr>
            <a:picLocks noChangeAspect="1" noChangeArrowheads="1"/>
          </p:cNvPicPr>
          <p:nvPr/>
        </p:nvPicPr>
        <p:blipFill>
          <a:blip r:embed="rId3"/>
          <a:srcRect/>
          <a:stretch>
            <a:fillRect/>
          </a:stretch>
        </p:blipFill>
        <p:spPr bwMode="auto">
          <a:xfrm>
            <a:off x="0" y="0"/>
            <a:ext cx="200025" cy="0"/>
          </a:xfrm>
          <a:prstGeom prst="rect">
            <a:avLst/>
          </a:prstGeom>
          <a:noFill/>
        </p:spPr>
      </p:pic>
      <p:pic>
        <p:nvPicPr>
          <p:cNvPr id="22567" name="Picture 39"/>
          <p:cNvPicPr>
            <a:picLocks noChangeAspect="1" noChangeArrowheads="1"/>
          </p:cNvPicPr>
          <p:nvPr/>
        </p:nvPicPr>
        <p:blipFill>
          <a:blip r:embed="rId4"/>
          <a:srcRect/>
          <a:stretch>
            <a:fillRect/>
          </a:stretch>
        </p:blipFill>
        <p:spPr bwMode="auto">
          <a:xfrm>
            <a:off x="0" y="0"/>
            <a:ext cx="200025" cy="0"/>
          </a:xfrm>
          <a:prstGeom prst="rect">
            <a:avLst/>
          </a:prstGeom>
          <a:noFill/>
        </p:spPr>
      </p:pic>
      <p:pic>
        <p:nvPicPr>
          <p:cNvPr id="22565" name="Picture 37"/>
          <p:cNvPicPr>
            <a:picLocks noChangeAspect="1" noChangeArrowheads="1"/>
          </p:cNvPicPr>
          <p:nvPr/>
        </p:nvPicPr>
        <p:blipFill>
          <a:blip r:embed="rId3"/>
          <a:srcRect/>
          <a:stretch>
            <a:fillRect/>
          </a:stretch>
        </p:blipFill>
        <p:spPr bwMode="auto">
          <a:xfrm>
            <a:off x="0" y="0"/>
            <a:ext cx="200025" cy="0"/>
          </a:xfrm>
          <a:prstGeom prst="rect">
            <a:avLst/>
          </a:prstGeom>
          <a:noFill/>
        </p:spPr>
      </p:pic>
      <p:pic>
        <p:nvPicPr>
          <p:cNvPr id="22564" name="Picture 36"/>
          <p:cNvPicPr>
            <a:picLocks noChangeAspect="1" noChangeArrowheads="1"/>
          </p:cNvPicPr>
          <p:nvPr/>
        </p:nvPicPr>
        <p:blipFill>
          <a:blip r:embed="rId5"/>
          <a:srcRect/>
          <a:stretch>
            <a:fillRect/>
          </a:stretch>
        </p:blipFill>
        <p:spPr bwMode="auto">
          <a:xfrm>
            <a:off x="0" y="0"/>
            <a:ext cx="200025" cy="0"/>
          </a:xfrm>
          <a:prstGeom prst="rect">
            <a:avLst/>
          </a:prstGeom>
          <a:noFill/>
        </p:spPr>
      </p:pic>
      <p:pic>
        <p:nvPicPr>
          <p:cNvPr id="22560" name="Picture 32"/>
          <p:cNvPicPr>
            <a:picLocks noChangeAspect="1" noChangeArrowheads="1"/>
          </p:cNvPicPr>
          <p:nvPr/>
        </p:nvPicPr>
        <p:blipFill>
          <a:blip r:embed="rId3"/>
          <a:srcRect/>
          <a:stretch>
            <a:fillRect/>
          </a:stretch>
        </p:blipFill>
        <p:spPr bwMode="auto">
          <a:xfrm>
            <a:off x="0" y="409575"/>
            <a:ext cx="200025" cy="0"/>
          </a:xfrm>
          <a:prstGeom prst="rect">
            <a:avLst/>
          </a:prstGeom>
          <a:noFill/>
        </p:spPr>
      </p:pic>
      <p:pic>
        <p:nvPicPr>
          <p:cNvPr id="22559" name="Picture 31"/>
          <p:cNvPicPr>
            <a:picLocks noChangeAspect="1" noChangeArrowheads="1"/>
          </p:cNvPicPr>
          <p:nvPr/>
        </p:nvPicPr>
        <p:blipFill>
          <a:blip r:embed="rId5"/>
          <a:srcRect/>
          <a:stretch>
            <a:fillRect/>
          </a:stretch>
        </p:blipFill>
        <p:spPr bwMode="auto">
          <a:xfrm>
            <a:off x="0" y="409575"/>
            <a:ext cx="200025" cy="0"/>
          </a:xfrm>
          <a:prstGeom prst="rect">
            <a:avLst/>
          </a:prstGeom>
          <a:noFill/>
        </p:spPr>
      </p:pic>
      <p:pic>
        <p:nvPicPr>
          <p:cNvPr id="22555" name="Picture 27"/>
          <p:cNvPicPr>
            <a:picLocks noChangeAspect="1" noChangeArrowheads="1"/>
          </p:cNvPicPr>
          <p:nvPr/>
        </p:nvPicPr>
        <p:blipFill>
          <a:blip r:embed="rId3"/>
          <a:srcRect/>
          <a:stretch>
            <a:fillRect/>
          </a:stretch>
        </p:blipFill>
        <p:spPr bwMode="auto">
          <a:xfrm>
            <a:off x="0" y="819150"/>
            <a:ext cx="200025" cy="0"/>
          </a:xfrm>
          <a:prstGeom prst="rect">
            <a:avLst/>
          </a:prstGeom>
          <a:noFill/>
        </p:spPr>
      </p:pic>
      <p:pic>
        <p:nvPicPr>
          <p:cNvPr id="22554" name="Picture 26"/>
          <p:cNvPicPr>
            <a:picLocks noChangeAspect="1" noChangeArrowheads="1"/>
          </p:cNvPicPr>
          <p:nvPr/>
        </p:nvPicPr>
        <p:blipFill>
          <a:blip r:embed="rId5"/>
          <a:srcRect/>
          <a:stretch>
            <a:fillRect/>
          </a:stretch>
        </p:blipFill>
        <p:spPr bwMode="auto">
          <a:xfrm>
            <a:off x="0" y="819150"/>
            <a:ext cx="200025" cy="0"/>
          </a:xfrm>
          <a:prstGeom prst="rect">
            <a:avLst/>
          </a:prstGeom>
          <a:noFill/>
        </p:spPr>
      </p:pic>
      <p:pic>
        <p:nvPicPr>
          <p:cNvPr id="22553" name="Picture 25"/>
          <p:cNvPicPr>
            <a:picLocks noChangeAspect="1" noChangeArrowheads="1"/>
          </p:cNvPicPr>
          <p:nvPr/>
        </p:nvPicPr>
        <p:blipFill>
          <a:blip r:embed="rId6"/>
          <a:srcRect/>
          <a:stretch>
            <a:fillRect/>
          </a:stretch>
        </p:blipFill>
        <p:spPr bwMode="auto">
          <a:xfrm>
            <a:off x="0" y="819150"/>
            <a:ext cx="257175" cy="0"/>
          </a:xfrm>
          <a:prstGeom prst="rect">
            <a:avLst/>
          </a:prstGeom>
          <a:noFill/>
        </p:spPr>
      </p:pic>
      <p:pic>
        <p:nvPicPr>
          <p:cNvPr id="22552" name="Picture 24"/>
          <p:cNvPicPr>
            <a:picLocks noChangeAspect="1" noChangeArrowheads="1"/>
          </p:cNvPicPr>
          <p:nvPr/>
        </p:nvPicPr>
        <p:blipFill>
          <a:blip r:embed="rId7"/>
          <a:srcRect/>
          <a:stretch>
            <a:fillRect/>
          </a:stretch>
        </p:blipFill>
        <p:spPr bwMode="auto">
          <a:xfrm>
            <a:off x="0" y="819150"/>
            <a:ext cx="333375" cy="0"/>
          </a:xfrm>
          <a:prstGeom prst="rect">
            <a:avLst/>
          </a:prstGeom>
          <a:noFill/>
        </p:spPr>
      </p:pic>
      <p:pic>
        <p:nvPicPr>
          <p:cNvPr id="22548" name="Picture 20"/>
          <p:cNvPicPr>
            <a:picLocks noChangeAspect="1" noChangeArrowheads="1"/>
          </p:cNvPicPr>
          <p:nvPr/>
        </p:nvPicPr>
        <p:blipFill>
          <a:blip r:embed="rId3"/>
          <a:srcRect/>
          <a:stretch>
            <a:fillRect/>
          </a:stretch>
        </p:blipFill>
        <p:spPr bwMode="auto">
          <a:xfrm>
            <a:off x="0" y="1228725"/>
            <a:ext cx="200025" cy="0"/>
          </a:xfrm>
          <a:prstGeom prst="rect">
            <a:avLst/>
          </a:prstGeom>
          <a:noFill/>
        </p:spPr>
      </p:pic>
      <p:pic>
        <p:nvPicPr>
          <p:cNvPr id="22547" name="Picture 19"/>
          <p:cNvPicPr>
            <a:picLocks noChangeAspect="1" noChangeArrowheads="1"/>
          </p:cNvPicPr>
          <p:nvPr/>
        </p:nvPicPr>
        <p:blipFill>
          <a:blip r:embed="rId4"/>
          <a:srcRect/>
          <a:stretch>
            <a:fillRect/>
          </a:stretch>
        </p:blipFill>
        <p:spPr bwMode="auto">
          <a:xfrm>
            <a:off x="0" y="1228725"/>
            <a:ext cx="200025" cy="0"/>
          </a:xfrm>
          <a:prstGeom prst="rect">
            <a:avLst/>
          </a:prstGeom>
          <a:noFill/>
        </p:spPr>
      </p:pic>
      <p:pic>
        <p:nvPicPr>
          <p:cNvPr id="22545" name="Picture 17"/>
          <p:cNvPicPr>
            <a:picLocks noChangeAspect="1" noChangeArrowheads="1"/>
          </p:cNvPicPr>
          <p:nvPr/>
        </p:nvPicPr>
        <p:blipFill>
          <a:blip r:embed="rId3"/>
          <a:srcRect/>
          <a:stretch>
            <a:fillRect/>
          </a:stretch>
        </p:blipFill>
        <p:spPr bwMode="auto">
          <a:xfrm>
            <a:off x="0" y="0"/>
            <a:ext cx="200025" cy="0"/>
          </a:xfrm>
          <a:prstGeom prst="rect">
            <a:avLst/>
          </a:prstGeom>
          <a:noFill/>
        </p:spPr>
      </p:pic>
      <p:pic>
        <p:nvPicPr>
          <p:cNvPr id="22544" name="Picture 16"/>
          <p:cNvPicPr>
            <a:picLocks noChangeAspect="1" noChangeArrowheads="1"/>
          </p:cNvPicPr>
          <p:nvPr/>
        </p:nvPicPr>
        <p:blipFill>
          <a:blip r:embed="rId5"/>
          <a:srcRect/>
          <a:stretch>
            <a:fillRect/>
          </a:stretch>
        </p:blipFill>
        <p:spPr bwMode="auto">
          <a:xfrm>
            <a:off x="0" y="0"/>
            <a:ext cx="200025" cy="0"/>
          </a:xfrm>
          <a:prstGeom prst="rect">
            <a:avLst/>
          </a:prstGeom>
          <a:noFill/>
        </p:spPr>
      </p:pic>
      <p:pic>
        <p:nvPicPr>
          <p:cNvPr id="22540" name="Picture 12"/>
          <p:cNvPicPr>
            <a:picLocks noChangeAspect="1" noChangeArrowheads="1"/>
          </p:cNvPicPr>
          <p:nvPr/>
        </p:nvPicPr>
        <p:blipFill>
          <a:blip r:embed="rId3"/>
          <a:srcRect/>
          <a:stretch>
            <a:fillRect/>
          </a:stretch>
        </p:blipFill>
        <p:spPr bwMode="auto">
          <a:xfrm>
            <a:off x="0" y="409575"/>
            <a:ext cx="200025" cy="0"/>
          </a:xfrm>
          <a:prstGeom prst="rect">
            <a:avLst/>
          </a:prstGeom>
          <a:noFill/>
        </p:spPr>
      </p:pic>
      <p:pic>
        <p:nvPicPr>
          <p:cNvPr id="22539" name="Picture 11"/>
          <p:cNvPicPr>
            <a:picLocks noChangeAspect="1" noChangeArrowheads="1"/>
          </p:cNvPicPr>
          <p:nvPr/>
        </p:nvPicPr>
        <p:blipFill>
          <a:blip r:embed="rId5"/>
          <a:srcRect/>
          <a:stretch>
            <a:fillRect/>
          </a:stretch>
        </p:blipFill>
        <p:spPr bwMode="auto">
          <a:xfrm>
            <a:off x="0" y="409575"/>
            <a:ext cx="200025" cy="0"/>
          </a:xfrm>
          <a:prstGeom prst="rect">
            <a:avLst/>
          </a:prstGeom>
          <a:noFill/>
        </p:spPr>
      </p:pic>
      <p:pic>
        <p:nvPicPr>
          <p:cNvPr id="22535" name="Picture 7"/>
          <p:cNvPicPr>
            <a:picLocks noChangeAspect="1" noChangeArrowheads="1"/>
          </p:cNvPicPr>
          <p:nvPr/>
        </p:nvPicPr>
        <p:blipFill>
          <a:blip r:embed="rId3"/>
          <a:srcRect/>
          <a:stretch>
            <a:fillRect/>
          </a:stretch>
        </p:blipFill>
        <p:spPr bwMode="auto">
          <a:xfrm>
            <a:off x="0" y="819150"/>
            <a:ext cx="200025" cy="0"/>
          </a:xfrm>
          <a:prstGeom prst="rect">
            <a:avLst/>
          </a:prstGeom>
          <a:noFill/>
        </p:spPr>
      </p:pic>
      <p:pic>
        <p:nvPicPr>
          <p:cNvPr id="22534" name="Picture 6"/>
          <p:cNvPicPr>
            <a:picLocks noChangeAspect="1" noChangeArrowheads="1"/>
          </p:cNvPicPr>
          <p:nvPr/>
        </p:nvPicPr>
        <p:blipFill>
          <a:blip r:embed="rId5"/>
          <a:srcRect/>
          <a:stretch>
            <a:fillRect/>
          </a:stretch>
        </p:blipFill>
        <p:spPr bwMode="auto">
          <a:xfrm>
            <a:off x="0" y="819150"/>
            <a:ext cx="200025" cy="0"/>
          </a:xfrm>
          <a:prstGeom prst="rect">
            <a:avLst/>
          </a:prstGeom>
          <a:noFill/>
        </p:spPr>
      </p:pic>
      <p:pic>
        <p:nvPicPr>
          <p:cNvPr id="22533" name="Picture 5"/>
          <p:cNvPicPr>
            <a:picLocks noChangeAspect="1" noChangeArrowheads="1"/>
          </p:cNvPicPr>
          <p:nvPr/>
        </p:nvPicPr>
        <p:blipFill>
          <a:blip r:embed="rId6"/>
          <a:srcRect/>
          <a:stretch>
            <a:fillRect/>
          </a:stretch>
        </p:blipFill>
        <p:spPr bwMode="auto">
          <a:xfrm>
            <a:off x="0" y="819150"/>
            <a:ext cx="257175" cy="0"/>
          </a:xfrm>
          <a:prstGeom prst="rect">
            <a:avLst/>
          </a:prstGeom>
          <a:noFill/>
        </p:spPr>
      </p:pic>
      <p:pic>
        <p:nvPicPr>
          <p:cNvPr id="22532" name="Picture 4"/>
          <p:cNvPicPr>
            <a:picLocks noChangeAspect="1" noChangeArrowheads="1"/>
          </p:cNvPicPr>
          <p:nvPr/>
        </p:nvPicPr>
        <p:blipFill>
          <a:blip r:embed="rId7"/>
          <a:srcRect/>
          <a:stretch>
            <a:fillRect/>
          </a:stretch>
        </p:blipFill>
        <p:spPr bwMode="auto">
          <a:xfrm>
            <a:off x="0" y="819150"/>
            <a:ext cx="333375" cy="0"/>
          </a:xfrm>
          <a:prstGeom prst="rect">
            <a:avLst/>
          </a:prstGeom>
          <a:noFill/>
        </p:spPr>
      </p:pic>
      <p:cxnSp>
        <p:nvCxnSpPr>
          <p:cNvPr id="31" name="Straight Connector 30"/>
          <p:cNvCxnSpPr/>
          <p:nvPr/>
        </p:nvCxnSpPr>
        <p:spPr>
          <a:xfrm>
            <a:off x="76200" y="990600"/>
            <a:ext cx="8991600" cy="1588"/>
          </a:xfrm>
          <a:prstGeom prst="line">
            <a:avLst/>
          </a:prstGeom>
          <a:ln w="101600" cmpd="thickThin">
            <a:solidFill>
              <a:schemeClr val="accent2">
                <a:lumMod val="75000"/>
                <a:alpha val="63000"/>
              </a:schemeClr>
            </a:solidFill>
          </a:ln>
          <a:effectLst>
            <a:outerShdw blurRad="812800" dist="50800" dir="1320000" sx="1000" sy="1000" algn="ctr" rotWithShape="0">
              <a:srgbClr val="000000"/>
            </a:outerShdw>
          </a:effectLst>
        </p:spPr>
        <p:style>
          <a:lnRef idx="1">
            <a:schemeClr val="accent1"/>
          </a:lnRef>
          <a:fillRef idx="0">
            <a:schemeClr val="accent1"/>
          </a:fillRef>
          <a:effectRef idx="0">
            <a:schemeClr val="accent1"/>
          </a:effectRef>
          <a:fontRef idx="minor">
            <a:schemeClr val="tx1"/>
          </a:fontRef>
        </p:style>
      </p:cxnSp>
      <p:pic>
        <p:nvPicPr>
          <p:cNvPr id="32" name="Picture 3"/>
          <p:cNvPicPr>
            <a:picLocks noChangeAspect="1" noChangeArrowheads="1"/>
          </p:cNvPicPr>
          <p:nvPr/>
        </p:nvPicPr>
        <p:blipFill>
          <a:blip r:embed="rId8" cstate="print"/>
          <a:srcRect/>
          <a:stretch>
            <a:fillRect/>
          </a:stretch>
        </p:blipFill>
        <p:spPr bwMode="auto">
          <a:xfrm>
            <a:off x="381000" y="120184"/>
            <a:ext cx="900111" cy="79421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3810000" cy="762000"/>
          </a:xfrm>
        </p:spPr>
        <p:txBody>
          <a:bodyPr>
            <a:normAutofit/>
          </a:bodyPr>
          <a:lstStyle/>
          <a:p>
            <a:r>
              <a:rPr lang="en-US" b="1" dirty="0" smtClean="0">
                <a:solidFill>
                  <a:srgbClr val="0070C0"/>
                </a:solidFill>
                <a:latin typeface="Arial" pitchFamily="34" charset="0"/>
                <a:cs typeface="Arial" pitchFamily="34" charset="0"/>
              </a:rPr>
              <a:t>Conclusions</a:t>
            </a:r>
            <a:endParaRPr lang="en-US" dirty="0"/>
          </a:p>
        </p:txBody>
      </p:sp>
      <p:sp>
        <p:nvSpPr>
          <p:cNvPr id="19459"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4" name="Content Placeholder 13"/>
          <p:cNvSpPr>
            <a:spLocks noGrp="1"/>
          </p:cNvSpPr>
          <p:nvPr>
            <p:ph sz="quarter" idx="1"/>
          </p:nvPr>
        </p:nvSpPr>
        <p:spPr>
          <a:xfrm>
            <a:off x="304800" y="1524000"/>
            <a:ext cx="8610600" cy="4876800"/>
          </a:xfrm>
        </p:spPr>
        <p:txBody>
          <a:bodyPr>
            <a:noAutofit/>
          </a:bodyPr>
          <a:lstStyle/>
          <a:p>
            <a:pPr marL="457200" indent="-457200">
              <a:buSzPct val="200000"/>
              <a:buBlip>
                <a:blip r:embed="rId2"/>
              </a:buBlip>
            </a:pPr>
            <a:r>
              <a:rPr lang="en-US" sz="2400" b="1" dirty="0" smtClean="0">
                <a:solidFill>
                  <a:srgbClr val="0070C0"/>
                </a:solidFill>
              </a:rPr>
              <a:t>Prediction accuracy from 30,000 cows did not </a:t>
            </a:r>
            <a:r>
              <a:rPr lang="en-US" altLang="zh-CN" sz="2400" b="1" dirty="0" smtClean="0">
                <a:solidFill>
                  <a:srgbClr val="0070C0"/>
                </a:solidFill>
              </a:rPr>
              <a:t>further </a:t>
            </a:r>
            <a:r>
              <a:rPr lang="en-US" sz="2400" b="1" dirty="0" smtClean="0">
                <a:solidFill>
                  <a:srgbClr val="0070C0"/>
                </a:solidFill>
              </a:rPr>
              <a:t>improve by including 2 million more cows with derived genotypes</a:t>
            </a:r>
          </a:p>
          <a:p>
            <a:pPr marL="457200" indent="-457200">
              <a:buSzPct val="200000"/>
              <a:buBlip>
                <a:blip r:embed="rId2"/>
              </a:buBlip>
            </a:pPr>
            <a:endParaRPr lang="en-US" sz="2400" b="1" dirty="0" smtClean="0">
              <a:solidFill>
                <a:srgbClr val="0070C0"/>
              </a:solidFill>
            </a:endParaRPr>
          </a:p>
          <a:p>
            <a:pPr marL="457200" indent="-457200">
              <a:buSzPct val="200000"/>
              <a:buBlip>
                <a:blip r:embed="rId2"/>
              </a:buBlip>
            </a:pPr>
            <a:r>
              <a:rPr lang="en-US" sz="2400" b="1" dirty="0" smtClean="0">
                <a:solidFill>
                  <a:srgbClr val="0070C0"/>
                </a:solidFill>
              </a:rPr>
              <a:t>The largest additive effects were located on chromosome 14 for all three yield traits for both breeds, and those SNP also had the largest dominance effects for fat yield as well as Holstein milk yield</a:t>
            </a:r>
          </a:p>
          <a:p>
            <a:pPr marL="457200" indent="-457200">
              <a:buSzPct val="200000"/>
              <a:buBlip>
                <a:blip r:embed="rId2"/>
              </a:buBlip>
            </a:pPr>
            <a:endParaRPr lang="en-US" sz="2400" b="1" dirty="0" smtClean="0">
              <a:solidFill>
                <a:srgbClr val="0070C0"/>
              </a:solidFill>
            </a:endParaRPr>
          </a:p>
          <a:p>
            <a:pPr marL="457200" indent="-457200">
              <a:buSzPct val="200000"/>
              <a:buBlip>
                <a:blip r:embed="rId2"/>
              </a:buBlip>
            </a:pPr>
            <a:r>
              <a:rPr lang="en-US" sz="2400" b="1" dirty="0" smtClean="0">
                <a:solidFill>
                  <a:srgbClr val="0070C0"/>
                </a:solidFill>
              </a:rPr>
              <a:t>Dominance effects can be considered for inclusion in routine genomic evaluation models to improve prediction accuracy and exploit specific combining ability</a:t>
            </a:r>
            <a:endParaRPr lang="en-US" sz="2400" b="1" dirty="0">
              <a:solidFill>
                <a:srgbClr val="0070C0"/>
              </a:solidFill>
            </a:endParaRPr>
          </a:p>
        </p:txBody>
      </p:sp>
      <p:pic>
        <p:nvPicPr>
          <p:cNvPr id="22568" name="Picture 40"/>
          <p:cNvPicPr>
            <a:picLocks noChangeAspect="1" noChangeArrowheads="1"/>
          </p:cNvPicPr>
          <p:nvPr/>
        </p:nvPicPr>
        <p:blipFill>
          <a:blip r:embed="rId3"/>
          <a:srcRect/>
          <a:stretch>
            <a:fillRect/>
          </a:stretch>
        </p:blipFill>
        <p:spPr bwMode="auto">
          <a:xfrm>
            <a:off x="0" y="0"/>
            <a:ext cx="200025" cy="0"/>
          </a:xfrm>
          <a:prstGeom prst="rect">
            <a:avLst/>
          </a:prstGeom>
          <a:noFill/>
        </p:spPr>
      </p:pic>
      <p:pic>
        <p:nvPicPr>
          <p:cNvPr id="22567" name="Picture 39"/>
          <p:cNvPicPr>
            <a:picLocks noChangeAspect="1" noChangeArrowheads="1"/>
          </p:cNvPicPr>
          <p:nvPr/>
        </p:nvPicPr>
        <p:blipFill>
          <a:blip r:embed="rId4"/>
          <a:srcRect/>
          <a:stretch>
            <a:fillRect/>
          </a:stretch>
        </p:blipFill>
        <p:spPr bwMode="auto">
          <a:xfrm>
            <a:off x="0" y="0"/>
            <a:ext cx="200025" cy="0"/>
          </a:xfrm>
          <a:prstGeom prst="rect">
            <a:avLst/>
          </a:prstGeom>
          <a:noFill/>
        </p:spPr>
      </p:pic>
      <p:pic>
        <p:nvPicPr>
          <p:cNvPr id="22565" name="Picture 37"/>
          <p:cNvPicPr>
            <a:picLocks noChangeAspect="1" noChangeArrowheads="1"/>
          </p:cNvPicPr>
          <p:nvPr/>
        </p:nvPicPr>
        <p:blipFill>
          <a:blip r:embed="rId3"/>
          <a:srcRect/>
          <a:stretch>
            <a:fillRect/>
          </a:stretch>
        </p:blipFill>
        <p:spPr bwMode="auto">
          <a:xfrm>
            <a:off x="0" y="0"/>
            <a:ext cx="200025" cy="0"/>
          </a:xfrm>
          <a:prstGeom prst="rect">
            <a:avLst/>
          </a:prstGeom>
          <a:noFill/>
        </p:spPr>
      </p:pic>
      <p:pic>
        <p:nvPicPr>
          <p:cNvPr id="22564" name="Picture 36"/>
          <p:cNvPicPr>
            <a:picLocks noChangeAspect="1" noChangeArrowheads="1"/>
          </p:cNvPicPr>
          <p:nvPr/>
        </p:nvPicPr>
        <p:blipFill>
          <a:blip r:embed="rId5"/>
          <a:srcRect/>
          <a:stretch>
            <a:fillRect/>
          </a:stretch>
        </p:blipFill>
        <p:spPr bwMode="auto">
          <a:xfrm>
            <a:off x="0" y="0"/>
            <a:ext cx="200025" cy="0"/>
          </a:xfrm>
          <a:prstGeom prst="rect">
            <a:avLst/>
          </a:prstGeom>
          <a:noFill/>
        </p:spPr>
      </p:pic>
      <p:pic>
        <p:nvPicPr>
          <p:cNvPr id="22560" name="Picture 32"/>
          <p:cNvPicPr>
            <a:picLocks noChangeAspect="1" noChangeArrowheads="1"/>
          </p:cNvPicPr>
          <p:nvPr/>
        </p:nvPicPr>
        <p:blipFill>
          <a:blip r:embed="rId3"/>
          <a:srcRect/>
          <a:stretch>
            <a:fillRect/>
          </a:stretch>
        </p:blipFill>
        <p:spPr bwMode="auto">
          <a:xfrm>
            <a:off x="0" y="409575"/>
            <a:ext cx="200025" cy="0"/>
          </a:xfrm>
          <a:prstGeom prst="rect">
            <a:avLst/>
          </a:prstGeom>
          <a:noFill/>
        </p:spPr>
      </p:pic>
      <p:pic>
        <p:nvPicPr>
          <p:cNvPr id="22559" name="Picture 31"/>
          <p:cNvPicPr>
            <a:picLocks noChangeAspect="1" noChangeArrowheads="1"/>
          </p:cNvPicPr>
          <p:nvPr/>
        </p:nvPicPr>
        <p:blipFill>
          <a:blip r:embed="rId5"/>
          <a:srcRect/>
          <a:stretch>
            <a:fillRect/>
          </a:stretch>
        </p:blipFill>
        <p:spPr bwMode="auto">
          <a:xfrm>
            <a:off x="0" y="409575"/>
            <a:ext cx="200025" cy="0"/>
          </a:xfrm>
          <a:prstGeom prst="rect">
            <a:avLst/>
          </a:prstGeom>
          <a:noFill/>
        </p:spPr>
      </p:pic>
      <p:pic>
        <p:nvPicPr>
          <p:cNvPr id="22555" name="Picture 27"/>
          <p:cNvPicPr>
            <a:picLocks noChangeAspect="1" noChangeArrowheads="1"/>
          </p:cNvPicPr>
          <p:nvPr/>
        </p:nvPicPr>
        <p:blipFill>
          <a:blip r:embed="rId3"/>
          <a:srcRect/>
          <a:stretch>
            <a:fillRect/>
          </a:stretch>
        </p:blipFill>
        <p:spPr bwMode="auto">
          <a:xfrm>
            <a:off x="0" y="819150"/>
            <a:ext cx="200025" cy="0"/>
          </a:xfrm>
          <a:prstGeom prst="rect">
            <a:avLst/>
          </a:prstGeom>
          <a:noFill/>
        </p:spPr>
      </p:pic>
      <p:pic>
        <p:nvPicPr>
          <p:cNvPr id="22554" name="Picture 26"/>
          <p:cNvPicPr>
            <a:picLocks noChangeAspect="1" noChangeArrowheads="1"/>
          </p:cNvPicPr>
          <p:nvPr/>
        </p:nvPicPr>
        <p:blipFill>
          <a:blip r:embed="rId5"/>
          <a:srcRect/>
          <a:stretch>
            <a:fillRect/>
          </a:stretch>
        </p:blipFill>
        <p:spPr bwMode="auto">
          <a:xfrm>
            <a:off x="0" y="819150"/>
            <a:ext cx="200025" cy="0"/>
          </a:xfrm>
          <a:prstGeom prst="rect">
            <a:avLst/>
          </a:prstGeom>
          <a:noFill/>
        </p:spPr>
      </p:pic>
      <p:pic>
        <p:nvPicPr>
          <p:cNvPr id="22553" name="Picture 25"/>
          <p:cNvPicPr>
            <a:picLocks noChangeAspect="1" noChangeArrowheads="1"/>
          </p:cNvPicPr>
          <p:nvPr/>
        </p:nvPicPr>
        <p:blipFill>
          <a:blip r:embed="rId6"/>
          <a:srcRect/>
          <a:stretch>
            <a:fillRect/>
          </a:stretch>
        </p:blipFill>
        <p:spPr bwMode="auto">
          <a:xfrm>
            <a:off x="0" y="819150"/>
            <a:ext cx="257175" cy="0"/>
          </a:xfrm>
          <a:prstGeom prst="rect">
            <a:avLst/>
          </a:prstGeom>
          <a:noFill/>
        </p:spPr>
      </p:pic>
      <p:pic>
        <p:nvPicPr>
          <p:cNvPr id="22552" name="Picture 24"/>
          <p:cNvPicPr>
            <a:picLocks noChangeAspect="1" noChangeArrowheads="1"/>
          </p:cNvPicPr>
          <p:nvPr/>
        </p:nvPicPr>
        <p:blipFill>
          <a:blip r:embed="rId7"/>
          <a:srcRect/>
          <a:stretch>
            <a:fillRect/>
          </a:stretch>
        </p:blipFill>
        <p:spPr bwMode="auto">
          <a:xfrm>
            <a:off x="0" y="819150"/>
            <a:ext cx="333375" cy="0"/>
          </a:xfrm>
          <a:prstGeom prst="rect">
            <a:avLst/>
          </a:prstGeom>
          <a:noFill/>
        </p:spPr>
      </p:pic>
      <p:pic>
        <p:nvPicPr>
          <p:cNvPr id="22548" name="Picture 20"/>
          <p:cNvPicPr>
            <a:picLocks noChangeAspect="1" noChangeArrowheads="1"/>
          </p:cNvPicPr>
          <p:nvPr/>
        </p:nvPicPr>
        <p:blipFill>
          <a:blip r:embed="rId3"/>
          <a:srcRect/>
          <a:stretch>
            <a:fillRect/>
          </a:stretch>
        </p:blipFill>
        <p:spPr bwMode="auto">
          <a:xfrm>
            <a:off x="0" y="1228725"/>
            <a:ext cx="200025" cy="0"/>
          </a:xfrm>
          <a:prstGeom prst="rect">
            <a:avLst/>
          </a:prstGeom>
          <a:noFill/>
        </p:spPr>
      </p:pic>
      <p:pic>
        <p:nvPicPr>
          <p:cNvPr id="22547" name="Picture 19"/>
          <p:cNvPicPr>
            <a:picLocks noChangeAspect="1" noChangeArrowheads="1"/>
          </p:cNvPicPr>
          <p:nvPr/>
        </p:nvPicPr>
        <p:blipFill>
          <a:blip r:embed="rId4"/>
          <a:srcRect/>
          <a:stretch>
            <a:fillRect/>
          </a:stretch>
        </p:blipFill>
        <p:spPr bwMode="auto">
          <a:xfrm>
            <a:off x="0" y="1228725"/>
            <a:ext cx="200025" cy="0"/>
          </a:xfrm>
          <a:prstGeom prst="rect">
            <a:avLst/>
          </a:prstGeom>
          <a:noFill/>
        </p:spPr>
      </p:pic>
      <p:pic>
        <p:nvPicPr>
          <p:cNvPr id="22545" name="Picture 17"/>
          <p:cNvPicPr>
            <a:picLocks noChangeAspect="1" noChangeArrowheads="1"/>
          </p:cNvPicPr>
          <p:nvPr/>
        </p:nvPicPr>
        <p:blipFill>
          <a:blip r:embed="rId3"/>
          <a:srcRect/>
          <a:stretch>
            <a:fillRect/>
          </a:stretch>
        </p:blipFill>
        <p:spPr bwMode="auto">
          <a:xfrm>
            <a:off x="0" y="0"/>
            <a:ext cx="200025" cy="0"/>
          </a:xfrm>
          <a:prstGeom prst="rect">
            <a:avLst/>
          </a:prstGeom>
          <a:noFill/>
        </p:spPr>
      </p:pic>
      <p:pic>
        <p:nvPicPr>
          <p:cNvPr id="22544" name="Picture 16"/>
          <p:cNvPicPr>
            <a:picLocks noChangeAspect="1" noChangeArrowheads="1"/>
          </p:cNvPicPr>
          <p:nvPr/>
        </p:nvPicPr>
        <p:blipFill>
          <a:blip r:embed="rId5"/>
          <a:srcRect/>
          <a:stretch>
            <a:fillRect/>
          </a:stretch>
        </p:blipFill>
        <p:spPr bwMode="auto">
          <a:xfrm>
            <a:off x="0" y="0"/>
            <a:ext cx="200025" cy="0"/>
          </a:xfrm>
          <a:prstGeom prst="rect">
            <a:avLst/>
          </a:prstGeom>
          <a:noFill/>
        </p:spPr>
      </p:pic>
      <p:pic>
        <p:nvPicPr>
          <p:cNvPr id="22540" name="Picture 12"/>
          <p:cNvPicPr>
            <a:picLocks noChangeAspect="1" noChangeArrowheads="1"/>
          </p:cNvPicPr>
          <p:nvPr/>
        </p:nvPicPr>
        <p:blipFill>
          <a:blip r:embed="rId3"/>
          <a:srcRect/>
          <a:stretch>
            <a:fillRect/>
          </a:stretch>
        </p:blipFill>
        <p:spPr bwMode="auto">
          <a:xfrm>
            <a:off x="0" y="409575"/>
            <a:ext cx="200025" cy="0"/>
          </a:xfrm>
          <a:prstGeom prst="rect">
            <a:avLst/>
          </a:prstGeom>
          <a:noFill/>
        </p:spPr>
      </p:pic>
      <p:pic>
        <p:nvPicPr>
          <p:cNvPr id="22539" name="Picture 11"/>
          <p:cNvPicPr>
            <a:picLocks noChangeAspect="1" noChangeArrowheads="1"/>
          </p:cNvPicPr>
          <p:nvPr/>
        </p:nvPicPr>
        <p:blipFill>
          <a:blip r:embed="rId5"/>
          <a:srcRect/>
          <a:stretch>
            <a:fillRect/>
          </a:stretch>
        </p:blipFill>
        <p:spPr bwMode="auto">
          <a:xfrm>
            <a:off x="0" y="409575"/>
            <a:ext cx="200025" cy="0"/>
          </a:xfrm>
          <a:prstGeom prst="rect">
            <a:avLst/>
          </a:prstGeom>
          <a:noFill/>
        </p:spPr>
      </p:pic>
      <p:pic>
        <p:nvPicPr>
          <p:cNvPr id="22535" name="Picture 7"/>
          <p:cNvPicPr>
            <a:picLocks noChangeAspect="1" noChangeArrowheads="1"/>
          </p:cNvPicPr>
          <p:nvPr/>
        </p:nvPicPr>
        <p:blipFill>
          <a:blip r:embed="rId3"/>
          <a:srcRect/>
          <a:stretch>
            <a:fillRect/>
          </a:stretch>
        </p:blipFill>
        <p:spPr bwMode="auto">
          <a:xfrm>
            <a:off x="0" y="819150"/>
            <a:ext cx="200025" cy="0"/>
          </a:xfrm>
          <a:prstGeom prst="rect">
            <a:avLst/>
          </a:prstGeom>
          <a:noFill/>
        </p:spPr>
      </p:pic>
      <p:pic>
        <p:nvPicPr>
          <p:cNvPr id="22534" name="Picture 6"/>
          <p:cNvPicPr>
            <a:picLocks noChangeAspect="1" noChangeArrowheads="1"/>
          </p:cNvPicPr>
          <p:nvPr/>
        </p:nvPicPr>
        <p:blipFill>
          <a:blip r:embed="rId5"/>
          <a:srcRect/>
          <a:stretch>
            <a:fillRect/>
          </a:stretch>
        </p:blipFill>
        <p:spPr bwMode="auto">
          <a:xfrm>
            <a:off x="0" y="819150"/>
            <a:ext cx="200025" cy="0"/>
          </a:xfrm>
          <a:prstGeom prst="rect">
            <a:avLst/>
          </a:prstGeom>
          <a:noFill/>
        </p:spPr>
      </p:pic>
      <p:pic>
        <p:nvPicPr>
          <p:cNvPr id="22533" name="Picture 5"/>
          <p:cNvPicPr>
            <a:picLocks noChangeAspect="1" noChangeArrowheads="1"/>
          </p:cNvPicPr>
          <p:nvPr/>
        </p:nvPicPr>
        <p:blipFill>
          <a:blip r:embed="rId6"/>
          <a:srcRect/>
          <a:stretch>
            <a:fillRect/>
          </a:stretch>
        </p:blipFill>
        <p:spPr bwMode="auto">
          <a:xfrm>
            <a:off x="0" y="819150"/>
            <a:ext cx="257175" cy="0"/>
          </a:xfrm>
          <a:prstGeom prst="rect">
            <a:avLst/>
          </a:prstGeom>
          <a:noFill/>
        </p:spPr>
      </p:pic>
      <p:pic>
        <p:nvPicPr>
          <p:cNvPr id="22532" name="Picture 4"/>
          <p:cNvPicPr>
            <a:picLocks noChangeAspect="1" noChangeArrowheads="1"/>
          </p:cNvPicPr>
          <p:nvPr/>
        </p:nvPicPr>
        <p:blipFill>
          <a:blip r:embed="rId7"/>
          <a:srcRect/>
          <a:stretch>
            <a:fillRect/>
          </a:stretch>
        </p:blipFill>
        <p:spPr bwMode="auto">
          <a:xfrm>
            <a:off x="0" y="819150"/>
            <a:ext cx="333375" cy="0"/>
          </a:xfrm>
          <a:prstGeom prst="rect">
            <a:avLst/>
          </a:prstGeom>
          <a:noFill/>
        </p:spPr>
      </p:pic>
      <p:cxnSp>
        <p:nvCxnSpPr>
          <p:cNvPr id="25" name="Straight Connector 24"/>
          <p:cNvCxnSpPr/>
          <p:nvPr/>
        </p:nvCxnSpPr>
        <p:spPr>
          <a:xfrm>
            <a:off x="76200" y="1066800"/>
            <a:ext cx="8991600" cy="1588"/>
          </a:xfrm>
          <a:prstGeom prst="line">
            <a:avLst/>
          </a:prstGeom>
          <a:ln w="101600" cmpd="thickThin">
            <a:solidFill>
              <a:schemeClr val="accent2">
                <a:lumMod val="75000"/>
                <a:alpha val="63000"/>
              </a:schemeClr>
            </a:solidFill>
          </a:ln>
          <a:effectLst>
            <a:outerShdw blurRad="812800" dist="50800" dir="1320000" sx="1000" sy="1000" algn="ctr" rotWithShape="0">
              <a:srgbClr val="000000"/>
            </a:outerShdw>
          </a:effectLst>
        </p:spPr>
        <p:style>
          <a:lnRef idx="1">
            <a:schemeClr val="accent1"/>
          </a:lnRef>
          <a:fillRef idx="0">
            <a:schemeClr val="accent1"/>
          </a:fillRef>
          <a:effectRef idx="0">
            <a:schemeClr val="accent1"/>
          </a:effectRef>
          <a:fontRef idx="minor">
            <a:schemeClr val="tx1"/>
          </a:fontRef>
        </p:style>
      </p:cxnSp>
      <p:pic>
        <p:nvPicPr>
          <p:cNvPr id="27" name="Picture 3"/>
          <p:cNvPicPr>
            <a:picLocks noChangeAspect="1" noChangeArrowheads="1"/>
          </p:cNvPicPr>
          <p:nvPr/>
        </p:nvPicPr>
        <p:blipFill>
          <a:blip r:embed="rId8" cstate="print"/>
          <a:srcRect/>
          <a:stretch>
            <a:fillRect/>
          </a:stretch>
        </p:blipFill>
        <p:spPr bwMode="auto">
          <a:xfrm>
            <a:off x="381000" y="120184"/>
            <a:ext cx="900111" cy="79421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24080" y="457200"/>
            <a:ext cx="6011774" cy="1569660"/>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96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Thank  you</a:t>
            </a:r>
          </a:p>
        </p:txBody>
      </p:sp>
      <p:pic>
        <p:nvPicPr>
          <p:cNvPr id="5" name="Picture 4" descr="image001.jpg"/>
          <p:cNvPicPr>
            <a:picLocks noChangeAspect="1"/>
          </p:cNvPicPr>
          <p:nvPr/>
        </p:nvPicPr>
        <p:blipFill>
          <a:blip r:embed="rId2" cstate="print"/>
          <a:stretch>
            <a:fillRect/>
          </a:stretch>
        </p:blipFill>
        <p:spPr>
          <a:xfrm>
            <a:off x="2870088" y="4191000"/>
            <a:ext cx="2997312" cy="2133600"/>
          </a:xfrm>
          <a:prstGeom prst="rect">
            <a:avLst/>
          </a:prstGeom>
        </p:spPr>
      </p:pic>
      <p:sp>
        <p:nvSpPr>
          <p:cNvPr id="6" name="Rectangle 5"/>
          <p:cNvSpPr/>
          <p:nvPr/>
        </p:nvSpPr>
        <p:spPr>
          <a:xfrm>
            <a:off x="2514600" y="2667000"/>
            <a:ext cx="3505200" cy="646331"/>
          </a:xfrm>
          <a:prstGeom prst="rect">
            <a:avLst/>
          </a:prstGeom>
        </p:spPr>
        <p:txBody>
          <a:bodyPr wrap="square">
            <a:spAutoFit/>
          </a:bodyPr>
          <a:lstStyle/>
          <a:p>
            <a:pPr algn="ctr"/>
            <a:r>
              <a:rPr lang="en-US" altLang="zh-CN" sz="3600" b="1" dirty="0" smtClean="0">
                <a:ln>
                  <a:prstDash val="solid"/>
                </a:ln>
                <a:solidFill>
                  <a:srgbClr val="0070C0"/>
                </a:solidFill>
                <a:effectLst>
                  <a:outerShdw blurRad="88000" dist="50800" dir="5040000" algn="tl">
                    <a:schemeClr val="accent4">
                      <a:tint val="80000"/>
                      <a:satMod val="250000"/>
                      <a:alpha val="45000"/>
                    </a:schemeClr>
                  </a:outerShdw>
                </a:effectLst>
              </a:rPr>
              <a:t>QUESTIONS?</a:t>
            </a:r>
            <a:endParaRPr lang="en-US" sz="3600" b="1" dirty="0">
              <a:ln>
                <a:prstDash val="solid"/>
              </a:ln>
              <a:solidFill>
                <a:srgbClr val="0070C0"/>
              </a:solidFill>
              <a:effectLst>
                <a:outerShdw blurRad="88000" dist="50800" dir="5040000" algn="tl">
                  <a:schemeClr val="accent4">
                    <a:tint val="80000"/>
                    <a:satMod val="250000"/>
                    <a:alpha val="45000"/>
                  </a:scheme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7772400" cy="762000"/>
          </a:xfrm>
        </p:spPr>
        <p:txBody>
          <a:bodyPr>
            <a:normAutofit/>
          </a:bodyPr>
          <a:lstStyle/>
          <a:p>
            <a:r>
              <a:rPr lang="en-US" b="1" dirty="0" smtClean="0">
                <a:solidFill>
                  <a:srgbClr val="0070C0"/>
                </a:solidFill>
                <a:latin typeface="Arial" pitchFamily="34" charset="0"/>
                <a:cs typeface="Arial" pitchFamily="34" charset="0"/>
              </a:rPr>
              <a:t>Introduction</a:t>
            </a:r>
            <a:endParaRPr lang="en-US" b="1" dirty="0">
              <a:solidFill>
                <a:srgbClr val="0070C0"/>
              </a:solidFill>
              <a:latin typeface="Arial" pitchFamily="34" charset="0"/>
              <a:cs typeface="Arial" pitchFamily="34" charset="0"/>
            </a:endParaRPr>
          </a:p>
        </p:txBody>
      </p:sp>
      <p:sp>
        <p:nvSpPr>
          <p:cNvPr id="3" name="Content Placeholder 2"/>
          <p:cNvSpPr>
            <a:spLocks noGrp="1"/>
          </p:cNvSpPr>
          <p:nvPr>
            <p:ph sz="quarter" idx="1"/>
          </p:nvPr>
        </p:nvSpPr>
        <p:spPr>
          <a:xfrm>
            <a:off x="685800" y="1447800"/>
            <a:ext cx="8305800" cy="4572000"/>
          </a:xfrm>
        </p:spPr>
        <p:txBody>
          <a:bodyPr/>
          <a:lstStyle/>
          <a:p>
            <a:r>
              <a:rPr lang="en-US" sz="2800" dirty="0" smtClean="0">
                <a:latin typeface="Times New Roman" pitchFamily="18" charset="0"/>
                <a:cs typeface="Times New Roman" pitchFamily="18" charset="0"/>
              </a:rPr>
              <a:t>Dominance is an important non-additive genetic effect resulting from interactions between alleles at the same locus</a:t>
            </a:r>
          </a:p>
          <a:p>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Most of prediction models for dairy cattle have included only additive effects in genomic selection</a:t>
            </a:r>
          </a:p>
          <a:p>
            <a:pPr marL="798513" indent="-341313">
              <a:buFont typeface="Wingdings 2" pitchFamily="18" charset="2"/>
              <a:buChar char=""/>
            </a:pPr>
            <a:r>
              <a:rPr lang="en-US" sz="2800" dirty="0" smtClean="0">
                <a:latin typeface="Times New Roman" pitchFamily="18" charset="0"/>
                <a:cs typeface="Times New Roman" pitchFamily="18" charset="0"/>
              </a:rPr>
              <a:t>Limited number of cows with both genotypes and phenotypes</a:t>
            </a:r>
          </a:p>
          <a:p>
            <a:pPr marL="798513" indent="-341313">
              <a:buFont typeface="Wingdings 2" pitchFamily="18" charset="2"/>
              <a:buChar char=""/>
            </a:pPr>
            <a:r>
              <a:rPr lang="en-US" sz="2800" dirty="0" smtClean="0">
                <a:latin typeface="Times New Roman" pitchFamily="18" charset="0"/>
                <a:cs typeface="Times New Roman" pitchFamily="18" charset="0"/>
              </a:rPr>
              <a:t>Requiring greater computing resources</a:t>
            </a:r>
            <a:endParaRPr lang="en-US" sz="2800" dirty="0">
              <a:latin typeface="Times New Roman" pitchFamily="18" charset="0"/>
              <a:cs typeface="Times New Roman" pitchFamily="18" charset="0"/>
            </a:endParaRPr>
          </a:p>
        </p:txBody>
      </p:sp>
      <p:cxnSp>
        <p:nvCxnSpPr>
          <p:cNvPr id="4" name="Straight Connector 3"/>
          <p:cNvCxnSpPr/>
          <p:nvPr/>
        </p:nvCxnSpPr>
        <p:spPr>
          <a:xfrm>
            <a:off x="76200" y="1143000"/>
            <a:ext cx="8991600" cy="1588"/>
          </a:xfrm>
          <a:prstGeom prst="line">
            <a:avLst/>
          </a:prstGeom>
          <a:ln w="101600" cmpd="thickThin">
            <a:solidFill>
              <a:schemeClr val="accent2">
                <a:lumMod val="75000"/>
                <a:alpha val="63000"/>
              </a:schemeClr>
            </a:solidFill>
          </a:ln>
          <a:effectLst>
            <a:outerShdw blurRad="812800" dist="50800" dir="1320000" sx="1000" sy="1000" algn="ctr" rotWithShape="0">
              <a:srgbClr val="000000"/>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838200"/>
          </a:xfrm>
        </p:spPr>
        <p:txBody>
          <a:bodyPr/>
          <a:lstStyle/>
          <a:p>
            <a:r>
              <a:rPr lang="en-US" b="1" dirty="0" smtClean="0">
                <a:solidFill>
                  <a:srgbClr val="0070C0"/>
                </a:solidFill>
                <a:latin typeface="Arial" pitchFamily="34" charset="0"/>
                <a:cs typeface="Arial" pitchFamily="34" charset="0"/>
              </a:rPr>
              <a:t>Introduction</a:t>
            </a:r>
            <a:endParaRPr lang="en-US" dirty="0"/>
          </a:p>
        </p:txBody>
      </p:sp>
      <p:sp>
        <p:nvSpPr>
          <p:cNvPr id="3" name="Content Placeholder 2"/>
          <p:cNvSpPr>
            <a:spLocks noGrp="1"/>
          </p:cNvSpPr>
          <p:nvPr>
            <p:ph sz="quarter" idx="1"/>
          </p:nvPr>
        </p:nvSpPr>
        <p:spPr>
          <a:xfrm>
            <a:off x="228600" y="1447800"/>
            <a:ext cx="8686800" cy="5105400"/>
          </a:xfrm>
        </p:spPr>
        <p:txBody>
          <a:bodyPr>
            <a:normAutofit/>
          </a:bodyPr>
          <a:lstStyle/>
          <a:p>
            <a:pPr algn="just">
              <a:spcBef>
                <a:spcPts val="600"/>
              </a:spcBef>
              <a:spcAft>
                <a:spcPts val="600"/>
              </a:spcAft>
            </a:pPr>
            <a:r>
              <a:rPr lang="en-US" sz="2400" dirty="0" smtClean="0">
                <a:latin typeface="Arial" pitchFamily="34" charset="0"/>
                <a:cs typeface="Arial" pitchFamily="34" charset="0"/>
              </a:rPr>
              <a:t>Recently a few publications investigated dominance using SNPs </a:t>
            </a:r>
            <a:r>
              <a:rPr lang="en-US" sz="2200" i="1" dirty="0" smtClean="0">
                <a:latin typeface="Times New Roman" pitchFamily="18" charset="0"/>
                <a:cs typeface="Times New Roman" pitchFamily="18" charset="0"/>
              </a:rPr>
              <a:t>(Su G, et al 2012; Sun C, et al 2013; </a:t>
            </a:r>
            <a:r>
              <a:rPr lang="en-US" sz="2200" i="1" dirty="0" err="1" smtClean="0">
                <a:latin typeface="Times New Roman" pitchFamily="18" charset="0"/>
                <a:cs typeface="Times New Roman" pitchFamily="18" charset="0"/>
              </a:rPr>
              <a:t>Boysen</a:t>
            </a:r>
            <a:r>
              <a:rPr lang="en-US" sz="2200" i="1" dirty="0" smtClean="0">
                <a:latin typeface="Times New Roman" pitchFamily="18" charset="0"/>
                <a:cs typeface="Times New Roman" pitchFamily="18" charset="0"/>
              </a:rPr>
              <a:t> TJ, et al 2013; </a:t>
            </a:r>
            <a:r>
              <a:rPr lang="en-US" sz="2200" i="1" dirty="0" err="1" smtClean="0">
                <a:latin typeface="Times New Roman" pitchFamily="18" charset="0"/>
                <a:cs typeface="Times New Roman" pitchFamily="18" charset="0"/>
              </a:rPr>
              <a:t>Vitezica</a:t>
            </a:r>
            <a:r>
              <a:rPr lang="en-US" sz="2200" i="1" dirty="0" smtClean="0">
                <a:latin typeface="Times New Roman" pitchFamily="18" charset="0"/>
                <a:cs typeface="Times New Roman" pitchFamily="18" charset="0"/>
              </a:rPr>
              <a:t>, ZG et al 2013; Da Y, et al 2014; </a:t>
            </a:r>
            <a:r>
              <a:rPr lang="en-US" sz="2200" i="1" dirty="0" err="1" smtClean="0">
                <a:latin typeface="Times New Roman" pitchFamily="18" charset="0"/>
                <a:cs typeface="Times New Roman" pitchFamily="18" charset="0"/>
              </a:rPr>
              <a:t>Nishio</a:t>
            </a:r>
            <a:r>
              <a:rPr lang="en-US" sz="2200" i="1" dirty="0" smtClean="0">
                <a:latin typeface="Times New Roman" pitchFamily="18" charset="0"/>
                <a:cs typeface="Times New Roman" pitchFamily="18" charset="0"/>
              </a:rPr>
              <a:t> M, et al 2014; …)</a:t>
            </a:r>
            <a:endParaRPr lang="en-US" sz="2000" i="1" dirty="0" smtClean="0"/>
          </a:p>
          <a:p>
            <a:pPr algn="just">
              <a:spcBef>
                <a:spcPts val="600"/>
              </a:spcBef>
              <a:spcAft>
                <a:spcPts val="600"/>
              </a:spcAft>
            </a:pPr>
            <a:r>
              <a:rPr lang="en-US" sz="2400" dirty="0" smtClean="0">
                <a:solidFill>
                  <a:srgbClr val="7030A0"/>
                </a:solidFill>
                <a:latin typeface="Arial" pitchFamily="34" charset="0"/>
                <a:cs typeface="Arial" pitchFamily="34" charset="0"/>
              </a:rPr>
              <a:t>Most of them using simulated or small real data</a:t>
            </a:r>
          </a:p>
          <a:p>
            <a:pPr algn="just">
              <a:spcBef>
                <a:spcPts val="600"/>
              </a:spcBef>
              <a:spcAft>
                <a:spcPts val="600"/>
              </a:spcAft>
            </a:pPr>
            <a:r>
              <a:rPr lang="en-US" sz="2400" dirty="0" smtClean="0">
                <a:solidFill>
                  <a:srgbClr val="C00000"/>
                </a:solidFill>
                <a:latin typeface="Arial" pitchFamily="34" charset="0"/>
                <a:cs typeface="Arial" pitchFamily="34" charset="0"/>
              </a:rPr>
              <a:t>Large data set with very many different kinds of relationships help to partition variation into many components in principle using modern statistical methods with the animal model (Hill, et al;  2008)</a:t>
            </a:r>
          </a:p>
          <a:p>
            <a:pPr algn="just">
              <a:spcBef>
                <a:spcPts val="600"/>
              </a:spcBef>
              <a:spcAft>
                <a:spcPts val="600"/>
              </a:spcAft>
            </a:pPr>
            <a:r>
              <a:rPr lang="en-US" sz="2400" dirty="0" smtClean="0">
                <a:solidFill>
                  <a:srgbClr val="0070C0"/>
                </a:solidFill>
                <a:latin typeface="Arial" pitchFamily="34" charset="0"/>
                <a:cs typeface="Arial" pitchFamily="34" charset="0"/>
              </a:rPr>
              <a:t>The increasing availability of cows with phenotypes and genotypes in the United States</a:t>
            </a:r>
          </a:p>
          <a:p>
            <a:pPr algn="just">
              <a:spcBef>
                <a:spcPts val="600"/>
              </a:spcBef>
              <a:spcAft>
                <a:spcPts val="600"/>
              </a:spcAft>
            </a:pPr>
            <a:r>
              <a:rPr lang="en-US" sz="2400" spc="-50" dirty="0" smtClean="0">
                <a:solidFill>
                  <a:srgbClr val="0070C0"/>
                </a:solidFill>
                <a:latin typeface="Arial" pitchFamily="34" charset="0"/>
                <a:cs typeface="Arial" pitchFamily="34" charset="0"/>
              </a:rPr>
              <a:t>Mating program including dominance earn benefit (Sun et al; 2013)</a:t>
            </a:r>
          </a:p>
        </p:txBody>
      </p:sp>
      <p:cxnSp>
        <p:nvCxnSpPr>
          <p:cNvPr id="4" name="Straight Connector 3"/>
          <p:cNvCxnSpPr/>
          <p:nvPr/>
        </p:nvCxnSpPr>
        <p:spPr>
          <a:xfrm>
            <a:off x="76200" y="1143000"/>
            <a:ext cx="8991600" cy="1588"/>
          </a:xfrm>
          <a:prstGeom prst="line">
            <a:avLst/>
          </a:prstGeom>
          <a:ln w="101600" cmpd="thickThin">
            <a:solidFill>
              <a:schemeClr val="accent2">
                <a:lumMod val="75000"/>
                <a:alpha val="63000"/>
              </a:schemeClr>
            </a:solidFill>
          </a:ln>
          <a:effectLst>
            <a:outerShdw blurRad="812800" dist="50800" dir="1320000" sx="1000" sy="1000" algn="ctr" rotWithShape="0">
              <a:srgbClr val="000000"/>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838200"/>
          </a:xfrm>
        </p:spPr>
        <p:txBody>
          <a:bodyPr/>
          <a:lstStyle/>
          <a:p>
            <a:r>
              <a:rPr lang="en-US" b="1" dirty="0" smtClean="0">
                <a:solidFill>
                  <a:srgbClr val="0070C0"/>
                </a:solidFill>
                <a:latin typeface="Arial" pitchFamily="34" charset="0"/>
                <a:cs typeface="Arial" pitchFamily="34" charset="0"/>
              </a:rPr>
              <a:t>Introduction</a:t>
            </a:r>
            <a:endParaRPr lang="en-US" dirty="0"/>
          </a:p>
        </p:txBody>
      </p:sp>
      <p:sp>
        <p:nvSpPr>
          <p:cNvPr id="3" name="Content Placeholder 2"/>
          <p:cNvSpPr>
            <a:spLocks noGrp="1"/>
          </p:cNvSpPr>
          <p:nvPr>
            <p:ph sz="quarter" idx="1"/>
          </p:nvPr>
        </p:nvSpPr>
        <p:spPr>
          <a:xfrm>
            <a:off x="457200" y="1371600"/>
            <a:ext cx="8534400" cy="5181600"/>
          </a:xfrm>
        </p:spPr>
        <p:txBody>
          <a:bodyPr>
            <a:normAutofit/>
          </a:bodyPr>
          <a:lstStyle/>
          <a:p>
            <a:r>
              <a:rPr lang="en-US" sz="2400" dirty="0" smtClean="0">
                <a:latin typeface="Arial" pitchFamily="34" charset="0"/>
                <a:cs typeface="Arial" pitchFamily="34" charset="0"/>
              </a:rPr>
              <a:t>Objective</a:t>
            </a:r>
          </a:p>
          <a:p>
            <a:pPr marL="573088" indent="-285750" algn="just">
              <a:spcBef>
                <a:spcPts val="600"/>
              </a:spcBef>
              <a:spcAft>
                <a:spcPts val="600"/>
              </a:spcAft>
              <a:buFont typeface="+mj-lt"/>
              <a:buAutoNum type="arabicPeriod"/>
            </a:pPr>
            <a:r>
              <a:rPr lang="en-US" sz="2400" dirty="0" smtClean="0">
                <a:latin typeface="Arial" pitchFamily="34" charset="0"/>
                <a:cs typeface="Arial" pitchFamily="34" charset="0"/>
              </a:rPr>
              <a:t>Estimating additive and dominance variance components using Holstein and Jersey data for six traits </a:t>
            </a:r>
          </a:p>
          <a:p>
            <a:pPr marL="573088" indent="-285750" algn="just">
              <a:spcBef>
                <a:spcPts val="600"/>
              </a:spcBef>
              <a:spcAft>
                <a:spcPts val="600"/>
              </a:spcAft>
              <a:buClr>
                <a:srgbClr val="0070C0"/>
              </a:buClr>
              <a:buFont typeface="+mj-lt"/>
              <a:buAutoNum type="arabicPeriod"/>
            </a:pPr>
            <a:r>
              <a:rPr lang="en-US" sz="2400" dirty="0" smtClean="0">
                <a:solidFill>
                  <a:srgbClr val="0070C0"/>
                </a:solidFill>
                <a:latin typeface="Arial" pitchFamily="34" charset="0"/>
                <a:cs typeface="Arial" pitchFamily="34" charset="0"/>
              </a:rPr>
              <a:t>Comparing predictive ability of models that included additive and dominance effects with that of a model including only additive effects</a:t>
            </a:r>
          </a:p>
          <a:p>
            <a:pPr marL="573088" indent="-285750" algn="just">
              <a:spcBef>
                <a:spcPts val="600"/>
              </a:spcBef>
              <a:spcAft>
                <a:spcPts val="600"/>
              </a:spcAft>
              <a:buFont typeface="+mj-lt"/>
              <a:buAutoNum type="arabicPeriod"/>
            </a:pPr>
            <a:r>
              <a:rPr lang="en-US" sz="2400" dirty="0" smtClean="0">
                <a:latin typeface="Arial" pitchFamily="34" charset="0"/>
                <a:cs typeface="Arial" pitchFamily="34" charset="0"/>
              </a:rPr>
              <a:t>Comparing predictions obtained using two different dominance coefficients</a:t>
            </a:r>
          </a:p>
          <a:p>
            <a:pPr marL="573088" indent="-285750" algn="just">
              <a:spcBef>
                <a:spcPts val="600"/>
              </a:spcBef>
              <a:spcAft>
                <a:spcPts val="600"/>
              </a:spcAft>
              <a:buClr>
                <a:srgbClr val="0070C0"/>
              </a:buClr>
              <a:buFont typeface="+mj-lt"/>
              <a:buAutoNum type="arabicPeriod"/>
            </a:pPr>
            <a:r>
              <a:rPr lang="en-US" sz="2400" dirty="0" smtClean="0">
                <a:solidFill>
                  <a:srgbClr val="0070C0"/>
                </a:solidFill>
                <a:latin typeface="Arial" pitchFamily="34" charset="0"/>
                <a:cs typeface="Arial" pitchFamily="34" charset="0"/>
              </a:rPr>
              <a:t>Testing model prediction by expanding the data set to include cows with derived genotype probabilities based on ancestor genotypes</a:t>
            </a:r>
          </a:p>
        </p:txBody>
      </p:sp>
      <p:cxnSp>
        <p:nvCxnSpPr>
          <p:cNvPr id="4" name="Straight Connector 3"/>
          <p:cNvCxnSpPr/>
          <p:nvPr/>
        </p:nvCxnSpPr>
        <p:spPr>
          <a:xfrm>
            <a:off x="76200" y="1066800"/>
            <a:ext cx="8991600" cy="1588"/>
          </a:xfrm>
          <a:prstGeom prst="line">
            <a:avLst/>
          </a:prstGeom>
          <a:ln w="101600" cmpd="thickThin">
            <a:solidFill>
              <a:schemeClr val="accent2">
                <a:lumMod val="75000"/>
                <a:alpha val="63000"/>
              </a:schemeClr>
            </a:solidFill>
          </a:ln>
          <a:effectLst>
            <a:outerShdw blurRad="812800" dist="50800" dir="1320000" sx="1000" sy="1000" algn="ctr" rotWithShape="0">
              <a:srgbClr val="000000"/>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7772400" cy="838200"/>
          </a:xfrm>
        </p:spPr>
        <p:txBody>
          <a:bodyPr>
            <a:normAutofit/>
          </a:bodyPr>
          <a:lstStyle/>
          <a:p>
            <a:r>
              <a:rPr lang="en-US" b="1" dirty="0" smtClean="0">
                <a:solidFill>
                  <a:srgbClr val="0070C0"/>
                </a:solidFill>
                <a:latin typeface="Arial" pitchFamily="34" charset="0"/>
                <a:cs typeface="Arial" pitchFamily="34" charset="0"/>
              </a:rPr>
              <a:t>Materials and Methods</a:t>
            </a:r>
            <a:endParaRPr lang="en-US" dirty="0"/>
          </a:p>
        </p:txBody>
      </p:sp>
      <p:sp>
        <p:nvSpPr>
          <p:cNvPr id="8" name="Content Placeholder 7"/>
          <p:cNvSpPr>
            <a:spLocks noGrp="1"/>
          </p:cNvSpPr>
          <p:nvPr>
            <p:ph sz="quarter" idx="1"/>
          </p:nvPr>
        </p:nvSpPr>
        <p:spPr>
          <a:xfrm>
            <a:off x="685800" y="1371600"/>
            <a:ext cx="8458200" cy="2819400"/>
          </a:xfrm>
        </p:spPr>
        <p:txBody>
          <a:bodyPr/>
          <a:lstStyle/>
          <a:p>
            <a:r>
              <a:rPr lang="en-US" sz="2800" dirty="0" smtClean="0">
                <a:latin typeface="Arial" pitchFamily="34" charset="0"/>
                <a:cs typeface="Arial" pitchFamily="34" charset="0"/>
              </a:rPr>
              <a:t>Data</a:t>
            </a:r>
          </a:p>
          <a:p>
            <a:pPr marL="514350" indent="-227013">
              <a:buFont typeface="+mj-lt"/>
              <a:buAutoNum type="arabicPeriod"/>
            </a:pPr>
            <a:r>
              <a:rPr lang="en-US" sz="2200" dirty="0" smtClean="0">
                <a:solidFill>
                  <a:srgbClr val="C00000"/>
                </a:solidFill>
                <a:latin typeface="Arial" pitchFamily="34" charset="0"/>
                <a:cs typeface="Arial" pitchFamily="34" charset="0"/>
              </a:rPr>
              <a:t>DATA</a:t>
            </a:r>
            <a:r>
              <a:rPr lang="en-US" sz="2200" baseline="-25000" dirty="0" smtClean="0">
                <a:solidFill>
                  <a:srgbClr val="C00000"/>
                </a:solidFill>
                <a:latin typeface="Arial" pitchFamily="34" charset="0"/>
                <a:cs typeface="Arial" pitchFamily="34" charset="0"/>
              </a:rPr>
              <a:t>C </a:t>
            </a:r>
            <a:r>
              <a:rPr lang="en-US" sz="2200" baseline="-25000" dirty="0" smtClean="0">
                <a:latin typeface="Arial" pitchFamily="34" charset="0"/>
                <a:cs typeface="Arial" pitchFamily="34" charset="0"/>
              </a:rPr>
              <a:t>        </a:t>
            </a:r>
            <a:r>
              <a:rPr lang="en-US" sz="2200" dirty="0" smtClean="0">
                <a:latin typeface="Arial" pitchFamily="34" charset="0"/>
                <a:cs typeface="Arial" pitchFamily="34" charset="0"/>
              </a:rPr>
              <a:t>:Cows with own genotypes and phenotypes</a:t>
            </a:r>
          </a:p>
          <a:p>
            <a:pPr marL="514350" indent="-227013">
              <a:buFont typeface="+mj-lt"/>
              <a:buAutoNum type="arabicPeriod"/>
            </a:pPr>
            <a:r>
              <a:rPr lang="en-US" sz="2200" dirty="0" smtClean="0">
                <a:solidFill>
                  <a:srgbClr val="C00000"/>
                </a:solidFill>
                <a:latin typeface="Arial" pitchFamily="34" charset="0"/>
                <a:cs typeface="Arial" pitchFamily="34" charset="0"/>
              </a:rPr>
              <a:t>DATA</a:t>
            </a:r>
            <a:r>
              <a:rPr lang="en-US" sz="2200" baseline="-25000" dirty="0" smtClean="0">
                <a:solidFill>
                  <a:srgbClr val="C00000"/>
                </a:solidFill>
                <a:latin typeface="Arial" pitchFamily="34" charset="0"/>
                <a:cs typeface="Arial" pitchFamily="34" charset="0"/>
              </a:rPr>
              <a:t>S-D</a:t>
            </a:r>
            <a:r>
              <a:rPr lang="en-US" sz="2200" baseline="-25000" dirty="0" smtClean="0">
                <a:latin typeface="Arial" pitchFamily="34" charset="0"/>
                <a:cs typeface="Arial" pitchFamily="34" charset="0"/>
              </a:rPr>
              <a:t>     </a:t>
            </a:r>
            <a:r>
              <a:rPr lang="en-US" sz="2200" dirty="0" smtClean="0">
                <a:latin typeface="Arial" pitchFamily="34" charset="0"/>
                <a:cs typeface="Arial" pitchFamily="34" charset="0"/>
              </a:rPr>
              <a:t>:Cow with phenotypes but genotype probabilities 	             		 were calculated from genotyped sire and dam</a:t>
            </a:r>
          </a:p>
          <a:p>
            <a:pPr marL="514350" indent="-227013">
              <a:buFont typeface="+mj-lt"/>
              <a:buAutoNum type="arabicPeriod"/>
            </a:pPr>
            <a:r>
              <a:rPr lang="en-US" sz="2200" dirty="0" smtClean="0">
                <a:solidFill>
                  <a:srgbClr val="C00000"/>
                </a:solidFill>
                <a:latin typeface="Arial" pitchFamily="34" charset="0"/>
                <a:cs typeface="Arial" pitchFamily="34" charset="0"/>
              </a:rPr>
              <a:t>DATA</a:t>
            </a:r>
            <a:r>
              <a:rPr lang="en-US" sz="2200" baseline="-25000" dirty="0" smtClean="0">
                <a:solidFill>
                  <a:srgbClr val="C00000"/>
                </a:solidFill>
                <a:latin typeface="Arial" pitchFamily="34" charset="0"/>
                <a:cs typeface="Arial" pitchFamily="34" charset="0"/>
              </a:rPr>
              <a:t>S-</a:t>
            </a:r>
            <a:r>
              <a:rPr lang="en-US" sz="2200" baseline="-25000" dirty="0" err="1" smtClean="0">
                <a:solidFill>
                  <a:srgbClr val="C00000"/>
                </a:solidFill>
                <a:latin typeface="Arial" pitchFamily="34" charset="0"/>
                <a:cs typeface="Arial" pitchFamily="34" charset="0"/>
              </a:rPr>
              <a:t>MGS</a:t>
            </a:r>
            <a:r>
              <a:rPr lang="en-US" sz="2200" dirty="0" err="1" smtClean="0">
                <a:latin typeface="Arial" pitchFamily="34" charset="0"/>
                <a:cs typeface="Arial" pitchFamily="34" charset="0"/>
              </a:rPr>
              <a:t>:Cows</a:t>
            </a:r>
            <a:r>
              <a:rPr lang="en-US" sz="2200" dirty="0" smtClean="0">
                <a:latin typeface="Arial" pitchFamily="34" charset="0"/>
                <a:cs typeface="Arial" pitchFamily="34" charset="0"/>
              </a:rPr>
              <a:t> with phenotypes but genotype probabilities	              		  were calculated from genotyped sire and MGS</a:t>
            </a:r>
          </a:p>
          <a:p>
            <a:endParaRPr lang="en-US" dirty="0"/>
          </a:p>
        </p:txBody>
      </p:sp>
      <p:sp>
        <p:nvSpPr>
          <p:cNvPr id="9" name="Rectangle 8"/>
          <p:cNvSpPr/>
          <p:nvPr/>
        </p:nvSpPr>
        <p:spPr>
          <a:xfrm>
            <a:off x="1295400" y="4191000"/>
            <a:ext cx="6629400" cy="707886"/>
          </a:xfrm>
          <a:prstGeom prst="rect">
            <a:avLst/>
          </a:prstGeom>
          <a:ln w="25400"/>
        </p:spPr>
        <p:style>
          <a:lnRef idx="2">
            <a:schemeClr val="accent1"/>
          </a:lnRef>
          <a:fillRef idx="1">
            <a:schemeClr val="lt1"/>
          </a:fillRef>
          <a:effectRef idx="0">
            <a:schemeClr val="accent1"/>
          </a:effectRef>
          <a:fontRef idx="minor">
            <a:schemeClr val="dk1"/>
          </a:fontRef>
        </p:style>
        <p:txBody>
          <a:bodyPr wrap="square">
            <a:spAutoFit/>
          </a:bodyPr>
          <a:lstStyle/>
          <a:p>
            <a:r>
              <a:rPr lang="en-US" sz="2000" b="1" dirty="0" smtClean="0"/>
              <a:t>Each sire-MGS pair was required to have </a:t>
            </a:r>
            <a:r>
              <a:rPr lang="en-US" sz="2000" b="1" dirty="0" smtClean="0">
                <a:sym typeface="Symbol"/>
              </a:rPr>
              <a:t></a:t>
            </a:r>
            <a:r>
              <a:rPr lang="en-US" sz="2000" b="1" dirty="0" smtClean="0"/>
              <a:t>20 observations for Holsteins and </a:t>
            </a:r>
            <a:r>
              <a:rPr lang="en-US" sz="2000" b="1" dirty="0" smtClean="0">
                <a:sym typeface="Symbol"/>
              </a:rPr>
              <a:t></a:t>
            </a:r>
            <a:r>
              <a:rPr lang="en-US" sz="2000" b="1" dirty="0" smtClean="0"/>
              <a:t>8 observations for Jerseys</a:t>
            </a:r>
            <a:endParaRPr lang="en-US" sz="2000" b="1" dirty="0"/>
          </a:p>
        </p:txBody>
      </p:sp>
      <p:pic>
        <p:nvPicPr>
          <p:cNvPr id="1027" name="Picture 3"/>
          <p:cNvPicPr>
            <a:picLocks noChangeAspect="1" noChangeArrowheads="1"/>
          </p:cNvPicPr>
          <p:nvPr/>
        </p:nvPicPr>
        <p:blipFill>
          <a:blip r:embed="rId2" cstate="print"/>
          <a:srcRect/>
          <a:stretch>
            <a:fillRect/>
          </a:stretch>
        </p:blipFill>
        <p:spPr bwMode="auto">
          <a:xfrm>
            <a:off x="8001000" y="4191000"/>
            <a:ext cx="953036" cy="685800"/>
          </a:xfrm>
          <a:prstGeom prst="rect">
            <a:avLst/>
          </a:prstGeom>
          <a:noFill/>
          <a:ln w="9525">
            <a:noFill/>
            <a:miter lim="800000"/>
            <a:headEnd/>
            <a:tailEnd/>
          </a:ln>
        </p:spPr>
      </p:pic>
      <p:pic>
        <p:nvPicPr>
          <p:cNvPr id="1028" name="Picture 4"/>
          <p:cNvPicPr>
            <a:picLocks noChangeAspect="1" noChangeArrowheads="1"/>
          </p:cNvPicPr>
          <p:nvPr/>
        </p:nvPicPr>
        <p:blipFill>
          <a:blip r:embed="rId3" cstate="print"/>
          <a:srcRect/>
          <a:stretch>
            <a:fillRect/>
          </a:stretch>
        </p:blipFill>
        <p:spPr bwMode="auto">
          <a:xfrm>
            <a:off x="253693" y="4191000"/>
            <a:ext cx="965507" cy="685800"/>
          </a:xfrm>
          <a:prstGeom prst="rect">
            <a:avLst/>
          </a:prstGeom>
          <a:noFill/>
          <a:ln w="9525">
            <a:noFill/>
            <a:miter lim="800000"/>
            <a:headEnd/>
            <a:tailEnd/>
          </a:ln>
        </p:spPr>
      </p:pic>
      <p:sp>
        <p:nvSpPr>
          <p:cNvPr id="14" name="Rectangle 13"/>
          <p:cNvSpPr/>
          <p:nvPr/>
        </p:nvSpPr>
        <p:spPr>
          <a:xfrm>
            <a:off x="990600" y="4953000"/>
            <a:ext cx="7696200" cy="1323439"/>
          </a:xfrm>
          <a:prstGeom prst="rect">
            <a:avLst/>
          </a:prstGeom>
        </p:spPr>
        <p:txBody>
          <a:bodyPr wrap="square">
            <a:spAutoFit/>
          </a:bodyPr>
          <a:lstStyle/>
          <a:p>
            <a:pPr marL="169863" indent="-169863">
              <a:buFont typeface="Wingdings" pitchFamily="2" charset="2"/>
              <a:buChar char="ü"/>
            </a:pPr>
            <a:r>
              <a:rPr lang="en-US" sz="2000" b="1" dirty="0" smtClean="0">
                <a:solidFill>
                  <a:srgbClr val="0070C0"/>
                </a:solidFill>
              </a:rPr>
              <a:t>Fixed effects (age and parity group, herd management group, inbreeding, and </a:t>
            </a:r>
            <a:r>
              <a:rPr lang="en-US" sz="2000" b="1" dirty="0" err="1" smtClean="0">
                <a:solidFill>
                  <a:srgbClr val="0070C0"/>
                </a:solidFill>
              </a:rPr>
              <a:t>heterosis</a:t>
            </a:r>
            <a:r>
              <a:rPr lang="en-US" sz="2000" b="1" dirty="0" smtClean="0">
                <a:solidFill>
                  <a:srgbClr val="0070C0"/>
                </a:solidFill>
              </a:rPr>
              <a:t>) were first estimated using a multi-trait and multi-breed linear mixed model</a:t>
            </a:r>
          </a:p>
          <a:p>
            <a:pPr marL="169863" indent="-169863">
              <a:buFont typeface="Wingdings" pitchFamily="2" charset="2"/>
              <a:buChar char="ü"/>
            </a:pPr>
            <a:r>
              <a:rPr lang="en-US" sz="2000" b="1" dirty="0" smtClean="0">
                <a:solidFill>
                  <a:srgbClr val="0070C0"/>
                </a:solidFill>
              </a:rPr>
              <a:t>Records from first parity were adjusted for fixed effects</a:t>
            </a:r>
            <a:endParaRPr lang="en-US" sz="2000" b="1" dirty="0">
              <a:solidFill>
                <a:srgbClr val="0070C0"/>
              </a:solidFill>
            </a:endParaRPr>
          </a:p>
        </p:txBody>
      </p:sp>
      <p:cxnSp>
        <p:nvCxnSpPr>
          <p:cNvPr id="10" name="Straight Connector 9"/>
          <p:cNvCxnSpPr/>
          <p:nvPr/>
        </p:nvCxnSpPr>
        <p:spPr>
          <a:xfrm>
            <a:off x="76200" y="1143000"/>
            <a:ext cx="8991600" cy="1588"/>
          </a:xfrm>
          <a:prstGeom prst="line">
            <a:avLst/>
          </a:prstGeom>
          <a:ln w="101600" cmpd="thickThin">
            <a:solidFill>
              <a:schemeClr val="accent2">
                <a:lumMod val="75000"/>
                <a:alpha val="63000"/>
              </a:schemeClr>
            </a:solidFill>
          </a:ln>
          <a:effectLst>
            <a:outerShdw blurRad="812800" dist="50800" dir="1320000" sx="1000" sy="1000" algn="ctr" rotWithShape="0">
              <a:srgbClr val="000000"/>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1+#ppt_w/2"/>
                                          </p:val>
                                        </p:tav>
                                        <p:tav tm="100000">
                                          <p:val>
                                            <p:strVal val="#ppt_x"/>
                                          </p:val>
                                        </p:tav>
                                      </p:tavLst>
                                    </p:anim>
                                    <p:anim calcmode="lin" valueType="num">
                                      <p:cBhvr additive="base">
                                        <p:cTn id="8" dur="5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28600"/>
            <a:ext cx="7772400" cy="838200"/>
          </a:xfrm>
        </p:spPr>
        <p:txBody>
          <a:bodyPr>
            <a:normAutofit/>
          </a:bodyPr>
          <a:lstStyle/>
          <a:p>
            <a:r>
              <a:rPr lang="en-US" b="1" dirty="0" smtClean="0">
                <a:solidFill>
                  <a:srgbClr val="0070C0"/>
                </a:solidFill>
                <a:latin typeface="Arial" pitchFamily="34" charset="0"/>
                <a:cs typeface="Arial" pitchFamily="34" charset="0"/>
              </a:rPr>
              <a:t>Materials and Methods</a:t>
            </a:r>
            <a:endParaRPr lang="en-US" dirty="0"/>
          </a:p>
        </p:txBody>
      </p:sp>
      <p:graphicFrame>
        <p:nvGraphicFramePr>
          <p:cNvPr id="6" name="Content Placeholder 5"/>
          <p:cNvGraphicFramePr>
            <a:graphicFrameLocks noGrp="1"/>
          </p:cNvGraphicFramePr>
          <p:nvPr>
            <p:ph sz="quarter" idx="1"/>
          </p:nvPr>
        </p:nvGraphicFramePr>
        <p:xfrm>
          <a:off x="685800" y="1600201"/>
          <a:ext cx="8001000" cy="2590061"/>
        </p:xfrm>
        <a:graphic>
          <a:graphicData uri="http://schemas.openxmlformats.org/drawingml/2006/table">
            <a:tbl>
              <a:tblPr>
                <a:tableStyleId>{D113A9D2-9D6B-4929-AA2D-F23B5EE8CBE7}</a:tableStyleId>
              </a:tblPr>
              <a:tblGrid>
                <a:gridCol w="1000125"/>
                <a:gridCol w="1000125"/>
                <a:gridCol w="3000375"/>
                <a:gridCol w="1000125"/>
                <a:gridCol w="1000125"/>
                <a:gridCol w="1000125"/>
              </a:tblGrid>
              <a:tr h="296619">
                <a:tc gridSpan="2">
                  <a:txBody>
                    <a:bodyPr/>
                    <a:lstStyle/>
                    <a:p>
                      <a:pPr algn="ctr" rtl="0" fontAlgn="t"/>
                      <a:endParaRPr lang="en-US" sz="2000" b="1" i="0" u="none" strike="noStrike" dirty="0">
                        <a:solidFill>
                          <a:srgbClr val="000000"/>
                        </a:solidFill>
                        <a:latin typeface="Times New Roman"/>
                      </a:endParaRPr>
                    </a:p>
                  </a:txBody>
                  <a:tcPr marL="9525" marR="9525" marT="9525" marB="0">
                    <a:lnB w="12700" cap="flat" cmpd="sng" algn="ctr">
                      <a:solidFill>
                        <a:schemeClr val="bg1"/>
                      </a:solidFill>
                      <a:prstDash val="solid"/>
                      <a:round/>
                      <a:headEnd type="none" w="med" len="med"/>
                      <a:tailEnd type="none" w="med" len="med"/>
                    </a:lnB>
                  </a:tcPr>
                </a:tc>
                <a:tc hMerge="1">
                  <a:txBody>
                    <a:bodyPr/>
                    <a:lstStyle/>
                    <a:p>
                      <a:endParaRPr lang="en-US"/>
                    </a:p>
                  </a:txBody>
                  <a:tcPr/>
                </a:tc>
                <a:tc>
                  <a:txBody>
                    <a:bodyPr/>
                    <a:lstStyle/>
                    <a:p>
                      <a:pPr algn="ctr" rtl="0" fontAlgn="t"/>
                      <a:r>
                        <a:rPr lang="en-US" sz="2000" b="1" u="none" strike="noStrike" dirty="0"/>
                        <a:t>Milk  </a:t>
                      </a:r>
                      <a:r>
                        <a:rPr lang="en-US" sz="2000" b="1" u="none" strike="noStrike" dirty="0" smtClean="0"/>
                        <a:t>( Fat , Protein )</a:t>
                      </a:r>
                      <a:endParaRPr lang="en-US" sz="2000" b="1" i="0" u="none" strike="noStrike" dirty="0">
                        <a:solidFill>
                          <a:srgbClr val="000000"/>
                        </a:solidFill>
                        <a:latin typeface="Times New Roman"/>
                      </a:endParaRPr>
                    </a:p>
                  </a:txBody>
                  <a:tcPr marL="9525" marR="9525" marT="9525" marB="0">
                    <a:lnB w="12700" cap="flat" cmpd="sng" algn="ctr">
                      <a:solidFill>
                        <a:schemeClr val="bg1"/>
                      </a:solidFill>
                      <a:prstDash val="solid"/>
                      <a:round/>
                      <a:headEnd type="none" w="med" len="med"/>
                      <a:tailEnd type="none" w="med" len="med"/>
                    </a:lnB>
                  </a:tcPr>
                </a:tc>
                <a:tc>
                  <a:txBody>
                    <a:bodyPr/>
                    <a:lstStyle/>
                    <a:p>
                      <a:pPr algn="ctr" rtl="0" fontAlgn="t"/>
                      <a:r>
                        <a:rPr lang="en-US" sz="2000" b="1" u="none" strike="noStrike" dirty="0"/>
                        <a:t>PL  </a:t>
                      </a:r>
                      <a:endParaRPr lang="en-US" sz="2000" b="1" i="0" u="none" strike="noStrike" dirty="0">
                        <a:solidFill>
                          <a:srgbClr val="000000"/>
                        </a:solidFill>
                        <a:latin typeface="Times New Roman"/>
                      </a:endParaRPr>
                    </a:p>
                  </a:txBody>
                  <a:tcPr marL="9525" marR="9525" marT="9525" marB="0">
                    <a:lnB w="12700" cap="flat" cmpd="sng" algn="ctr">
                      <a:solidFill>
                        <a:schemeClr val="bg1"/>
                      </a:solidFill>
                      <a:prstDash val="solid"/>
                      <a:round/>
                      <a:headEnd type="none" w="med" len="med"/>
                      <a:tailEnd type="none" w="med" len="med"/>
                    </a:lnB>
                  </a:tcPr>
                </a:tc>
                <a:tc>
                  <a:txBody>
                    <a:bodyPr/>
                    <a:lstStyle/>
                    <a:p>
                      <a:pPr algn="ctr" rtl="0" fontAlgn="t"/>
                      <a:r>
                        <a:rPr lang="en-US" sz="2000" b="1" u="none" strike="noStrike" dirty="0"/>
                        <a:t>DPR </a:t>
                      </a:r>
                      <a:endParaRPr lang="en-US" sz="2000" b="1" i="0" u="none" strike="noStrike" dirty="0">
                        <a:solidFill>
                          <a:srgbClr val="000000"/>
                        </a:solidFill>
                        <a:latin typeface="Times New Roman"/>
                      </a:endParaRPr>
                    </a:p>
                  </a:txBody>
                  <a:tcPr marL="9525" marR="9525" marT="9525" marB="0">
                    <a:lnB w="12700" cap="flat" cmpd="sng" algn="ctr">
                      <a:solidFill>
                        <a:schemeClr val="bg1"/>
                      </a:solidFill>
                      <a:prstDash val="solid"/>
                      <a:round/>
                      <a:headEnd type="none" w="med" len="med"/>
                      <a:tailEnd type="none" w="med" len="med"/>
                    </a:lnB>
                  </a:tcPr>
                </a:tc>
                <a:tc>
                  <a:txBody>
                    <a:bodyPr/>
                    <a:lstStyle/>
                    <a:p>
                      <a:pPr algn="ctr" rtl="0" fontAlgn="t"/>
                      <a:r>
                        <a:rPr lang="en-US" sz="2000" b="1" u="none" strike="noStrike" dirty="0"/>
                        <a:t>SCS </a:t>
                      </a:r>
                      <a:endParaRPr lang="en-US" sz="2000" b="1" i="0" u="none" strike="noStrike" dirty="0">
                        <a:solidFill>
                          <a:srgbClr val="000000"/>
                        </a:solidFill>
                        <a:latin typeface="Times New Roman"/>
                      </a:endParaRPr>
                    </a:p>
                  </a:txBody>
                  <a:tcPr marL="9525" marR="9525" marT="9525" marB="0">
                    <a:lnB w="12700" cap="flat" cmpd="sng" algn="ctr">
                      <a:solidFill>
                        <a:schemeClr val="bg1"/>
                      </a:solidFill>
                      <a:prstDash val="solid"/>
                      <a:round/>
                      <a:headEnd type="none" w="med" len="med"/>
                      <a:tailEnd type="none" w="med" len="med"/>
                    </a:lnB>
                  </a:tcPr>
                </a:tc>
              </a:tr>
              <a:tr h="296619">
                <a:tc rowSpan="3">
                  <a:txBody>
                    <a:bodyPr/>
                    <a:lstStyle/>
                    <a:p>
                      <a:pPr algn="l" rtl="0" fontAlgn="ctr"/>
                      <a:r>
                        <a:rPr lang="en-US" sz="2000" b="1" u="none" strike="noStrike" dirty="0" smtClean="0"/>
                        <a:t>HO</a:t>
                      </a:r>
                      <a:endParaRPr lang="en-US" sz="2000" b="1" i="0" u="none" strike="noStrike" dirty="0">
                        <a:solidFill>
                          <a:srgbClr val="000000"/>
                        </a:solidFill>
                        <a:latin typeface="Perpetua"/>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rtl="0" fontAlgn="b"/>
                      <a:r>
                        <a:rPr lang="en-US" sz="2000" b="1" u="none" strike="noStrike" dirty="0"/>
                        <a:t>Cows </a:t>
                      </a:r>
                      <a:endParaRPr lang="en-US" sz="2000" b="1" i="0" u="none" strike="noStrike" dirty="0">
                        <a:solidFill>
                          <a:srgbClr val="000000"/>
                        </a:solidFill>
                        <a:latin typeface="Calibri"/>
                      </a:endParaRPr>
                    </a:p>
                  </a:txBody>
                  <a:tcPr marL="9525" marR="9525" marT="9525" marB="0" anchor="b">
                    <a:lnT w="12700" cap="flat" cmpd="sng" algn="ctr">
                      <a:solidFill>
                        <a:schemeClr val="bg1"/>
                      </a:solidFill>
                      <a:prstDash val="solid"/>
                      <a:round/>
                      <a:headEnd type="none" w="med" len="med"/>
                      <a:tailEnd type="none" w="med" len="med"/>
                    </a:lnT>
                  </a:tcPr>
                </a:tc>
                <a:tc>
                  <a:txBody>
                    <a:bodyPr/>
                    <a:lstStyle/>
                    <a:p>
                      <a:pPr algn="l" rtl="0" fontAlgn="t"/>
                      <a:r>
                        <a:rPr lang="en-US" sz="2000" b="1" u="none" strike="noStrike" dirty="0" smtClean="0"/>
                        <a:t>       30,482</a:t>
                      </a:r>
                      <a:endParaRPr lang="en-US" sz="2000" b="1" i="0" u="none" strike="noStrike" dirty="0">
                        <a:solidFill>
                          <a:srgbClr val="000000"/>
                        </a:solidFill>
                        <a:latin typeface="Times New Roman"/>
                      </a:endParaRPr>
                    </a:p>
                  </a:txBody>
                  <a:tcPr marL="9525" marR="9525" marT="9525" marB="0" anchor="ctr">
                    <a:lnT w="12700" cap="flat" cmpd="sng" algn="ctr">
                      <a:solidFill>
                        <a:schemeClr val="bg1"/>
                      </a:solidFill>
                      <a:prstDash val="solid"/>
                      <a:round/>
                      <a:headEnd type="none" w="med" len="med"/>
                      <a:tailEnd type="none" w="med" len="med"/>
                    </a:lnT>
                  </a:tcPr>
                </a:tc>
                <a:tc>
                  <a:txBody>
                    <a:bodyPr/>
                    <a:lstStyle/>
                    <a:p>
                      <a:pPr algn="ctr" rtl="0" fontAlgn="t"/>
                      <a:r>
                        <a:rPr lang="en-US" sz="2000" b="1" u="none" strike="noStrike" dirty="0"/>
                        <a:t>14,780</a:t>
                      </a:r>
                      <a:endParaRPr lang="en-US" sz="2000" b="1" i="0" u="none" strike="noStrike" dirty="0">
                        <a:solidFill>
                          <a:srgbClr val="000000"/>
                        </a:solidFill>
                        <a:latin typeface="Times New Roman"/>
                      </a:endParaRPr>
                    </a:p>
                  </a:txBody>
                  <a:tcPr marL="9525" marR="9525" marT="9525" marB="0" anchor="ctr">
                    <a:lnT w="12700" cap="flat" cmpd="sng" algn="ctr">
                      <a:solidFill>
                        <a:schemeClr val="bg1"/>
                      </a:solidFill>
                      <a:prstDash val="solid"/>
                      <a:round/>
                      <a:headEnd type="none" w="med" len="med"/>
                      <a:tailEnd type="none" w="med" len="med"/>
                    </a:lnT>
                  </a:tcPr>
                </a:tc>
                <a:tc>
                  <a:txBody>
                    <a:bodyPr/>
                    <a:lstStyle/>
                    <a:p>
                      <a:pPr algn="ctr" rtl="0" fontAlgn="t"/>
                      <a:r>
                        <a:rPr lang="en-US" sz="2000" b="1" u="none" strike="noStrike" dirty="0"/>
                        <a:t>23,811</a:t>
                      </a:r>
                      <a:endParaRPr lang="en-US" sz="2000" b="1" i="0" u="none" strike="noStrike" dirty="0">
                        <a:solidFill>
                          <a:srgbClr val="000000"/>
                        </a:solidFill>
                        <a:latin typeface="Times New Roman"/>
                      </a:endParaRPr>
                    </a:p>
                  </a:txBody>
                  <a:tcPr marL="9525" marR="9525" marT="9525" marB="0" anchor="ctr">
                    <a:lnT w="12700" cap="flat" cmpd="sng" algn="ctr">
                      <a:solidFill>
                        <a:schemeClr val="bg1"/>
                      </a:solidFill>
                      <a:prstDash val="solid"/>
                      <a:round/>
                      <a:headEnd type="none" w="med" len="med"/>
                      <a:tailEnd type="none" w="med" len="med"/>
                    </a:lnT>
                  </a:tcPr>
                </a:tc>
                <a:tc>
                  <a:txBody>
                    <a:bodyPr/>
                    <a:lstStyle/>
                    <a:p>
                      <a:pPr algn="ctr" rtl="0" fontAlgn="t"/>
                      <a:r>
                        <a:rPr lang="en-US" sz="2000" b="1" u="none" strike="noStrike" dirty="0"/>
                        <a:t>30,352</a:t>
                      </a:r>
                      <a:endParaRPr lang="en-US" sz="2000" b="1" i="0" u="none" strike="noStrike" dirty="0">
                        <a:solidFill>
                          <a:srgbClr val="000000"/>
                        </a:solidFill>
                        <a:latin typeface="Times New Roman"/>
                      </a:endParaRPr>
                    </a:p>
                  </a:txBody>
                  <a:tcPr marL="9525" marR="9525" marT="9525" marB="0" anchor="ctr">
                    <a:lnT w="12700" cap="flat" cmpd="sng" algn="ctr">
                      <a:solidFill>
                        <a:schemeClr val="bg1"/>
                      </a:solidFill>
                      <a:prstDash val="solid"/>
                      <a:round/>
                      <a:headEnd type="none" w="med" len="med"/>
                      <a:tailEnd type="none" w="med" len="med"/>
                    </a:lnT>
                  </a:tcPr>
                </a:tc>
              </a:tr>
              <a:tr h="296619">
                <a:tc vMerge="1">
                  <a:txBody>
                    <a:bodyPr/>
                    <a:lstStyle/>
                    <a:p>
                      <a:pPr algn="l"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2000" b="1" u="none" strike="noStrike" dirty="0" smtClean="0"/>
                        <a:t>S-D </a:t>
                      </a:r>
                      <a:endParaRPr lang="en-US" sz="2000" b="1" i="0" u="none" strike="noStrike" dirty="0">
                        <a:solidFill>
                          <a:srgbClr val="000000"/>
                        </a:solidFill>
                        <a:latin typeface="Calibri"/>
                      </a:endParaRPr>
                    </a:p>
                  </a:txBody>
                  <a:tcPr marL="9525" marR="9525" marT="9525" marB="0" anchor="b"/>
                </a:tc>
                <a:tc>
                  <a:txBody>
                    <a:bodyPr/>
                    <a:lstStyle/>
                    <a:p>
                      <a:pPr algn="l" rtl="0" fontAlgn="t"/>
                      <a:r>
                        <a:rPr lang="en-US" sz="2000" b="1" u="none" strike="noStrike" dirty="0" smtClean="0"/>
                        <a:t>       25,926</a:t>
                      </a:r>
                      <a:endParaRPr lang="en-US" sz="2000" b="1" i="0" u="none" strike="noStrike" dirty="0">
                        <a:solidFill>
                          <a:srgbClr val="000000"/>
                        </a:solidFill>
                        <a:latin typeface="Times New Roman"/>
                      </a:endParaRPr>
                    </a:p>
                  </a:txBody>
                  <a:tcPr marL="9525" marR="9525" marT="9525" marB="0" anchor="ctr"/>
                </a:tc>
                <a:tc>
                  <a:txBody>
                    <a:bodyPr/>
                    <a:lstStyle/>
                    <a:p>
                      <a:pPr algn="ctr" fontAlgn="t"/>
                      <a:r>
                        <a:rPr lang="en-US" sz="2000" b="1" u="none" strike="noStrike" dirty="0" smtClean="0"/>
                        <a:t>-</a:t>
                      </a:r>
                      <a:endParaRPr lang="en-US" sz="2000" b="1" i="0" u="none" strike="noStrike" dirty="0">
                        <a:solidFill>
                          <a:srgbClr val="000000"/>
                        </a:solidFill>
                        <a:latin typeface="Times New Roman"/>
                      </a:endParaRPr>
                    </a:p>
                  </a:txBody>
                  <a:tcPr marL="9525" marR="9525" marT="9525" marB="0" anchor="ctr"/>
                </a:tc>
                <a:tc>
                  <a:txBody>
                    <a:bodyPr/>
                    <a:lstStyle/>
                    <a:p>
                      <a:pPr algn="ctr" fontAlgn="t"/>
                      <a:r>
                        <a:rPr lang="en-US" sz="2000" b="1" u="none" strike="noStrike" dirty="0"/>
                        <a:t> </a:t>
                      </a:r>
                      <a:r>
                        <a:rPr lang="en-US" sz="2000" b="1" u="none" strike="noStrike" dirty="0" smtClean="0"/>
                        <a:t>-</a:t>
                      </a:r>
                      <a:endParaRPr lang="en-US" sz="2000" b="1" i="0" u="none" strike="noStrike" dirty="0">
                        <a:solidFill>
                          <a:srgbClr val="000000"/>
                        </a:solidFill>
                        <a:latin typeface="Perpetua"/>
                      </a:endParaRPr>
                    </a:p>
                  </a:txBody>
                  <a:tcPr marL="9525" marR="9525" marT="9525" marB="0" anchor="ctr"/>
                </a:tc>
                <a:tc>
                  <a:txBody>
                    <a:bodyPr/>
                    <a:lstStyle/>
                    <a:p>
                      <a:pPr algn="ctr" fontAlgn="t"/>
                      <a:r>
                        <a:rPr lang="en-US" sz="2000" b="1" u="none" strike="noStrike" dirty="0"/>
                        <a:t> </a:t>
                      </a:r>
                      <a:r>
                        <a:rPr lang="en-US" sz="2000" b="1" u="none" strike="noStrike" dirty="0" smtClean="0"/>
                        <a:t>-</a:t>
                      </a:r>
                      <a:endParaRPr lang="en-US" sz="2000" b="1" i="0" u="none" strike="noStrike" dirty="0">
                        <a:solidFill>
                          <a:srgbClr val="000000"/>
                        </a:solidFill>
                        <a:latin typeface="Perpetua"/>
                      </a:endParaRPr>
                    </a:p>
                  </a:txBody>
                  <a:tcPr marL="9525" marR="9525" marT="9525" marB="0" anchor="ctr"/>
                </a:tc>
              </a:tr>
              <a:tr h="309687">
                <a:tc vMerge="1">
                  <a:txBody>
                    <a:bodyPr/>
                    <a:lstStyle/>
                    <a:p>
                      <a:pPr algn="ctr" fontAlgn="ctr"/>
                      <a:endParaRPr lang="en-US" sz="1800" b="0" i="0" u="none" strike="noStrike" dirty="0">
                        <a:solidFill>
                          <a:srgbClr val="000000"/>
                        </a:solidFill>
                        <a:latin typeface="Perpetua"/>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2000" b="1" u="none" strike="noStrike" dirty="0"/>
                        <a:t>S-MGS </a:t>
                      </a:r>
                      <a:endParaRPr lang="en-US" sz="2000" b="1" i="0" u="none" strike="noStrike" dirty="0">
                        <a:solidFill>
                          <a:srgbClr val="000000"/>
                        </a:solidFill>
                        <a:latin typeface="Calibri"/>
                      </a:endParaRPr>
                    </a:p>
                  </a:txBody>
                  <a:tcPr marL="9525" marR="9525" marT="9525" marB="0" anchor="b">
                    <a:lnB w="12700" cap="flat" cmpd="sng" algn="ctr">
                      <a:solidFill>
                        <a:schemeClr val="bg1"/>
                      </a:solidFill>
                      <a:prstDash val="solid"/>
                      <a:round/>
                      <a:headEnd type="none" w="med" len="med"/>
                      <a:tailEnd type="none" w="med" len="med"/>
                    </a:lnB>
                  </a:tcPr>
                </a:tc>
                <a:tc>
                  <a:txBody>
                    <a:bodyPr/>
                    <a:lstStyle/>
                    <a:p>
                      <a:pPr algn="l" rtl="0" fontAlgn="t"/>
                      <a:r>
                        <a:rPr lang="en-US" sz="2000" b="1" u="none" strike="noStrike" dirty="0" smtClean="0"/>
                        <a:t>       33,897 </a:t>
                      </a:r>
                      <a:r>
                        <a:rPr lang="en-US" sz="2000" b="1" u="none" strike="noStrike" dirty="0"/>
                        <a:t>(2,278,652) </a:t>
                      </a:r>
                      <a:endParaRPr lang="en-US" sz="2000" b="1" i="0" u="none" strike="noStrike" dirty="0">
                        <a:solidFill>
                          <a:srgbClr val="000000"/>
                        </a:solidFill>
                        <a:latin typeface="Times New Roman"/>
                      </a:endParaRPr>
                    </a:p>
                  </a:txBody>
                  <a:tcPr marL="9525" marR="9525" marT="9525" marB="0" anchor="ctr">
                    <a:lnB w="12700" cap="flat" cmpd="sng" algn="ctr">
                      <a:solidFill>
                        <a:schemeClr val="bg1"/>
                      </a:solidFill>
                      <a:prstDash val="solid"/>
                      <a:round/>
                      <a:headEnd type="none" w="med" len="med"/>
                      <a:tailEnd type="none" w="med" len="med"/>
                    </a:lnB>
                  </a:tcPr>
                </a:tc>
                <a:tc>
                  <a:txBody>
                    <a:bodyPr/>
                    <a:lstStyle/>
                    <a:p>
                      <a:pPr algn="ctr" fontAlgn="t"/>
                      <a:r>
                        <a:rPr lang="en-US" sz="2000" b="1" u="none" strike="noStrike" dirty="0" smtClean="0"/>
                        <a:t>-</a:t>
                      </a:r>
                      <a:endParaRPr lang="en-US" sz="2000" b="1" i="0" u="none" strike="noStrike" dirty="0">
                        <a:solidFill>
                          <a:srgbClr val="000000"/>
                        </a:solidFill>
                        <a:latin typeface="Times New Roman"/>
                      </a:endParaRPr>
                    </a:p>
                  </a:txBody>
                  <a:tcPr marL="9525" marR="9525" marT="9525" marB="0" anchor="ctr">
                    <a:lnB w="12700" cap="flat" cmpd="sng" algn="ctr">
                      <a:solidFill>
                        <a:schemeClr val="bg1"/>
                      </a:solidFill>
                      <a:prstDash val="solid"/>
                      <a:round/>
                      <a:headEnd type="none" w="med" len="med"/>
                      <a:tailEnd type="none" w="med" len="med"/>
                    </a:lnB>
                  </a:tcPr>
                </a:tc>
                <a:tc>
                  <a:txBody>
                    <a:bodyPr/>
                    <a:lstStyle/>
                    <a:p>
                      <a:pPr algn="ctr" fontAlgn="t"/>
                      <a:r>
                        <a:rPr lang="en-US" sz="2000" b="1" u="none" strike="noStrike" dirty="0"/>
                        <a:t> </a:t>
                      </a:r>
                      <a:r>
                        <a:rPr lang="en-US" sz="2000" b="1" u="none" strike="noStrike" dirty="0" smtClean="0"/>
                        <a:t>-</a:t>
                      </a:r>
                      <a:endParaRPr lang="en-US" sz="2000" b="1" i="0" u="none" strike="noStrike" dirty="0">
                        <a:solidFill>
                          <a:srgbClr val="000000"/>
                        </a:solidFill>
                        <a:latin typeface="Perpetua"/>
                      </a:endParaRPr>
                    </a:p>
                  </a:txBody>
                  <a:tcPr marL="9525" marR="9525" marT="9525" marB="0" anchor="ctr">
                    <a:lnB w="12700" cap="flat" cmpd="sng" algn="ctr">
                      <a:solidFill>
                        <a:schemeClr val="bg1"/>
                      </a:solidFill>
                      <a:prstDash val="solid"/>
                      <a:round/>
                      <a:headEnd type="none" w="med" len="med"/>
                      <a:tailEnd type="none" w="med" len="med"/>
                    </a:lnB>
                  </a:tcPr>
                </a:tc>
                <a:tc>
                  <a:txBody>
                    <a:bodyPr/>
                    <a:lstStyle/>
                    <a:p>
                      <a:pPr algn="ctr" fontAlgn="t"/>
                      <a:r>
                        <a:rPr lang="en-US" sz="2000" b="1" u="none" strike="noStrike" dirty="0"/>
                        <a:t> </a:t>
                      </a:r>
                      <a:r>
                        <a:rPr lang="en-US" sz="2000" b="1" u="none" strike="noStrike" dirty="0" smtClean="0"/>
                        <a:t>-</a:t>
                      </a:r>
                      <a:endParaRPr lang="en-US" sz="2000" b="1" i="0" u="none" strike="noStrike" dirty="0">
                        <a:solidFill>
                          <a:srgbClr val="000000"/>
                        </a:solidFill>
                        <a:latin typeface="Perpetua"/>
                      </a:endParaRPr>
                    </a:p>
                  </a:txBody>
                  <a:tcPr marL="9525" marR="9525" marT="9525" marB="0" anchor="ctr">
                    <a:lnB w="12700" cap="flat" cmpd="sng" algn="ctr">
                      <a:solidFill>
                        <a:schemeClr val="bg1"/>
                      </a:solidFill>
                      <a:prstDash val="solid"/>
                      <a:round/>
                      <a:headEnd type="none" w="med" len="med"/>
                      <a:tailEnd type="none" w="med" len="med"/>
                    </a:lnB>
                  </a:tcPr>
                </a:tc>
              </a:tr>
              <a:tr h="353335">
                <a:tc rowSpan="3">
                  <a:txBody>
                    <a:bodyPr/>
                    <a:lstStyle/>
                    <a:p>
                      <a:pPr algn="l" rtl="0" fontAlgn="ctr"/>
                      <a:r>
                        <a:rPr lang="en-US" sz="2000" b="1" u="none" strike="noStrike" dirty="0" smtClean="0"/>
                        <a:t>JE</a:t>
                      </a:r>
                      <a:endParaRPr lang="en-US" sz="2000" b="1" i="0" u="none" strike="noStrike" dirty="0">
                        <a:solidFill>
                          <a:srgbClr val="000000"/>
                        </a:solidFill>
                        <a:latin typeface="Perpetua"/>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rtl="0" fontAlgn="b"/>
                      <a:r>
                        <a:rPr lang="en-US" sz="2000" b="1" u="none" strike="noStrike" dirty="0"/>
                        <a:t>Cows </a:t>
                      </a:r>
                      <a:endParaRPr lang="en-US" sz="2000" b="1" i="0" u="none" strike="noStrike" dirty="0">
                        <a:solidFill>
                          <a:srgbClr val="000000"/>
                        </a:solidFill>
                        <a:latin typeface="Calibri"/>
                      </a:endParaRPr>
                    </a:p>
                  </a:txBody>
                  <a:tcPr marL="9525" marR="9525" marT="9525" marB="0" anchor="b">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l" rtl="0" fontAlgn="t"/>
                      <a:r>
                        <a:rPr lang="en-US" sz="2000" b="1" u="none" strike="noStrike" dirty="0" smtClean="0"/>
                        <a:t>         8,321</a:t>
                      </a:r>
                      <a:endParaRPr lang="en-US" sz="2000" b="1" i="0" u="none" strike="noStrike" dirty="0">
                        <a:solidFill>
                          <a:srgbClr val="000000"/>
                        </a:solidFill>
                        <a:latin typeface="Times New Roman"/>
                      </a:endParaRPr>
                    </a:p>
                  </a:txBody>
                  <a:tcPr marL="9525" marR="9525" marT="9525" marB="0" anchor="ct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rtl="0" fontAlgn="t"/>
                      <a:r>
                        <a:rPr lang="en-US" sz="2000" b="1" u="none" strike="noStrike" dirty="0"/>
                        <a:t>5,492</a:t>
                      </a:r>
                      <a:endParaRPr lang="en-US" sz="2000" b="1" i="0" u="none" strike="noStrike" dirty="0">
                        <a:solidFill>
                          <a:srgbClr val="000000"/>
                        </a:solidFill>
                        <a:latin typeface="Times New Roman"/>
                      </a:endParaRPr>
                    </a:p>
                  </a:txBody>
                  <a:tcPr marL="9525" marR="9525" marT="9525" marB="0" anchor="ct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rtl="0" fontAlgn="t"/>
                      <a:r>
                        <a:rPr lang="en-US" sz="2000" b="1" u="none" strike="noStrike" dirty="0"/>
                        <a:t>7,422</a:t>
                      </a:r>
                      <a:endParaRPr lang="en-US" sz="2000" b="1" i="0" u="none" strike="noStrike" dirty="0">
                        <a:solidFill>
                          <a:srgbClr val="000000"/>
                        </a:solidFill>
                        <a:latin typeface="Times New Roman"/>
                      </a:endParaRPr>
                    </a:p>
                  </a:txBody>
                  <a:tcPr marL="9525" marR="9525" marT="9525" marB="0" anchor="ct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rtl="0" fontAlgn="t"/>
                      <a:r>
                        <a:rPr lang="en-US" sz="2000" b="1" u="none" strike="noStrike" dirty="0"/>
                        <a:t>8,292</a:t>
                      </a:r>
                      <a:endParaRPr lang="en-US" sz="2000" b="1" i="0" u="none" strike="noStrike" dirty="0">
                        <a:solidFill>
                          <a:srgbClr val="000000"/>
                        </a:solidFill>
                        <a:latin typeface="Times New Roman"/>
                      </a:endParaRPr>
                    </a:p>
                  </a:txBody>
                  <a:tcPr marL="9525" marR="9525" marT="9525" marB="0" anchor="ct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tcPr>
                </a:tc>
              </a:tr>
              <a:tr h="296619">
                <a:tc vMerge="1">
                  <a:txBody>
                    <a:bodyPr/>
                    <a:lstStyle/>
                    <a:p>
                      <a:pPr algn="l" fontAlgn="ctr"/>
                      <a:endParaRPr lang="en-US" sz="1800" b="0" i="0" u="none" strike="noStrike" dirty="0">
                        <a:solidFill>
                          <a:srgbClr val="000000"/>
                        </a:solidFill>
                        <a:latin typeface="Perpetua"/>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2000" b="1" u="none" strike="noStrike" dirty="0" smtClean="0"/>
                        <a:t>S-D </a:t>
                      </a:r>
                      <a:endParaRPr lang="en-US" sz="2000" b="1" i="0" u="none" strike="noStrike" dirty="0">
                        <a:solidFill>
                          <a:srgbClr val="000000"/>
                        </a:solidFill>
                        <a:latin typeface="Calibri"/>
                      </a:endParaRPr>
                    </a:p>
                  </a:txBody>
                  <a:tcPr marL="9525" marR="9525" marT="9525" marB="0" anchor="b">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t"/>
                      <a:r>
                        <a:rPr lang="en-US" sz="2000" b="1" u="none" strike="noStrike" dirty="0" smtClean="0"/>
                        <a:t>         4,896</a:t>
                      </a:r>
                      <a:endParaRPr lang="en-US" sz="2000" b="1" i="0" u="none" strike="noStrike" dirty="0">
                        <a:solidFill>
                          <a:srgbClr val="000000"/>
                        </a:solidFill>
                        <a:latin typeface="Calibri"/>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US" sz="2000" b="1" u="none" strike="noStrike" dirty="0" smtClean="0"/>
                        <a:t>-</a:t>
                      </a:r>
                      <a:endParaRPr lang="en-US" sz="2000" b="1" i="0" u="none" strike="noStrike" dirty="0">
                        <a:solidFill>
                          <a:srgbClr val="000000"/>
                        </a:solidFill>
                        <a:latin typeface="Times New Roman"/>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US" sz="2000" b="1" u="none" strike="noStrike" dirty="0"/>
                        <a:t> </a:t>
                      </a:r>
                      <a:r>
                        <a:rPr lang="en-US" sz="2000" b="1" u="none" strike="noStrike" dirty="0" smtClean="0"/>
                        <a:t>-</a:t>
                      </a:r>
                      <a:endParaRPr lang="en-US" sz="2000" b="1" i="0" u="none" strike="noStrike" dirty="0">
                        <a:solidFill>
                          <a:srgbClr val="000000"/>
                        </a:solidFill>
                        <a:latin typeface="Perpetua"/>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US" sz="2000" b="1" u="none" strike="noStrike" dirty="0"/>
                        <a:t> </a:t>
                      </a:r>
                      <a:r>
                        <a:rPr lang="en-US" sz="2000" b="1" u="none" strike="noStrike" dirty="0" smtClean="0"/>
                        <a:t>-</a:t>
                      </a:r>
                      <a:endParaRPr lang="en-US" sz="2000" b="1" i="0" u="none" strike="noStrike" dirty="0">
                        <a:solidFill>
                          <a:srgbClr val="000000"/>
                        </a:solidFill>
                        <a:latin typeface="Perpetua"/>
                      </a:endParaRPr>
                    </a:p>
                  </a:txBody>
                  <a:tcPr marL="9525" marR="9525" marT="9525" marB="0" anchor="ctr">
                    <a:lnL>
                      <a:noFill/>
                    </a:lnL>
                    <a:lnR w="9525" cap="flat" cmpd="sng" algn="ctr">
                      <a:noFill/>
                      <a:prstDash val="soli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665101">
                <a:tc vMerge="1">
                  <a:txBody>
                    <a:bodyPr/>
                    <a:lstStyle/>
                    <a:p>
                      <a:pPr algn="l" fontAlgn="ctr"/>
                      <a:endParaRPr lang="en-US" sz="1800" b="0" i="0" u="none" strike="noStrike" dirty="0">
                        <a:solidFill>
                          <a:srgbClr val="000000"/>
                        </a:solidFill>
                        <a:latin typeface="Perpetua"/>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2000" b="1" u="none" strike="noStrike" dirty="0"/>
                        <a:t>S-MGS </a:t>
                      </a:r>
                      <a:endParaRPr lang="en-US" sz="2000" b="1" i="0" u="none" strike="noStrike" dirty="0">
                        <a:solidFill>
                          <a:srgbClr val="000000"/>
                        </a:solidFill>
                        <a:latin typeface="Calibri"/>
                      </a:endParaRPr>
                    </a:p>
                  </a:txBody>
                  <a:tcPr marL="9525" marR="9525" marT="9525" marB="0" anchor="ct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t"/>
                      <a:r>
                        <a:rPr lang="en-US" sz="2000" b="1" u="none" strike="noStrike" kern="0" dirty="0" smtClean="0"/>
                        <a:t>       11,823 </a:t>
                      </a:r>
                      <a:r>
                        <a:rPr lang="en-US" sz="2000" b="1" u="none" strike="noStrike" kern="0" dirty="0"/>
                        <a:t>(379,713)</a:t>
                      </a:r>
                      <a:endParaRPr lang="en-US" sz="2000" b="1" i="0" u="none" strike="noStrike" dirty="0">
                        <a:solidFill>
                          <a:srgbClr val="000000"/>
                        </a:solidFill>
                        <a:latin typeface="Times New Roman"/>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US" sz="2000" b="1" u="none" strike="noStrike" dirty="0" smtClean="0"/>
                        <a:t>-</a:t>
                      </a:r>
                      <a:endParaRPr lang="en-US" sz="2000" b="1" i="0" u="none" strike="noStrike" dirty="0">
                        <a:solidFill>
                          <a:srgbClr val="000000"/>
                        </a:solidFill>
                        <a:latin typeface="Times New Roman"/>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US" sz="2000" b="1" u="none" strike="noStrike" dirty="0"/>
                        <a:t> </a:t>
                      </a:r>
                      <a:r>
                        <a:rPr lang="en-US" sz="2000" b="1" u="none" strike="noStrike" dirty="0" smtClean="0"/>
                        <a:t>-</a:t>
                      </a:r>
                      <a:endParaRPr lang="en-US" sz="2000" b="1" i="0" u="none" strike="noStrike" dirty="0">
                        <a:solidFill>
                          <a:srgbClr val="000000"/>
                        </a:solidFill>
                        <a:latin typeface="Perpetua"/>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US" sz="2000" b="1" u="none" strike="noStrike" dirty="0"/>
                        <a:t> </a:t>
                      </a:r>
                      <a:r>
                        <a:rPr lang="en-US" sz="2000" b="1" u="none" strike="noStrike" dirty="0" smtClean="0"/>
                        <a:t>-</a:t>
                      </a:r>
                      <a:endParaRPr lang="en-US" sz="2000" b="1" i="0" u="none" strike="noStrike" dirty="0">
                        <a:solidFill>
                          <a:srgbClr val="000000"/>
                        </a:solidFill>
                        <a:latin typeface="Perpetua"/>
                      </a:endParaRPr>
                    </a:p>
                  </a:txBody>
                  <a:tcPr marL="9525" marR="9525" marT="9525" marB="0" anchor="ctr">
                    <a:lnL>
                      <a:noFill/>
                    </a:lnL>
                    <a:lnR w="9525" cap="flat" cmpd="sng" algn="ctr">
                      <a:noFill/>
                      <a:prstDash val="soli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18433" name="Rectangle 1"/>
          <p:cNvSpPr>
            <a:spLocks noChangeArrowheads="1"/>
          </p:cNvSpPr>
          <p:nvPr/>
        </p:nvSpPr>
        <p:spPr bwMode="auto">
          <a:xfrm>
            <a:off x="609600" y="4648200"/>
            <a:ext cx="83058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70C0"/>
                </a:solidFill>
                <a:effectLst/>
                <a:latin typeface="Times New Roman" pitchFamily="18" charset="0"/>
                <a:ea typeface="SimSun" pitchFamily="2" charset="-122"/>
                <a:cs typeface="Times New Roman" pitchFamily="18" charset="0"/>
              </a:rPr>
              <a:t>All genotypes were imputed to a BovineSNP50 basis using findhap.f90 software before estimating genomic BV and dominance effects</a:t>
            </a:r>
            <a:r>
              <a:rPr kumimoji="0" lang="en-US" sz="24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5" name="Straight Connector 4"/>
          <p:cNvCxnSpPr/>
          <p:nvPr/>
        </p:nvCxnSpPr>
        <p:spPr>
          <a:xfrm>
            <a:off x="76200" y="1143000"/>
            <a:ext cx="8991600" cy="1588"/>
          </a:xfrm>
          <a:prstGeom prst="line">
            <a:avLst/>
          </a:prstGeom>
          <a:ln w="101600" cmpd="thickThin">
            <a:solidFill>
              <a:schemeClr val="accent2">
                <a:lumMod val="75000"/>
                <a:alpha val="63000"/>
              </a:schemeClr>
            </a:solidFill>
          </a:ln>
          <a:effectLst>
            <a:outerShdw blurRad="812800" dist="50800" dir="1320000" sx="1000" sy="1000" algn="ctr" rotWithShape="0">
              <a:srgbClr val="000000"/>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28600"/>
            <a:ext cx="7772400" cy="762000"/>
          </a:xfrm>
        </p:spPr>
        <p:txBody>
          <a:bodyPr>
            <a:normAutofit/>
          </a:bodyPr>
          <a:lstStyle/>
          <a:p>
            <a:r>
              <a:rPr lang="en-US" b="1" dirty="0" smtClean="0">
                <a:solidFill>
                  <a:srgbClr val="0070C0"/>
                </a:solidFill>
                <a:latin typeface="Arial" pitchFamily="34" charset="0"/>
                <a:cs typeface="Arial" pitchFamily="34" charset="0"/>
              </a:rPr>
              <a:t>Materials and Methods</a:t>
            </a:r>
            <a:endParaRPr lang="en-US" dirty="0"/>
          </a:p>
        </p:txBody>
      </p:sp>
      <p:sp>
        <p:nvSpPr>
          <p:cNvPr id="5" name="Content Placeholder 4"/>
          <p:cNvSpPr>
            <a:spLocks noGrp="1"/>
          </p:cNvSpPr>
          <p:nvPr>
            <p:ph sz="quarter" idx="1"/>
          </p:nvPr>
        </p:nvSpPr>
        <p:spPr>
          <a:xfrm>
            <a:off x="457200" y="1447800"/>
            <a:ext cx="7772400" cy="533400"/>
          </a:xfrm>
        </p:spPr>
        <p:txBody>
          <a:bodyPr/>
          <a:lstStyle/>
          <a:p>
            <a:r>
              <a:rPr lang="en-US" b="1" dirty="0" smtClean="0">
                <a:solidFill>
                  <a:srgbClr val="C00000"/>
                </a:solidFill>
              </a:rPr>
              <a:t>Two different Dominance coefficient matrices</a:t>
            </a:r>
            <a:endParaRPr lang="en-US" b="1" dirty="0">
              <a:solidFill>
                <a:srgbClr val="C00000"/>
              </a:solidFill>
            </a:endParaRPr>
          </a:p>
        </p:txBody>
      </p:sp>
      <p:graphicFrame>
        <p:nvGraphicFramePr>
          <p:cNvPr id="19458" name="Object 2"/>
          <p:cNvGraphicFramePr>
            <a:graphicFrameLocks noChangeAspect="1"/>
          </p:cNvGraphicFramePr>
          <p:nvPr/>
        </p:nvGraphicFramePr>
        <p:xfrm>
          <a:off x="990600" y="2209800"/>
          <a:ext cx="4419600" cy="647315"/>
        </p:xfrm>
        <a:graphic>
          <a:graphicData uri="http://schemas.openxmlformats.org/presentationml/2006/ole">
            <p:oleObj spid="_x0000_s19458" name="Equation" r:id="rId3" imgW="1930400" imgH="304800" progId="Equation.DSMT4">
              <p:embed/>
            </p:oleObj>
          </a:graphicData>
        </a:graphic>
      </p:graphicFrame>
      <p:graphicFrame>
        <p:nvGraphicFramePr>
          <p:cNvPr id="19457" name="Object 1"/>
          <p:cNvGraphicFramePr>
            <a:graphicFrameLocks noChangeAspect="1"/>
          </p:cNvGraphicFramePr>
          <p:nvPr/>
        </p:nvGraphicFramePr>
        <p:xfrm>
          <a:off x="1076960" y="4191000"/>
          <a:ext cx="3190240" cy="609600"/>
        </p:xfrm>
        <a:graphic>
          <a:graphicData uri="http://schemas.openxmlformats.org/presentationml/2006/ole">
            <p:oleObj spid="_x0000_s19457" name="Equation" r:id="rId4" imgW="1562100" imgH="304800" progId="Equation.DSMT4">
              <p:embed/>
            </p:oleObj>
          </a:graphicData>
        </a:graphic>
      </p:graphicFrame>
      <p:sp>
        <p:nvSpPr>
          <p:cNvPr id="19459"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6" name="Object 15"/>
          <p:cNvGraphicFramePr>
            <a:graphicFrameLocks noChangeAspect="1"/>
          </p:cNvGraphicFramePr>
          <p:nvPr/>
        </p:nvGraphicFramePr>
        <p:xfrm>
          <a:off x="1752600" y="3124200"/>
          <a:ext cx="4102100" cy="723900"/>
        </p:xfrm>
        <a:graphic>
          <a:graphicData uri="http://schemas.openxmlformats.org/presentationml/2006/ole">
            <p:oleObj spid="_x0000_s19466" name="Equation" r:id="rId5" imgW="2158920" imgH="380880" progId="Equation.DSMT4">
              <p:embed/>
            </p:oleObj>
          </a:graphicData>
        </a:graphic>
      </p:graphicFrame>
      <p:graphicFrame>
        <p:nvGraphicFramePr>
          <p:cNvPr id="17" name="Object 16"/>
          <p:cNvGraphicFramePr>
            <a:graphicFrameLocks noChangeAspect="1"/>
          </p:cNvGraphicFramePr>
          <p:nvPr/>
        </p:nvGraphicFramePr>
        <p:xfrm>
          <a:off x="1828800" y="4953000"/>
          <a:ext cx="3823854" cy="914400"/>
        </p:xfrm>
        <a:graphic>
          <a:graphicData uri="http://schemas.openxmlformats.org/presentationml/2006/ole">
            <p:oleObj spid="_x0000_s19467" name="Equation" r:id="rId6" imgW="2336760" imgH="558720" progId="Equation.DSMT4">
              <p:embed/>
            </p:oleObj>
          </a:graphicData>
        </a:graphic>
      </p:graphicFrame>
      <p:cxnSp>
        <p:nvCxnSpPr>
          <p:cNvPr id="9" name="Straight Connector 8"/>
          <p:cNvCxnSpPr/>
          <p:nvPr/>
        </p:nvCxnSpPr>
        <p:spPr>
          <a:xfrm>
            <a:off x="76200" y="1065212"/>
            <a:ext cx="8991600" cy="1588"/>
          </a:xfrm>
          <a:prstGeom prst="line">
            <a:avLst/>
          </a:prstGeom>
          <a:ln w="101600" cmpd="thickThin">
            <a:solidFill>
              <a:schemeClr val="accent2">
                <a:lumMod val="75000"/>
                <a:alpha val="63000"/>
              </a:schemeClr>
            </a:solidFill>
          </a:ln>
          <a:effectLst>
            <a:outerShdw blurRad="812800" dist="50800" dir="1320000" sx="1000" sy="1000" algn="ctr" rotWithShape="0">
              <a:srgbClr val="000000"/>
            </a:outerShdw>
          </a:effectLst>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6477000" y="2362200"/>
            <a:ext cx="2438400" cy="461665"/>
          </a:xfrm>
          <a:prstGeom prst="rect">
            <a:avLst/>
          </a:prstGeom>
          <a:noFill/>
          <a:ln w="25400">
            <a:solidFill>
              <a:schemeClr val="accent1"/>
            </a:solidFill>
          </a:ln>
        </p:spPr>
        <p:txBody>
          <a:bodyPr wrap="square" rtlCol="0">
            <a:spAutoFit/>
          </a:bodyPr>
          <a:lstStyle/>
          <a:p>
            <a:r>
              <a:rPr lang="en-US" sz="2400" b="1" dirty="0" smtClean="0">
                <a:solidFill>
                  <a:srgbClr val="FF0000"/>
                </a:solidFill>
              </a:rPr>
              <a:t>Dominant Values</a:t>
            </a:r>
            <a:endParaRPr lang="en-US" sz="2400" b="1" dirty="0">
              <a:solidFill>
                <a:srgbClr val="FF0000"/>
              </a:solidFill>
            </a:endParaRPr>
          </a:p>
        </p:txBody>
      </p:sp>
      <p:sp>
        <p:nvSpPr>
          <p:cNvPr id="11" name="TextBox 10"/>
          <p:cNvSpPr txBox="1"/>
          <p:nvPr/>
        </p:nvSpPr>
        <p:spPr>
          <a:xfrm>
            <a:off x="5791200" y="4267200"/>
            <a:ext cx="3124200" cy="461665"/>
          </a:xfrm>
          <a:prstGeom prst="rect">
            <a:avLst/>
          </a:prstGeom>
          <a:noFill/>
          <a:ln w="25400">
            <a:solidFill>
              <a:schemeClr val="accent1"/>
            </a:solidFill>
          </a:ln>
        </p:spPr>
        <p:txBody>
          <a:bodyPr wrap="square" rtlCol="0">
            <a:spAutoFit/>
          </a:bodyPr>
          <a:lstStyle/>
          <a:p>
            <a:r>
              <a:rPr lang="en-US" sz="2400" b="1" dirty="0" smtClean="0">
                <a:solidFill>
                  <a:srgbClr val="FF0000"/>
                </a:solidFill>
              </a:rPr>
              <a:t>Dominant Deviations</a:t>
            </a:r>
            <a:endParaRPr lang="en-US" sz="2400" b="1" dirty="0">
              <a:solidFill>
                <a:srgbClr val="FF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7772400" cy="914400"/>
          </a:xfrm>
        </p:spPr>
        <p:txBody>
          <a:bodyPr>
            <a:normAutofit/>
          </a:bodyPr>
          <a:lstStyle/>
          <a:p>
            <a:r>
              <a:rPr lang="en-US" b="1" dirty="0" smtClean="0">
                <a:solidFill>
                  <a:srgbClr val="0070C0"/>
                </a:solidFill>
                <a:latin typeface="Arial" pitchFamily="34" charset="0"/>
                <a:cs typeface="Arial" pitchFamily="34" charset="0"/>
              </a:rPr>
              <a:t>Materials and Methods</a:t>
            </a:r>
            <a:endParaRPr lang="en-US" dirty="0"/>
          </a:p>
        </p:txBody>
      </p:sp>
      <p:sp>
        <p:nvSpPr>
          <p:cNvPr id="5" name="Content Placeholder 4"/>
          <p:cNvSpPr>
            <a:spLocks noGrp="1"/>
          </p:cNvSpPr>
          <p:nvPr>
            <p:ph sz="quarter" idx="1"/>
          </p:nvPr>
        </p:nvSpPr>
        <p:spPr>
          <a:xfrm>
            <a:off x="914400" y="1447800"/>
            <a:ext cx="7772400" cy="533400"/>
          </a:xfrm>
        </p:spPr>
        <p:txBody>
          <a:bodyPr/>
          <a:lstStyle/>
          <a:p>
            <a:r>
              <a:rPr lang="en-US" b="1" dirty="0" smtClean="0">
                <a:solidFill>
                  <a:srgbClr val="C00000"/>
                </a:solidFill>
              </a:rPr>
              <a:t>Models for variance components</a:t>
            </a:r>
            <a:endParaRPr lang="en-US" b="1" dirty="0">
              <a:solidFill>
                <a:srgbClr val="C00000"/>
              </a:solidFill>
            </a:endParaRPr>
          </a:p>
        </p:txBody>
      </p:sp>
      <p:sp>
        <p:nvSpPr>
          <p:cNvPr id="19459"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0489" name="Object 9"/>
          <p:cNvGraphicFramePr>
            <a:graphicFrameLocks noChangeAspect="1"/>
          </p:cNvGraphicFramePr>
          <p:nvPr/>
        </p:nvGraphicFramePr>
        <p:xfrm>
          <a:off x="1447800" y="1981200"/>
          <a:ext cx="6286500" cy="322263"/>
        </p:xfrm>
        <a:graphic>
          <a:graphicData uri="http://schemas.openxmlformats.org/presentationml/2006/ole">
            <p:oleObj spid="_x0000_s20489" name="Equation" r:id="rId3" imgW="3911400" imgH="203040" progId="Equation.DSMT4">
              <p:embed/>
            </p:oleObj>
          </a:graphicData>
        </a:graphic>
      </p:graphicFrame>
      <p:graphicFrame>
        <p:nvGraphicFramePr>
          <p:cNvPr id="20488" name="Object 8"/>
          <p:cNvGraphicFramePr>
            <a:graphicFrameLocks noChangeAspect="1"/>
          </p:cNvGraphicFramePr>
          <p:nvPr/>
        </p:nvGraphicFramePr>
        <p:xfrm>
          <a:off x="1459057" y="2438400"/>
          <a:ext cx="6465743" cy="361950"/>
        </p:xfrm>
        <a:graphic>
          <a:graphicData uri="http://schemas.openxmlformats.org/presentationml/2006/ole">
            <p:oleObj spid="_x0000_s20488" name="Equation" r:id="rId4" imgW="3746500" imgH="215900" progId="Equation.DSMT4">
              <p:embed/>
            </p:oleObj>
          </a:graphicData>
        </a:graphic>
      </p:graphicFrame>
      <p:graphicFrame>
        <p:nvGraphicFramePr>
          <p:cNvPr id="20487" name="Object 7"/>
          <p:cNvGraphicFramePr>
            <a:graphicFrameLocks noChangeAspect="1"/>
          </p:cNvGraphicFramePr>
          <p:nvPr/>
        </p:nvGraphicFramePr>
        <p:xfrm>
          <a:off x="1447799" y="2895600"/>
          <a:ext cx="6630265" cy="361950"/>
        </p:xfrm>
        <a:graphic>
          <a:graphicData uri="http://schemas.openxmlformats.org/presentationml/2006/ole">
            <p:oleObj spid="_x0000_s20487" name="Equation" r:id="rId5" imgW="3848100" imgH="215900" progId="Equation.DSMT4">
              <p:embed/>
            </p:oleObj>
          </a:graphicData>
        </a:graphic>
      </p:graphicFrame>
      <p:graphicFrame>
        <p:nvGraphicFramePr>
          <p:cNvPr id="20486" name="Object 6"/>
          <p:cNvGraphicFramePr>
            <a:graphicFrameLocks noChangeAspect="1"/>
          </p:cNvGraphicFramePr>
          <p:nvPr/>
        </p:nvGraphicFramePr>
        <p:xfrm>
          <a:off x="1447800" y="3276600"/>
          <a:ext cx="6605795" cy="371475"/>
        </p:xfrm>
        <a:graphic>
          <a:graphicData uri="http://schemas.openxmlformats.org/presentationml/2006/ole">
            <p:oleObj spid="_x0000_s20486" name="Equation" r:id="rId6" imgW="3911600" imgH="228600" progId="Equation.DSMT4">
              <p:embed/>
            </p:oleObj>
          </a:graphicData>
        </a:graphic>
      </p:graphicFrame>
      <p:sp>
        <p:nvSpPr>
          <p:cNvPr id="20490"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8" name="Content Placeholder 4"/>
          <p:cNvSpPr txBox="1">
            <a:spLocks/>
          </p:cNvSpPr>
          <p:nvPr/>
        </p:nvSpPr>
        <p:spPr>
          <a:xfrm>
            <a:off x="914400" y="4114800"/>
            <a:ext cx="7772400" cy="533400"/>
          </a:xfrm>
          <a:prstGeom prst="rect">
            <a:avLst/>
          </a:prstGeom>
        </p:spPr>
        <p:txBody>
          <a:bodyPr vert="horz">
            <a:normAutofit/>
          </a:bodyPr>
          <a:lstStyle/>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Char char=""/>
              <a:tabLst/>
              <a:defRPr/>
            </a:pPr>
            <a:r>
              <a:rPr kumimoji="0" lang="en-US" sz="2600" b="1" i="0" u="none" strike="noStrike" kern="1200" cap="none" spc="0" normalizeH="0" baseline="0" noProof="0" dirty="0" smtClean="0">
                <a:ln>
                  <a:noFill/>
                </a:ln>
                <a:solidFill>
                  <a:srgbClr val="C00000"/>
                </a:solidFill>
                <a:effectLst/>
                <a:uLnTx/>
                <a:uFillTx/>
                <a:latin typeface="+mn-lt"/>
                <a:ea typeface="+mn-ea"/>
                <a:cs typeface="+mn-cs"/>
              </a:rPr>
              <a:t>SNP additive and dominance effect</a:t>
            </a:r>
            <a:endParaRPr kumimoji="0" lang="en-US" sz="2600" b="1" i="0" u="none" strike="noStrike" kern="1200" cap="none" spc="0" normalizeH="0" baseline="0" noProof="0" dirty="0">
              <a:ln>
                <a:noFill/>
              </a:ln>
              <a:solidFill>
                <a:srgbClr val="C00000"/>
              </a:solidFill>
              <a:effectLst/>
              <a:uLnTx/>
              <a:uFillTx/>
              <a:latin typeface="+mn-lt"/>
              <a:ea typeface="+mn-ea"/>
              <a:cs typeface="+mn-cs"/>
            </a:endParaRPr>
          </a:p>
        </p:txBody>
      </p:sp>
      <p:sp>
        <p:nvSpPr>
          <p:cNvPr id="19" name="Rectangle 18"/>
          <p:cNvSpPr/>
          <p:nvPr/>
        </p:nvSpPr>
        <p:spPr>
          <a:xfrm>
            <a:off x="1371600" y="4648200"/>
            <a:ext cx="6934200" cy="707886"/>
          </a:xfrm>
          <a:prstGeom prst="rect">
            <a:avLst/>
          </a:prstGeom>
        </p:spPr>
        <p:txBody>
          <a:bodyPr wrap="square">
            <a:spAutoFit/>
          </a:bodyPr>
          <a:lstStyle/>
          <a:p>
            <a:r>
              <a:rPr lang="en-US" sz="2000" dirty="0" smtClean="0">
                <a:latin typeface="Arial" pitchFamily="34" charset="0"/>
                <a:cs typeface="Arial" pitchFamily="34" charset="0"/>
              </a:rPr>
              <a:t>SNP-BLUP method with the variance components described previously</a:t>
            </a:r>
            <a:endParaRPr lang="en-US" sz="2000" dirty="0">
              <a:latin typeface="Arial" pitchFamily="34" charset="0"/>
              <a:cs typeface="Arial" pitchFamily="34" charset="0"/>
            </a:endParaRPr>
          </a:p>
        </p:txBody>
      </p:sp>
      <p:cxnSp>
        <p:nvCxnSpPr>
          <p:cNvPr id="12" name="Straight Connector 11"/>
          <p:cNvCxnSpPr/>
          <p:nvPr/>
        </p:nvCxnSpPr>
        <p:spPr>
          <a:xfrm>
            <a:off x="76200" y="1143000"/>
            <a:ext cx="8991600" cy="1588"/>
          </a:xfrm>
          <a:prstGeom prst="line">
            <a:avLst/>
          </a:prstGeom>
          <a:ln w="101600" cmpd="thickThin">
            <a:solidFill>
              <a:schemeClr val="accent2">
                <a:lumMod val="75000"/>
                <a:alpha val="63000"/>
              </a:schemeClr>
            </a:solidFill>
          </a:ln>
          <a:effectLst>
            <a:outerShdw blurRad="812800" dist="50800" dir="1320000" sx="1000" sy="1000" algn="ctr" rotWithShape="0">
              <a:srgbClr val="000000"/>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7772400" cy="914400"/>
          </a:xfrm>
        </p:spPr>
        <p:txBody>
          <a:bodyPr>
            <a:normAutofit/>
          </a:bodyPr>
          <a:lstStyle/>
          <a:p>
            <a:r>
              <a:rPr lang="en-US" b="1" dirty="0" smtClean="0">
                <a:solidFill>
                  <a:srgbClr val="0070C0"/>
                </a:solidFill>
                <a:latin typeface="Arial" pitchFamily="34" charset="0"/>
                <a:cs typeface="Arial" pitchFamily="34" charset="0"/>
              </a:rPr>
              <a:t>Materials and Methods</a:t>
            </a:r>
            <a:endParaRPr lang="en-US" dirty="0"/>
          </a:p>
        </p:txBody>
      </p:sp>
      <p:sp>
        <p:nvSpPr>
          <p:cNvPr id="19459"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490"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4" name="Content Placeholder 13"/>
          <p:cNvSpPr>
            <a:spLocks noGrp="1"/>
          </p:cNvSpPr>
          <p:nvPr>
            <p:ph sz="quarter" idx="1"/>
          </p:nvPr>
        </p:nvSpPr>
        <p:spPr>
          <a:xfrm>
            <a:off x="381000" y="3886200"/>
            <a:ext cx="4648200" cy="533400"/>
          </a:xfrm>
        </p:spPr>
        <p:txBody>
          <a:bodyPr>
            <a:noAutofit/>
          </a:bodyPr>
          <a:lstStyle/>
          <a:p>
            <a:r>
              <a:rPr lang="en-US" sz="2400" dirty="0" smtClean="0">
                <a:solidFill>
                  <a:srgbClr val="0070C0"/>
                </a:solidFill>
                <a:latin typeface="Arial" pitchFamily="34" charset="0"/>
                <a:cs typeface="Arial" pitchFamily="34" charset="0"/>
              </a:rPr>
              <a:t>Estimate variance components</a:t>
            </a:r>
            <a:endParaRPr lang="en-US" sz="2400" dirty="0">
              <a:solidFill>
                <a:srgbClr val="0070C0"/>
              </a:solidFill>
              <a:latin typeface="Arial" pitchFamily="34" charset="0"/>
              <a:cs typeface="Arial" pitchFamily="34" charset="0"/>
            </a:endParaRPr>
          </a:p>
        </p:txBody>
      </p:sp>
      <p:sp>
        <p:nvSpPr>
          <p:cNvPr id="15" name="Rounded Rectangle 14"/>
          <p:cNvSpPr/>
          <p:nvPr/>
        </p:nvSpPr>
        <p:spPr>
          <a:xfrm>
            <a:off x="685800" y="1905000"/>
            <a:ext cx="1066800" cy="1066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DATA</a:t>
            </a:r>
            <a:r>
              <a:rPr lang="en-US" b="1" baseline="-25000" dirty="0" smtClean="0"/>
              <a:t>C</a:t>
            </a:r>
            <a:endParaRPr lang="en-US" b="1" baseline="-25000" dirty="0"/>
          </a:p>
        </p:txBody>
      </p:sp>
      <p:grpSp>
        <p:nvGrpSpPr>
          <p:cNvPr id="22" name="Group 21"/>
          <p:cNvGrpSpPr/>
          <p:nvPr/>
        </p:nvGrpSpPr>
        <p:grpSpPr>
          <a:xfrm>
            <a:off x="7696200" y="1905000"/>
            <a:ext cx="1219200" cy="2667000"/>
            <a:chOff x="3886200" y="1600200"/>
            <a:chExt cx="1219200" cy="2667000"/>
          </a:xfrm>
        </p:grpSpPr>
        <p:sp>
          <p:nvSpPr>
            <p:cNvPr id="17" name="Rounded Rectangle 16"/>
            <p:cNvSpPr/>
            <p:nvPr/>
          </p:nvSpPr>
          <p:spPr>
            <a:xfrm>
              <a:off x="3886200" y="3200400"/>
              <a:ext cx="1219200" cy="1066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b="1" dirty="0" smtClean="0"/>
                <a:t>DATA</a:t>
              </a:r>
              <a:r>
                <a:rPr lang="en-US" b="1" baseline="-25000" dirty="0" smtClean="0"/>
                <a:t>S-MGS</a:t>
              </a:r>
              <a:endParaRPr lang="en-US" b="1" baseline="-25000" dirty="0"/>
            </a:p>
          </p:txBody>
        </p:sp>
        <p:sp>
          <p:nvSpPr>
            <p:cNvPr id="20" name="Rounded Rectangle 19"/>
            <p:cNvSpPr/>
            <p:nvPr/>
          </p:nvSpPr>
          <p:spPr>
            <a:xfrm>
              <a:off x="3886200" y="1600200"/>
              <a:ext cx="1219200" cy="1066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DATA</a:t>
              </a:r>
              <a:r>
                <a:rPr lang="en-US" b="1" baseline="-25000" dirty="0" smtClean="0"/>
                <a:t>C</a:t>
              </a:r>
              <a:endParaRPr lang="en-US" b="1" baseline="-25000" dirty="0"/>
            </a:p>
          </p:txBody>
        </p:sp>
        <p:sp>
          <p:nvSpPr>
            <p:cNvPr id="21" name="Rounded Rectangle 20"/>
            <p:cNvSpPr/>
            <p:nvPr/>
          </p:nvSpPr>
          <p:spPr>
            <a:xfrm>
              <a:off x="3886200" y="2362200"/>
              <a:ext cx="1219200" cy="1066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DATA</a:t>
              </a:r>
              <a:r>
                <a:rPr lang="en-US" b="1" baseline="-25000" dirty="0" smtClean="0"/>
                <a:t>S-D</a:t>
              </a:r>
              <a:endParaRPr lang="en-US" b="1" baseline="-25000" dirty="0"/>
            </a:p>
          </p:txBody>
        </p:sp>
      </p:grpSp>
      <p:graphicFrame>
        <p:nvGraphicFramePr>
          <p:cNvPr id="23" name="Diagram 22"/>
          <p:cNvGraphicFramePr/>
          <p:nvPr/>
        </p:nvGraphicFramePr>
        <p:xfrm>
          <a:off x="838200" y="3200400"/>
          <a:ext cx="1524000" cy="609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24" name="Diagram 23"/>
          <p:cNvGraphicFramePr/>
          <p:nvPr/>
        </p:nvGraphicFramePr>
        <p:xfrm>
          <a:off x="914400" y="4495800"/>
          <a:ext cx="1676400" cy="6096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26" name="Content Placeholder 13"/>
          <p:cNvSpPr txBox="1">
            <a:spLocks/>
          </p:cNvSpPr>
          <p:nvPr/>
        </p:nvSpPr>
        <p:spPr>
          <a:xfrm>
            <a:off x="381000" y="5257800"/>
            <a:ext cx="6705600" cy="1219200"/>
          </a:xfrm>
          <a:prstGeom prst="rect">
            <a:avLst/>
          </a:prstGeom>
        </p:spPr>
        <p:txBody>
          <a:bodyPr vert="horz">
            <a:noAutofit/>
          </a:bodyPr>
          <a:lstStyle/>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Char char=""/>
              <a:tabLst/>
              <a:defRPr/>
            </a:pPr>
            <a:r>
              <a:rPr kumimoji="0" lang="en-US" sz="2400" b="0" i="0" u="none" strike="noStrike" kern="1200" cap="none" spc="0" normalizeH="0" baseline="0" noProof="0" dirty="0" smtClean="0">
                <a:ln>
                  <a:noFill/>
                </a:ln>
                <a:solidFill>
                  <a:srgbClr val="0070C0"/>
                </a:solidFill>
                <a:effectLst/>
                <a:uLnTx/>
                <a:uFillTx/>
                <a:latin typeface="Arial" pitchFamily="34" charset="0"/>
                <a:cs typeface="Arial" pitchFamily="34" charset="0"/>
              </a:rPr>
              <a:t>Estimate SNP</a:t>
            </a:r>
            <a:r>
              <a:rPr kumimoji="0" lang="en-US" sz="2400" b="0" i="0" u="none" strike="noStrike" kern="1200" cap="none" spc="0" normalizeH="0" noProof="0" dirty="0" smtClean="0">
                <a:ln>
                  <a:noFill/>
                </a:ln>
                <a:solidFill>
                  <a:srgbClr val="0070C0"/>
                </a:solidFill>
                <a:effectLst/>
                <a:uLnTx/>
                <a:uFillTx/>
                <a:latin typeface="Arial" pitchFamily="34" charset="0"/>
                <a:cs typeface="Arial" pitchFamily="34" charset="0"/>
              </a:rPr>
              <a:t> additive and dominance effects</a:t>
            </a:r>
          </a:p>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Char char=""/>
              <a:tabLst/>
              <a:defRPr/>
            </a:pPr>
            <a:r>
              <a:rPr kumimoji="0" lang="en-US" sz="2400" b="0" i="0" u="none" strike="noStrike" kern="1200" cap="none" spc="0" normalizeH="0" baseline="0" noProof="0" dirty="0" smtClean="0">
                <a:ln>
                  <a:noFill/>
                </a:ln>
                <a:solidFill>
                  <a:srgbClr val="0070C0"/>
                </a:solidFill>
                <a:effectLst/>
                <a:uLnTx/>
                <a:uFillTx/>
                <a:latin typeface="Arial" pitchFamily="34" charset="0"/>
                <a:cs typeface="Arial" pitchFamily="34" charset="0"/>
              </a:rPr>
              <a:t>Ten-fold</a:t>
            </a:r>
            <a:r>
              <a:rPr kumimoji="0" lang="en-US" sz="2400" b="0" i="0" u="none" strike="noStrike" kern="1200" cap="none" spc="0" normalizeH="0" noProof="0" dirty="0" smtClean="0">
                <a:ln>
                  <a:noFill/>
                </a:ln>
                <a:solidFill>
                  <a:srgbClr val="0070C0"/>
                </a:solidFill>
                <a:effectLst/>
                <a:uLnTx/>
                <a:uFillTx/>
                <a:latin typeface="Arial" pitchFamily="34" charset="0"/>
                <a:cs typeface="Arial" pitchFamily="34" charset="0"/>
              </a:rPr>
              <a:t> cross validation</a:t>
            </a:r>
            <a:endParaRPr kumimoji="0" lang="en-US" sz="2400" b="0" i="0" u="none" strike="noStrike" kern="1200" cap="none" spc="0" normalizeH="0" baseline="0" noProof="0" dirty="0">
              <a:ln>
                <a:noFill/>
              </a:ln>
              <a:solidFill>
                <a:srgbClr val="0070C0"/>
              </a:solidFill>
              <a:effectLst/>
              <a:uLnTx/>
              <a:uFillTx/>
              <a:latin typeface="Arial" pitchFamily="34" charset="0"/>
              <a:cs typeface="Arial" pitchFamily="34" charset="0"/>
            </a:endParaRPr>
          </a:p>
        </p:txBody>
      </p:sp>
      <p:graphicFrame>
        <p:nvGraphicFramePr>
          <p:cNvPr id="29" name="Diagram 28"/>
          <p:cNvGraphicFramePr/>
          <p:nvPr/>
        </p:nvGraphicFramePr>
        <p:xfrm>
          <a:off x="5181600" y="3657600"/>
          <a:ext cx="2286000" cy="106680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cxnSp>
        <p:nvCxnSpPr>
          <p:cNvPr id="16" name="Straight Connector 15"/>
          <p:cNvCxnSpPr/>
          <p:nvPr/>
        </p:nvCxnSpPr>
        <p:spPr>
          <a:xfrm>
            <a:off x="76200" y="1066800"/>
            <a:ext cx="8991600" cy="1588"/>
          </a:xfrm>
          <a:prstGeom prst="line">
            <a:avLst/>
          </a:prstGeom>
          <a:ln w="101600" cmpd="thickThin">
            <a:solidFill>
              <a:schemeClr val="accent2">
                <a:lumMod val="75000"/>
                <a:alpha val="63000"/>
              </a:schemeClr>
            </a:solidFill>
          </a:ln>
          <a:effectLst>
            <a:outerShdw blurRad="812800" dist="50800" dir="1320000" sx="1000" sy="1000" algn="ctr" rotWithShape="0">
              <a:srgbClr val="000000"/>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1924</TotalTime>
  <Words>1154</Words>
  <Application>Microsoft Office PowerPoint</Application>
  <PresentationFormat>On-screen Show (4:3)</PresentationFormat>
  <Paragraphs>259</Paragraphs>
  <Slides>18</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Equity</vt:lpstr>
      <vt:lpstr>Equation</vt:lpstr>
      <vt:lpstr>Increasing Predictive Ability using Dominance in Genomic Selection</vt:lpstr>
      <vt:lpstr>Introduction</vt:lpstr>
      <vt:lpstr>Introduction</vt:lpstr>
      <vt:lpstr>Introduction</vt:lpstr>
      <vt:lpstr>Materials and Methods</vt:lpstr>
      <vt:lpstr>Materials and Methods</vt:lpstr>
      <vt:lpstr>Materials and Methods</vt:lpstr>
      <vt:lpstr>Materials and Methods</vt:lpstr>
      <vt:lpstr>Materials and Methods</vt:lpstr>
      <vt:lpstr>Results</vt:lpstr>
      <vt:lpstr>Results</vt:lpstr>
      <vt:lpstr>Results</vt:lpstr>
      <vt:lpstr>Results</vt:lpstr>
      <vt:lpstr>Results</vt:lpstr>
      <vt:lpstr>Discussions</vt:lpstr>
      <vt:lpstr>Conclusions</vt:lpstr>
      <vt:lpstr>Conclusions</vt:lpstr>
      <vt:lpstr>Slide 18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Predictive Ability using Dominance in Genomic Selection</dc:title>
  <dc:creator>csun</dc:creator>
  <cp:lastModifiedBy>csun</cp:lastModifiedBy>
  <cp:revision>204</cp:revision>
  <dcterms:created xsi:type="dcterms:W3CDTF">2006-08-16T00:00:00Z</dcterms:created>
  <dcterms:modified xsi:type="dcterms:W3CDTF">2014-08-13T20:22:03Z</dcterms:modified>
</cp:coreProperties>
</file>