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3" r:id="rId2"/>
    <p:sldId id="593" r:id="rId3"/>
    <p:sldId id="594" r:id="rId4"/>
    <p:sldId id="582" r:id="rId5"/>
    <p:sldId id="592" r:id="rId6"/>
    <p:sldId id="583" r:id="rId7"/>
    <p:sldId id="584" r:id="rId8"/>
    <p:sldId id="585" r:id="rId9"/>
    <p:sldId id="586" r:id="rId10"/>
    <p:sldId id="581" r:id="rId11"/>
    <p:sldId id="587" r:id="rId12"/>
    <p:sldId id="588" r:id="rId13"/>
    <p:sldId id="589" r:id="rId14"/>
    <p:sldId id="590" r:id="rId15"/>
    <p:sldId id="5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FFFF66"/>
    <a:srgbClr val="FFFF99"/>
    <a:srgbClr val="93D6FF"/>
    <a:srgbClr val="AFE1FF"/>
    <a:srgbClr val="71F8FF"/>
    <a:srgbClr val="33CCFF"/>
    <a:srgbClr val="55FDFF"/>
    <a:srgbClr val="FF3A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9808" autoAdjust="0"/>
  </p:normalViewPr>
  <p:slideViewPr>
    <p:cSldViewPr snapToGrid="0">
      <p:cViewPr varScale="1">
        <p:scale>
          <a:sx n="68" d="100"/>
          <a:sy n="68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91C-1AAB-4E9A-9E1F-2A3AB6B01C4C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21C0-3F05-4FB4-BEEC-E95EC40C68C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222-EF3B-4A04-9553-B12E0675504A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8C222-EF3B-4A04-9553-B12E0675504A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93504-D063-4A73-AF49-25DDFF3EC62C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148E7-22F4-4A87-BC32-C1B2869F2249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22166-1A4E-47F7-88BE-266402470E73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29074-D9AC-43D9-ADA1-C586CCDBA1A5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1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3840480"/>
            <a:ext cx="8229600" cy="2241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7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G.</a:t>
            </a:r>
            <a:r>
              <a:rPr lang="en-US" sz="27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Wiggans*, T.A. Cooper, D.J. Null, and P.M. VanRaden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tabLst>
                <a:tab pos="4346575" algn="l"/>
              </a:tabLst>
            </a:pPr>
            <a:r>
              <a:rPr lang="en-US" sz="26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*george.wiggans@ars.usda.gov</a:t>
            </a:r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 bwMode="auto">
          <a:xfrm>
            <a:off x="614149" y="5677469"/>
            <a:ext cx="4230806" cy="3684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07685" y="6583680"/>
            <a:ext cx="9332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Wiggans, 2014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kumimoji="1" lang="en-US" sz="1200" b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WCGALP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0040"/>
            <a:ext cx="4874218" cy="2462213"/>
          </a:xfrm>
        </p:spPr>
        <p:txBody>
          <a:bodyPr/>
          <a:lstStyle/>
          <a:p>
            <a:r>
              <a:rPr lang="en-US" sz="4000" dirty="0" smtClean="0"/>
              <a:t>Increasing the number of SNPs used in genomic evaluations of dairy cattle </a:t>
            </a:r>
            <a:endParaRPr lang="en-US" sz="4000" dirty="0">
              <a:solidFill>
                <a:srgbClr val="FFFF66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475358" y="347607"/>
            <a:ext cx="3471395" cy="2468880"/>
            <a:chOff x="5365331" y="112734"/>
            <a:chExt cx="3657600" cy="2601310"/>
          </a:xfrm>
        </p:grpSpPr>
        <p:pic>
          <p:nvPicPr>
            <p:cNvPr id="6" name="Picture 5" descr="cow minus DNA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5331" y="112734"/>
              <a:ext cx="3657600" cy="260131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8" descr="DNA_orbit_animated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78855" flipV="1">
              <a:off x="6404299" y="364557"/>
              <a:ext cx="731520" cy="1245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90331" y="2776373"/>
            <a:ext cx="24414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Comm. 301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Holstein genomic evaluation reliabilities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6433" y="1375974"/>
          <a:ext cx="8092440" cy="3910584"/>
        </p:xfrm>
        <a:graphic>
          <a:graphicData uri="http://schemas.openxmlformats.org/drawingml/2006/table">
            <a:tbl>
              <a:tblPr/>
              <a:tblGrid>
                <a:gridCol w="2834640"/>
                <a:gridCol w="457200"/>
                <a:gridCol w="457200"/>
                <a:gridCol w="457200"/>
                <a:gridCol w="685800"/>
                <a:gridCol w="457200"/>
                <a:gridCol w="457200"/>
                <a:gridCol w="685800"/>
                <a:gridCol w="457200"/>
                <a:gridCol w="457200"/>
                <a:gridCol w="685800"/>
              </a:tblGrid>
              <a:tr h="338328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Reliability (%)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 and gain for 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SNP 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set</a:t>
                      </a:r>
                      <a:r>
                        <a:rPr lang="en-US" sz="2000" b="1" baseline="0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*</a:t>
                      </a:r>
                      <a:endParaRPr lang="en-US" sz="2000" b="1" baseline="0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45K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61K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74K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91K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Milk yield	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(0.0)</a:t>
                      </a: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Fat yield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Protein yield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Net merit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51.3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0.3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Productive life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0.6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73.8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Somatic cell 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Daughter pregnancy 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Final 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0.4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58.7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−</a:t>
                      </a: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0.1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Stature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68.8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337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337F"/>
                          </a:solidFill>
                          <a:latin typeface="+mj-lt"/>
                          <a:ea typeface="Calibri"/>
                          <a:cs typeface="Times New Roman"/>
                        </a:rPr>
                        <a:t>69.1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traits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62.3</a:t>
                      </a: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62.8</a:t>
                      </a: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62.4</a:t>
                      </a: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62.7</a:t>
                      </a:r>
                      <a:endParaRPr lang="en-US" sz="2000" b="1" dirty="0">
                        <a:solidFill>
                          <a:srgbClr val="00563F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563F"/>
                          </a:solidFill>
                          <a:latin typeface="+mj-lt"/>
                          <a:ea typeface="Calibri"/>
                          <a:cs typeface="Times New Roman"/>
                        </a:rPr>
                        <a:t>(0.4)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988796" y="5459996"/>
            <a:ext cx="5783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563F"/>
                </a:solidFill>
                <a:effectLst/>
                <a:ea typeface="Calibri" pitchFamily="34" charset="0"/>
                <a:cs typeface="Times New Roman" pitchFamily="18" charset="0"/>
              </a:rPr>
              <a:t>*Differences from 45K evaluation reliability in parentheses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More SNPs not always better</a:t>
            </a:r>
          </a:p>
        </p:txBody>
      </p:sp>
      <p:sp>
        <p:nvSpPr>
          <p:cNvPr id="1126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616648"/>
          </a:xfrm>
        </p:spPr>
        <p:txBody>
          <a:bodyPr/>
          <a:lstStyle/>
          <a:p>
            <a:pPr eaLnBrk="1" hangingPunct="1"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74K SNP set excluded some low MAF SNPs from SNP50 chip that were informative</a:t>
            </a:r>
          </a:p>
          <a:p>
            <a:pPr eaLnBrk="1" hangingPunct="1"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Benefit of 61K SNP set improves as more GHD genotypes included because of reduced imputation error</a:t>
            </a:r>
          </a:p>
          <a:p>
            <a:pPr eaLnBrk="1" hangingPunct="1"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91K SNP set nearly the same as 61K SNP set but more variable</a:t>
            </a:r>
          </a:p>
          <a:p>
            <a:pPr eaLnBrk="1" hangingPunct="1">
              <a:lnSpc>
                <a:spcPts val="3200"/>
              </a:lnSpc>
              <a:spcAft>
                <a:spcPts val="2400"/>
              </a:spcAft>
            </a:pPr>
            <a:r>
              <a:rPr lang="en-US" sz="2800" dirty="0" smtClean="0"/>
              <a:t>SNPs with incorrect map locations reduce imputation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comparison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462760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800" dirty="0" smtClean="0"/>
              <a:t>Correlation</a:t>
            </a:r>
          </a:p>
          <a:p>
            <a:pPr marL="633413" lvl="1" indent="-227013">
              <a:spcAft>
                <a:spcPts val="2100"/>
              </a:spcAft>
              <a:defRPr/>
            </a:pPr>
            <a:r>
              <a:rPr lang="en-US" sz="2800" dirty="0" smtClean="0"/>
              <a:t>Close to 0.99 for all traits</a:t>
            </a:r>
          </a:p>
          <a:p>
            <a:pPr marL="633413" lvl="1" indent="-227013">
              <a:lnSpc>
                <a:spcPts val="3200"/>
              </a:lnSpc>
              <a:spcAft>
                <a:spcPts val="3600"/>
              </a:spcAft>
              <a:defRPr/>
            </a:pPr>
            <a:r>
              <a:rPr lang="en-US" sz="2800" dirty="0" smtClean="0"/>
              <a:t>&gt;</a:t>
            </a:r>
            <a:r>
              <a:rPr lang="en-US" sz="2800" dirty="0" smtClean="0">
                <a:ea typeface="+mn-ea"/>
                <a:cs typeface="+mn-cs"/>
              </a:rPr>
              <a:t>0.996 for milk, fat, and protein; daughter pregnancy rate; productive life; SCS; and final score</a:t>
            </a:r>
            <a:endParaRPr lang="en-US" sz="2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>
              <a:spcAft>
                <a:spcPts val="600"/>
              </a:spcAft>
              <a:defRPr/>
            </a:pPr>
            <a:r>
              <a:rPr lang="en-US" sz="2800" dirty="0" smtClean="0"/>
              <a:t>Greatest changes for</a:t>
            </a:r>
          </a:p>
          <a:p>
            <a:pPr marL="633413" lvl="1" indent="-227013">
              <a:spcAft>
                <a:spcPts val="6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3K genotypes</a:t>
            </a:r>
          </a:p>
          <a:p>
            <a:pPr marL="633413" lvl="1" indent="-227013">
              <a:defRPr/>
            </a:pPr>
            <a:r>
              <a:rPr lang="en-US" sz="2800" dirty="0" smtClean="0">
                <a:ea typeface="+mn-ea"/>
                <a:cs typeface="+mn-cs"/>
              </a:rPr>
              <a:t>Neither parent genotyped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Current SNP set for genomic evaluations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680769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60,671 SNPs used after culling on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MAF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Parent-progeny conflicts</a:t>
            </a:r>
          </a:p>
          <a:p>
            <a:pPr marL="633413" lvl="1" indent="-227013" eaLnBrk="1" hangingPunct="1">
              <a:lnSpc>
                <a:spcPts val="3100"/>
              </a:lnSpc>
              <a:spcAft>
                <a:spcPts val="3300"/>
              </a:spcAft>
            </a:pPr>
            <a:r>
              <a:rPr lang="en-US" sz="2800" dirty="0" smtClean="0"/>
              <a:t>Percentage heterozygous (departure from HWE)</a:t>
            </a:r>
          </a:p>
          <a:p>
            <a:pPr marL="338138" indent="-338138">
              <a:lnSpc>
                <a:spcPts val="3100"/>
              </a:lnSpc>
              <a:spcAft>
                <a:spcPts val="500"/>
              </a:spcAft>
            </a:pPr>
            <a:r>
              <a:rPr lang="en-US" sz="2800" dirty="0" smtClean="0"/>
              <a:t>SNPs for HH1, BLAD, DUMPS, CVM, POLLED, RED, and MULEFOOT included</a:t>
            </a:r>
          </a:p>
          <a:p>
            <a:pPr marL="688976" lvl="1" indent="-338138">
              <a:lnSpc>
                <a:spcPts val="3100"/>
              </a:lnSpc>
              <a:spcAft>
                <a:spcPts val="33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JH1 included for Jerseys</a:t>
            </a:r>
          </a:p>
          <a:p>
            <a:pPr eaLnBrk="1" hangingPunct="1">
              <a:lnSpc>
                <a:spcPts val="3100"/>
              </a:lnSpc>
              <a:spcAft>
                <a:spcPts val="1800"/>
              </a:spcAft>
            </a:pPr>
            <a:r>
              <a:rPr lang="en-US" sz="2800" dirty="0" smtClean="0"/>
              <a:t>96 more SNPs may be eliminated because incorrect location =&gt; </a:t>
            </a:r>
            <a:r>
              <a:rPr lang="en-US" sz="2800" dirty="0" err="1" smtClean="0"/>
              <a:t>haplotype</a:t>
            </a:r>
            <a:r>
              <a:rPr lang="en-US" sz="2800" dirty="0" smtClean="0"/>
              <a:t> non-</a:t>
            </a:r>
            <a:r>
              <a:rPr lang="en-US" sz="2800" dirty="0" err="1" smtClean="0"/>
              <a:t>inhertance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524315"/>
          </a:xfrm>
          <a:noFill/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Causative genetic variants do not have linkage decay 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Added to chips as discovered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Used when enough genotypes exist to support imputation</a:t>
            </a:r>
          </a:p>
          <a:p>
            <a:pPr eaLnBrk="1" hangingPunct="1">
              <a:spcAft>
                <a:spcPts val="4800"/>
              </a:spcAft>
            </a:pPr>
            <a:r>
              <a:rPr lang="en-US" sz="2800" dirty="0" smtClean="0"/>
              <a:t>As cost per SNP genotype declines, benefit from larger SNP sets will be evaluated</a:t>
            </a:r>
          </a:p>
          <a:p>
            <a:pPr eaLnBrk="1" hangingPunct="1">
              <a:spcAft>
                <a:spcPts val="4800"/>
              </a:spcAft>
            </a:pPr>
            <a:r>
              <a:rPr lang="en-US" sz="2800" dirty="0" smtClean="0"/>
              <a:t>Lower-cost sequence data expected to accelerate discovery of causative genetic variants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247317"/>
          </a:xfrm>
          <a:noFill/>
        </p:spPr>
        <p:txBody>
          <a:bodyPr/>
          <a:lstStyle/>
          <a:p>
            <a:pPr eaLnBrk="1" hangingPunct="1">
              <a:spcAft>
                <a:spcPts val="4800"/>
              </a:spcAft>
            </a:pPr>
            <a:r>
              <a:rPr lang="en-US" sz="2800" dirty="0" smtClean="0"/>
              <a:t>Mean gain in reliability across traits of 0.5 percentage points for 61K SNP set </a:t>
            </a:r>
            <a:r>
              <a:rPr lang="en-US" sz="2800" dirty="0" smtClean="0">
                <a:solidFill>
                  <a:srgbClr val="00563F"/>
                </a:solidFill>
              </a:rPr>
              <a:t>(slightly larger after adding more GHD genotypes)</a:t>
            </a:r>
          </a:p>
          <a:p>
            <a:pPr eaLnBrk="1" hangingPunct="1">
              <a:spcAft>
                <a:spcPts val="4800"/>
              </a:spcAft>
            </a:pPr>
            <a:r>
              <a:rPr lang="en-US" sz="2800" dirty="0" smtClean="0"/>
              <a:t>Gains smaller for 74K SNP set and about the same for 91K SNP set</a:t>
            </a:r>
          </a:p>
          <a:p>
            <a:pPr eaLnBrk="1" hangingPunct="1">
              <a:spcAft>
                <a:spcPts val="4800"/>
              </a:spcAft>
            </a:pPr>
            <a:r>
              <a:rPr lang="en-US" sz="2800" dirty="0" smtClean="0"/>
              <a:t>Genomic evaluations based on 61K SNPs implemented in December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changes in SNP set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91673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sz="2800" dirty="0" smtClean="0"/>
              <a:t>History</a:t>
            </a:r>
          </a:p>
          <a:p>
            <a:pPr lvl="1">
              <a:spcAft>
                <a:spcPts val="900"/>
              </a:spcAft>
            </a:pPr>
            <a:r>
              <a:rPr lang="en-US" sz="2800" dirty="0" smtClean="0"/>
              <a:t>Single list created across breeds</a:t>
            </a:r>
          </a:p>
          <a:p>
            <a:pPr lvl="1">
              <a:spcAft>
                <a:spcPts val="900"/>
              </a:spcAft>
            </a:pPr>
            <a:r>
              <a:rPr lang="en-US" sz="2800" dirty="0" smtClean="0"/>
              <a:t>Poor performing SNPs removed</a:t>
            </a:r>
          </a:p>
          <a:p>
            <a:pPr lvl="1">
              <a:spcAft>
                <a:spcPts val="900"/>
              </a:spcAft>
            </a:pPr>
            <a:r>
              <a:rPr lang="en-US" sz="2800" dirty="0" smtClean="0"/>
              <a:t>SNP selection criteria changed</a:t>
            </a:r>
          </a:p>
          <a:p>
            <a:pPr lvl="1">
              <a:spcAft>
                <a:spcPts val="900"/>
              </a:spcAft>
            </a:pPr>
            <a:r>
              <a:rPr lang="en-US" sz="2800" dirty="0" smtClean="0"/>
              <a:t>Updated assembly changed SNP locations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Additional QTLs as </a:t>
            </a:r>
            <a:r>
              <a:rPr lang="en-US" sz="2800" dirty="0" smtClean="0"/>
              <a:t>discovered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New chip provides more SNP</a:t>
            </a:r>
            <a:endParaRPr lang="en-US" sz="2800" dirty="0" smtClean="0"/>
          </a:p>
          <a:p>
            <a:pPr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Fast imputation essential to support change as prior haplotype library cannot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088" y="928914"/>
          <a:ext cx="8053097" cy="4829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455"/>
                <a:gridCol w="1764167"/>
                <a:gridCol w="817326"/>
                <a:gridCol w="1825331"/>
                <a:gridCol w="1841818"/>
              </a:tblGrid>
              <a:tr h="1202832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              Chip</a:t>
                      </a:r>
                      <a:r>
                        <a:rPr lang="en-US" sz="2800" b="1" u="sng" baseline="0" dirty="0" smtClean="0">
                          <a:solidFill>
                            <a:schemeClr val="bg1"/>
                          </a:solidFill>
                        </a:rPr>
                        <a:t>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US" sz="2800" b="1" u="sng" baseline="0" dirty="0" smtClean="0">
                          <a:solidFill>
                            <a:schemeClr val="bg1"/>
                          </a:solidFill>
                        </a:rPr>
                        <a:t> of SNP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Chip Name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solidFill>
                            <a:schemeClr val="bg1"/>
                          </a:solidFill>
                        </a:rPr>
                        <a:t>No. of SNP</a:t>
                      </a:r>
                      <a:endParaRPr lang="en-US" sz="28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54,001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77,068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50K V2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54,609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GP2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19,809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3K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2,900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11,410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777,962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ZMD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56,955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</a:rPr>
                        <a:t>Affy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648,875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ELD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9,072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6,909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LD2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6,912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44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GGP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8,762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GP3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26,151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 smtClean="0">
              <a:solidFill>
                <a:srgbClr val="FEF202"/>
              </a:solidFill>
            </a:endParaRPr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2769989"/>
          </a:xfrm>
          <a:noFill/>
        </p:spPr>
        <p:txBody>
          <a:bodyPr/>
          <a:lstStyle/>
          <a:p>
            <a:pPr marL="338138" indent="-338138">
              <a:spcAft>
                <a:spcPts val="4800"/>
              </a:spcAft>
            </a:pPr>
            <a:r>
              <a:rPr lang="en-US" sz="2800" dirty="0" smtClean="0"/>
              <a:t>GeneSeek created successor to Illumina</a:t>
            </a:r>
            <a:r>
              <a:rPr lang="en-US" sz="2800" baseline="30000" dirty="0" smtClean="0">
                <a:sym typeface="Symbol"/>
              </a:rPr>
              <a:t></a:t>
            </a:r>
            <a:r>
              <a:rPr lang="en-US" sz="2800" dirty="0" smtClean="0"/>
              <a:t> BovineSNP50 genotyping chip by adding SNPs to Illumina</a:t>
            </a:r>
            <a:r>
              <a:rPr lang="en-US" sz="2800" baseline="30000" dirty="0" smtClean="0">
                <a:sym typeface="Symbol"/>
              </a:rPr>
              <a:t></a:t>
            </a:r>
            <a:r>
              <a:rPr lang="en-US" sz="2800" dirty="0" smtClean="0"/>
              <a:t> LD chip</a:t>
            </a:r>
          </a:p>
          <a:p>
            <a:pPr marL="338138" indent="-338138" eaLnBrk="1" hangingPunct="1">
              <a:spcAft>
                <a:spcPts val="48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Can reliability of genomic evaluations be increased by using more SNPs?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more SNPs?</a:t>
            </a:r>
            <a:endParaRPr lang="en-US" dirty="0" smtClean="0">
              <a:solidFill>
                <a:srgbClr val="FEF202"/>
              </a:solidFill>
            </a:endParaRPr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401205"/>
          </a:xfrm>
          <a:noFill/>
        </p:spPr>
        <p:txBody>
          <a:bodyPr/>
          <a:lstStyle/>
          <a:p>
            <a:pPr marL="338138" indent="-338138" eaLnBrk="1" hangingPunct="1">
              <a:spcAft>
                <a:spcPts val="3600"/>
              </a:spcAft>
            </a:pPr>
            <a:r>
              <a:rPr lang="en-US" sz="2800" dirty="0" smtClean="0"/>
              <a:t>Accuracy of genomic evaluations should improve if more SNPs better track causative genetic variants</a:t>
            </a:r>
          </a:p>
          <a:p>
            <a:pPr marL="338138" indent="-338138" eaLnBrk="1" hangingPunct="1">
              <a:spcAft>
                <a:spcPts val="3600"/>
              </a:spcAft>
            </a:pPr>
            <a:r>
              <a:rPr lang="en-US" sz="2800" dirty="0" smtClean="0"/>
              <a:t>Improving chip technology provides more SNPs for the same price</a:t>
            </a:r>
          </a:p>
          <a:p>
            <a:pPr marL="338138" indent="-338138" eaLnBrk="1" hangingPunct="1">
              <a:spcAft>
                <a:spcPts val="3600"/>
              </a:spcAft>
            </a:pPr>
            <a:r>
              <a:rPr lang="en-US" sz="2800" dirty="0" smtClean="0"/>
              <a:t>Improving computer technology and methods enable processing more SNPs</a:t>
            </a:r>
          </a:p>
          <a:p>
            <a:pPr marL="338138" indent="-338138" eaLnBrk="1" hangingPunct="1">
              <a:spcAft>
                <a:spcPts val="3600"/>
              </a:spcAft>
            </a:pPr>
            <a:r>
              <a:rPr lang="en-US" sz="2800" dirty="0" smtClean="0"/>
              <a:t>Sequence data will provide more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685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GeneSeek 77K chip </a:t>
            </a:r>
            <a:r>
              <a:rPr lang="en-US" dirty="0" smtClean="0">
                <a:solidFill>
                  <a:srgbClr val="FFFF00"/>
                </a:solidFill>
              </a:rPr>
              <a:t>(GHD)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85843"/>
          </a:xfrm>
          <a:noFill/>
        </p:spPr>
        <p:txBody>
          <a:bodyPr/>
          <a:lstStyle/>
          <a:p>
            <a:pPr marL="338138" indent="-338138" eaLnBrk="1" hangingPunct="1">
              <a:spcAft>
                <a:spcPts val="2700"/>
              </a:spcAft>
            </a:pPr>
            <a:r>
              <a:rPr lang="en-US" sz="2800" dirty="0" smtClean="0"/>
              <a:t>Designed to include the most informative SNPs</a:t>
            </a:r>
          </a:p>
          <a:p>
            <a:pPr marL="338138" indent="-338138" eaLnBrk="1" hangingPunct="1">
              <a:spcAft>
                <a:spcPts val="0"/>
              </a:spcAft>
            </a:pPr>
            <a:r>
              <a:rPr lang="en-US" sz="2800" dirty="0" smtClean="0"/>
              <a:t>76,934 SNPs typically provided, including:</a:t>
            </a:r>
          </a:p>
          <a:p>
            <a:pPr marL="682625" lvl="1" indent="-282575" eaLnBrk="1" hangingPunct="1">
              <a:spcAft>
                <a:spcPts val="0"/>
              </a:spcAft>
            </a:pPr>
            <a:r>
              <a:rPr lang="en-US" sz="2800" dirty="0" smtClean="0"/>
              <a:t>Y</a:t>
            </a:r>
          </a:p>
          <a:p>
            <a:pPr marL="682625" lvl="1" indent="-282575" eaLnBrk="1" hangingPunct="1">
              <a:spcAft>
                <a:spcPts val="2700"/>
              </a:spcAft>
            </a:pPr>
            <a:r>
              <a:rPr lang="en-US" sz="2800" dirty="0" smtClean="0"/>
              <a:t>Single-gene tests</a:t>
            </a:r>
          </a:p>
          <a:p>
            <a:pPr marL="338138" indent="-338138" eaLnBrk="1" hangingPunct="1">
              <a:spcAft>
                <a:spcPts val="2700"/>
              </a:spcAft>
            </a:pPr>
            <a:r>
              <a:rPr lang="en-US" sz="2800" dirty="0" smtClean="0"/>
              <a:t>About 28,200 50K SNPs included </a:t>
            </a:r>
            <a:r>
              <a:rPr lang="en-US" sz="2800" dirty="0" smtClean="0">
                <a:solidFill>
                  <a:srgbClr val="00563F"/>
                </a:solidFill>
              </a:rPr>
              <a:t>(mostly low MAFs excluded)</a:t>
            </a:r>
          </a:p>
          <a:p>
            <a:pPr marL="338138" indent="-338138" eaLnBrk="1" hangingPunct="1">
              <a:spcAft>
                <a:spcPct val="100000"/>
              </a:spcAft>
            </a:pPr>
            <a:r>
              <a:rPr lang="en-US" sz="2800" dirty="0" smtClean="0"/>
              <a:t>Other SNPs selected from HD based on MAF and magnitude of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4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using the GHD chip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278094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z="2800" dirty="0" smtClean="0"/>
              <a:t>Will adding SNPs increase accuracy enough to overcome imputation errors?</a:t>
            </a:r>
          </a:p>
          <a:p>
            <a:pPr marL="633413" lvl="1" indent="-227013" eaLnBrk="1" hangingPunct="1">
              <a:spcAft>
                <a:spcPts val="6600"/>
              </a:spcAft>
            </a:pPr>
            <a:r>
              <a:rPr lang="en-US" sz="2800" dirty="0" smtClean="0"/>
              <a:t>As genotypes accumulate, problem decreases</a:t>
            </a:r>
          </a:p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Which SNPs should be included?</a:t>
            </a:r>
          </a:p>
          <a:p>
            <a:pPr marL="633413" lvl="1" indent="-227013" eaLnBrk="1" hangingPunct="1">
              <a:spcAft>
                <a:spcPts val="1800"/>
              </a:spcAft>
            </a:pPr>
            <a:r>
              <a:rPr lang="en-US" sz="2800" dirty="0" smtClean="0"/>
              <a:t>Are all new SNPs equally valuable?</a:t>
            </a:r>
          </a:p>
          <a:p>
            <a:pPr marL="633413" lvl="1" indent="-227013" eaLnBrk="1" hangingPunct="1">
              <a:spcAft>
                <a:spcPts val="2400"/>
              </a:spcAft>
            </a:pPr>
            <a:r>
              <a:rPr lang="en-US" sz="2800" dirty="0" smtClean="0"/>
              <a:t>Should all SNPs being used be retained?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324261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2800" dirty="0" smtClean="0"/>
              <a:t>Holstein cutoff studies with 3 SNP sets</a:t>
            </a:r>
          </a:p>
          <a:p>
            <a:pPr marL="633413" lvl="1" indent="-227013">
              <a:spcAft>
                <a:spcPts val="1800"/>
              </a:spcAft>
            </a:pPr>
            <a:r>
              <a:rPr lang="en-US" sz="2800" dirty="0" smtClean="0"/>
              <a:t>91K union of GHD and then current 45,195 SNPs</a:t>
            </a:r>
          </a:p>
          <a:p>
            <a:pPr marL="633413" lvl="1" indent="-227013">
              <a:spcAft>
                <a:spcPts val="1800"/>
              </a:spcAft>
            </a:pPr>
            <a:r>
              <a:rPr lang="en-US" sz="2800" dirty="0" smtClean="0"/>
              <a:t>74K SNPs on GHD chip</a:t>
            </a:r>
          </a:p>
          <a:p>
            <a:pPr marL="633413" lvl="1" indent="-227013">
              <a:spcAft>
                <a:spcPts val="4800"/>
              </a:spcAft>
            </a:pPr>
            <a:r>
              <a:rPr lang="en-US" sz="2800" dirty="0" smtClean="0"/>
              <a:t>61K (61,013) SNPs </a:t>
            </a:r>
            <a:r>
              <a:rPr lang="en-US" sz="2800" dirty="0" smtClean="0">
                <a:solidFill>
                  <a:srgbClr val="00563F"/>
                </a:solidFill>
              </a:rPr>
              <a:t>(45,195 + 16K SNPs with effect in top 1,000 for at least 1 trait)</a:t>
            </a:r>
          </a:p>
          <a:p>
            <a:pPr eaLnBrk="1" hangingPunct="1">
              <a:spcAft>
                <a:spcPts val="3000"/>
              </a:spcAft>
            </a:pPr>
            <a:r>
              <a:rPr lang="en-US" sz="2800" dirty="0" smtClean="0"/>
              <a:t>Evaluations based on August 2009 data to predict April 2013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6425" cy="3847207"/>
          </a:xfrm>
          <a:noFill/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800" dirty="0" smtClean="0"/>
              <a:t>Imputation of 16K new SNPs using </a:t>
            </a:r>
            <a:r>
              <a:rPr lang="en-US" sz="2800" dirty="0" err="1" smtClean="0">
                <a:solidFill>
                  <a:srgbClr val="00563F"/>
                </a:solidFill>
              </a:rPr>
              <a:t>findhap</a:t>
            </a:r>
            <a:r>
              <a:rPr lang="en-US" sz="2800" dirty="0" smtClean="0"/>
              <a:t> based on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800" dirty="0" smtClean="0"/>
              <a:t>2,262 animals with HD genotypes</a:t>
            </a:r>
          </a:p>
          <a:p>
            <a:pPr lvl="1" eaLnBrk="1" hangingPunct="1">
              <a:spcAft>
                <a:spcPts val="5400"/>
              </a:spcAft>
            </a:pPr>
            <a:r>
              <a:rPr lang="en-US" sz="2800" dirty="0" smtClean="0"/>
              <a:t>4,037 animals with GHD genotypes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ts val="5400"/>
              </a:spcAft>
            </a:pPr>
            <a:r>
              <a:rPr lang="en-US" sz="2800" dirty="0" smtClean="0"/>
              <a:t>24,356 predictor bulls and cows</a:t>
            </a:r>
          </a:p>
          <a:p>
            <a:pPr eaLnBrk="1" hangingPunct="1">
              <a:spcAft>
                <a:spcPct val="70000"/>
              </a:spcAft>
            </a:pPr>
            <a:r>
              <a:rPr lang="en-US" sz="2800" dirty="0" smtClean="0"/>
              <a:t>810 to 4,395 validation bulls depending on trait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49335</TotalTime>
  <Words>796</Words>
  <Application>Microsoft Office PowerPoint</Application>
  <PresentationFormat>On-screen Show (4:3)</PresentationFormat>
  <Paragraphs>207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AIPL-2013</vt:lpstr>
      <vt:lpstr>Increasing the number of SNPs used in genomic evaluations of dairy cattle </vt:lpstr>
      <vt:lpstr>Reasons for changes in SNP set</vt:lpstr>
      <vt:lpstr>Genotype chips</vt:lpstr>
      <vt:lpstr>Background</vt:lpstr>
      <vt:lpstr>Why more SNPs?</vt:lpstr>
      <vt:lpstr>GeneSeek 77K chip (GHD)</vt:lpstr>
      <vt:lpstr>Issues in using the GHD chip</vt:lpstr>
      <vt:lpstr>Plan</vt:lpstr>
      <vt:lpstr>Data</vt:lpstr>
      <vt:lpstr>Holstein genomic evaluation reliabilities</vt:lpstr>
      <vt:lpstr>More SNPs not always better</vt:lpstr>
      <vt:lpstr>Evaluation comparison</vt:lpstr>
      <vt:lpstr>Current SNP set for genomic evaluations</vt:lpstr>
      <vt:lpstr>Future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wiggans</cp:lastModifiedBy>
  <cp:revision>2547</cp:revision>
  <dcterms:created xsi:type="dcterms:W3CDTF">2013-01-04T23:00:14Z</dcterms:created>
  <dcterms:modified xsi:type="dcterms:W3CDTF">2014-08-15T16:55:04Z</dcterms:modified>
</cp:coreProperties>
</file>