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256" r:id="rId2"/>
    <p:sldId id="816" r:id="rId3"/>
    <p:sldId id="811" r:id="rId4"/>
    <p:sldId id="812" r:id="rId5"/>
    <p:sldId id="813" r:id="rId6"/>
    <p:sldId id="814" r:id="rId7"/>
    <p:sldId id="815" r:id="rId8"/>
    <p:sldId id="819" r:id="rId9"/>
    <p:sldId id="823" r:id="rId10"/>
    <p:sldId id="818" r:id="rId11"/>
    <p:sldId id="822" r:id="rId12"/>
    <p:sldId id="817" r:id="rId13"/>
    <p:sldId id="821" r:id="rId14"/>
    <p:sldId id="820" r:id="rId15"/>
    <p:sldId id="724" r:id="rId16"/>
    <p:sldId id="824" r:id="rId17"/>
  </p:sldIdLst>
  <p:sldSz cx="9144000" cy="6858000" type="screen4x3"/>
  <p:notesSz cx="6985000" cy="9283700"/>
  <p:embeddedFontLst>
    <p:embeddedFont>
      <p:font typeface="Humnst777 BT" pitchFamily="34" charset="0"/>
      <p:regular r:id="rId20"/>
      <p:bold r:id="rId21"/>
      <p:italic r:id="rId22"/>
      <p:boldItalic r:id="rId23"/>
    </p:embeddedFont>
    <p:embeddedFont>
      <p:font typeface="Monotype Sorts" pitchFamily="2" charset="2"/>
      <p:regular r:id="rId24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FF00"/>
    <a:srgbClr val="FFFF00"/>
    <a:srgbClr val="000000"/>
    <a:srgbClr val="0000FF"/>
    <a:srgbClr val="990000"/>
    <a:srgbClr val="CC3300"/>
    <a:srgbClr val="FF99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01" autoAdjust="0"/>
    <p:restoredTop sz="94713" autoAdjust="0"/>
  </p:normalViewPr>
  <p:slideViewPr>
    <p:cSldViewPr>
      <p:cViewPr varScale="1">
        <p:scale>
          <a:sx n="76" d="100"/>
          <a:sy n="76" d="100"/>
        </p:scale>
        <p:origin x="-712" y="-72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52" y="-96"/>
      </p:cViewPr>
      <p:guideLst>
        <p:guide orient="horz" pos="2924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sun\AIPL\sequence\computingPl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98495188101482"/>
          <c:y val="5.1400554097404488E-2"/>
          <c:w val="0.76267957130359476"/>
          <c:h val="0.80190543890347543"/>
        </c:manualLayout>
      </c:layout>
      <c:barChart>
        <c:barDir val="col"/>
        <c:grouping val="clustered"/>
        <c:ser>
          <c:idx val="0"/>
          <c:order val="0"/>
          <c:tx>
            <c:v>Corr</c:v>
          </c:tx>
          <c:spPr>
            <a:solidFill>
              <a:srgbClr val="FFFF00"/>
            </a:solidFill>
          </c:spPr>
          <c:cat>
            <c:strRef>
              <c:f>Tables!$E$24:$E$27</c:f>
              <c:strCache>
                <c:ptCount val="4"/>
                <c:pt idx="0">
                  <c:v>10k</c:v>
                </c:pt>
                <c:pt idx="1">
                  <c:v>60k</c:v>
                </c:pt>
                <c:pt idx="2">
                  <c:v>1x</c:v>
                </c:pt>
                <c:pt idx="3">
                  <c:v>2x</c:v>
                </c:pt>
              </c:strCache>
            </c:strRef>
          </c:cat>
          <c:val>
            <c:numRef>
              <c:f>Tables!$F$24:$F$27</c:f>
              <c:numCache>
                <c:formatCode>General</c:formatCode>
                <c:ptCount val="4"/>
                <c:pt idx="0">
                  <c:v>0.68899999999999995</c:v>
                </c:pt>
                <c:pt idx="1">
                  <c:v>0.86000000000000065</c:v>
                </c:pt>
                <c:pt idx="2">
                  <c:v>0.95000000000000062</c:v>
                </c:pt>
                <c:pt idx="3">
                  <c:v>0.96000000000000063</c:v>
                </c:pt>
              </c:numCache>
            </c:numRef>
          </c:val>
        </c:ser>
        <c:ser>
          <c:idx val="1"/>
          <c:order val="1"/>
          <c:tx>
            <c:v>nCount</c:v>
          </c:tx>
          <c:spPr>
            <a:solidFill>
              <a:schemeClr val="tx1"/>
            </a:solidFill>
          </c:spPr>
          <c:val>
            <c:numRef>
              <c:f>Tables!$G$24:$G$27</c:f>
              <c:numCache>
                <c:formatCode>General</c:formatCode>
                <c:ptCount val="4"/>
                <c:pt idx="0">
                  <c:v>0.84900000000000064</c:v>
                </c:pt>
                <c:pt idx="1">
                  <c:v>0.93</c:v>
                </c:pt>
                <c:pt idx="2">
                  <c:v>0.96300000000000063</c:v>
                </c:pt>
                <c:pt idx="3">
                  <c:v>0.97800000000000065</c:v>
                </c:pt>
              </c:numCache>
            </c:numRef>
          </c:val>
        </c:ser>
        <c:gapWidth val="300"/>
        <c:axId val="38435840"/>
        <c:axId val="38450688"/>
      </c:barChart>
      <c:catAx>
        <c:axId val="38435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aseline="0"/>
                </a:pPr>
                <a:r>
                  <a:rPr lang="en-US" altLang="en-US" sz="1600" baseline="0"/>
                  <a:t>SNP</a:t>
                </a:r>
              </a:p>
            </c:rich>
          </c:tx>
          <c:layout>
            <c:manualLayout>
              <c:xMode val="edge"/>
              <c:yMode val="edge"/>
              <c:x val="0.45586986001749941"/>
              <c:y val="0.92960629921259863"/>
            </c:manualLayout>
          </c:layout>
        </c:title>
        <c:majorTickMark val="none"/>
        <c:tickLblPos val="nextTo"/>
        <c:txPr>
          <a:bodyPr/>
          <a:lstStyle/>
          <a:p>
            <a:pPr>
              <a:defRPr sz="2000" b="1" i="0" baseline="0"/>
            </a:pPr>
            <a:endParaRPr lang="en-US"/>
          </a:p>
        </c:txPr>
        <c:crossAx val="38450688"/>
        <c:crosses val="autoZero"/>
        <c:auto val="1"/>
        <c:lblAlgn val="ctr"/>
        <c:lblOffset val="100"/>
      </c:catAx>
      <c:valAx>
        <c:axId val="38450688"/>
        <c:scaling>
          <c:orientation val="minMax"/>
          <c:max val="1"/>
        </c:scaling>
        <c:axPos val="l"/>
        <c:title>
          <c:tx>
            <c:rich>
              <a:bodyPr/>
              <a:lstStyle/>
              <a:p>
                <a:pPr>
                  <a:defRPr sz="1600" baseline="0"/>
                </a:pPr>
                <a:r>
                  <a:rPr lang="en-US" altLang="en-US" sz="1600" baseline="0" dirty="0" smtClean="0"/>
                  <a:t>Imputation </a:t>
                </a:r>
                <a:r>
                  <a:rPr lang="en-US" altLang="en-US" sz="1600" baseline="0" dirty="0"/>
                  <a:t>accuracy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1909179060950722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800" b="1" i="0" baseline="0"/>
            </a:pPr>
            <a:endParaRPr lang="en-US"/>
          </a:p>
        </c:txPr>
        <c:crossAx val="384358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aseline="0"/>
            </a:pPr>
            <a:endParaRPr lang="en-US"/>
          </a:p>
        </c:txPr>
      </c:legendEntry>
      <c:layout>
        <c:manualLayout>
          <c:xMode val="edge"/>
          <c:yMode val="edge"/>
          <c:x val="0.87026531058618051"/>
          <c:y val="0.41628280839895243"/>
          <c:w val="0.12973468941382341"/>
          <c:h val="0.16743438320210088"/>
        </c:manualLayout>
      </c:layout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9" tIns="46290" rIns="92579" bIns="46290" numCol="1" anchor="t" anchorCtr="0" compatLnSpc="1">
            <a:prstTxWarp prst="textNoShape">
              <a:avLst/>
            </a:prstTxWarp>
          </a:bodyPr>
          <a:lstStyle>
            <a:lvl1pPr defTabSz="926459">
              <a:defRPr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9" tIns="46290" rIns="92579" bIns="46290" numCol="1" anchor="t" anchorCtr="0" compatLnSpc="1">
            <a:prstTxWarp prst="textNoShape">
              <a:avLst/>
            </a:prstTxWarp>
          </a:bodyPr>
          <a:lstStyle>
            <a:lvl1pPr algn="r" defTabSz="926459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9" tIns="46290" rIns="92579" bIns="46290" numCol="1" anchor="b" anchorCtr="0" compatLnSpc="1">
            <a:prstTxWarp prst="textNoShape">
              <a:avLst/>
            </a:prstTxWarp>
          </a:bodyPr>
          <a:lstStyle>
            <a:lvl1pPr defTabSz="926459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9" tIns="46290" rIns="92579" bIns="46290" numCol="1" anchor="b" anchorCtr="0" compatLnSpc="1">
            <a:prstTxWarp prst="textNoShape">
              <a:avLst/>
            </a:prstTxWarp>
          </a:bodyPr>
          <a:lstStyle>
            <a:lvl1pPr algn="r" defTabSz="926459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C9C6310F-1A7E-43EB-9DD3-A44BFFB1D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9" tIns="46290" rIns="92579" bIns="46290" numCol="1" anchor="t" anchorCtr="0" compatLnSpc="1">
            <a:prstTxWarp prst="textNoShape">
              <a:avLst/>
            </a:prstTxWarp>
          </a:bodyPr>
          <a:lstStyle>
            <a:lvl1pPr defTabSz="926459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9" tIns="46290" rIns="92579" bIns="46290" numCol="1" anchor="t" anchorCtr="0" compatLnSpc="1">
            <a:prstTxWarp prst="textNoShape">
              <a:avLst/>
            </a:prstTxWarp>
          </a:bodyPr>
          <a:lstStyle>
            <a:lvl1pPr algn="r" defTabSz="926459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7088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9" tIns="46290" rIns="92579" bIns="46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9" tIns="46290" rIns="92579" bIns="46290" numCol="1" anchor="b" anchorCtr="0" compatLnSpc="1">
            <a:prstTxWarp prst="textNoShape">
              <a:avLst/>
            </a:prstTxWarp>
          </a:bodyPr>
          <a:lstStyle>
            <a:lvl1pPr defTabSz="926459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9" tIns="46290" rIns="92579" bIns="46290" numCol="1" anchor="b" anchorCtr="0" compatLnSpc="1">
            <a:prstTxWarp prst="textNoShape">
              <a:avLst/>
            </a:prstTxWarp>
          </a:bodyPr>
          <a:lstStyle>
            <a:lvl1pPr algn="r" defTabSz="926459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3DB26FD4-1C16-4175-A473-7E75FAC44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C8760661-CD67-4530-8D70-8F0AD17C6D6C}" type="slidenum">
              <a:rPr lang="en-US" smtClean="0">
                <a:cs typeface="Arial" charset="0"/>
              </a:rPr>
              <a:pPr defTabSz="925513"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684213" y="3656013"/>
            <a:ext cx="78486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Humnst777 BT" pitchFamily="34" charset="0"/>
                <a:cs typeface="+mn-cs"/>
              </a:rPr>
              <a:t>Paul </a:t>
            </a:r>
            <a:r>
              <a:rPr lang="en-US" sz="2800" b="1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VanRaden and</a:t>
            </a:r>
            <a:r>
              <a:rPr lang="en-US" sz="2800" b="1" dirty="0" smtClean="0">
                <a:solidFill>
                  <a:srgbClr val="FFFF00"/>
                </a:solidFill>
                <a:cs typeface="+mn-cs"/>
              </a:rPr>
              <a:t> </a:t>
            </a:r>
            <a:r>
              <a:rPr lang="en-US" sz="2800" b="1" dirty="0">
                <a:solidFill>
                  <a:srgbClr val="FFFF00"/>
                </a:solidFill>
                <a:cs typeface="+mn-cs"/>
              </a:rPr>
              <a:t>Chuanyu </a:t>
            </a:r>
            <a:r>
              <a:rPr lang="en-US" sz="2800" b="1" dirty="0" smtClean="0">
                <a:solidFill>
                  <a:srgbClr val="FFFF00"/>
                </a:solidFill>
                <a:cs typeface="+mn-cs"/>
              </a:rPr>
              <a:t>Sun</a:t>
            </a:r>
            <a:endParaRPr lang="en-US" sz="2800" b="1" dirty="0">
              <a:solidFill>
                <a:srgbClr val="FFFF00"/>
              </a:solidFill>
              <a:latin typeface="Humnst777 BT" pitchFamily="34" charset="0"/>
              <a:cs typeface="+mn-cs"/>
            </a:endParaRPr>
          </a:p>
          <a:p>
            <a:pPr>
              <a:defRPr/>
            </a:pPr>
            <a:r>
              <a:rPr lang="en-US" sz="2800" b="1" dirty="0">
                <a:latin typeface="Humnst777 BT" pitchFamily="34" charset="0"/>
                <a:cs typeface="+mn-cs"/>
              </a:rPr>
              <a:t>Animal </a:t>
            </a:r>
            <a:r>
              <a:rPr lang="en-US" sz="2800" b="1" dirty="0" smtClean="0">
                <a:latin typeface="Humnst777 BT" pitchFamily="34" charset="0"/>
                <a:cs typeface="+mn-cs"/>
              </a:rPr>
              <a:t>Genomics and </a:t>
            </a:r>
            <a:r>
              <a:rPr lang="en-US" sz="2800" b="1" dirty="0" smtClean="0">
                <a:latin typeface="Humnst777 BT" pitchFamily="34" charset="0"/>
                <a:cs typeface="+mn-cs"/>
              </a:rPr>
              <a:t>Improvement </a:t>
            </a:r>
            <a:r>
              <a:rPr lang="en-US" sz="2800" b="1" dirty="0" smtClean="0">
                <a:latin typeface="Humnst777 BT" pitchFamily="34" charset="0"/>
                <a:cs typeface="+mn-cs"/>
              </a:rPr>
              <a:t>Lab</a:t>
            </a:r>
            <a:endParaRPr lang="en-US" sz="2800" b="1" dirty="0">
              <a:latin typeface="Humnst777 BT" pitchFamily="34" charset="0"/>
              <a:cs typeface="+mn-cs"/>
            </a:endParaRPr>
          </a:p>
          <a:p>
            <a:pPr>
              <a:defRPr/>
            </a:pPr>
            <a:r>
              <a:rPr lang="en-US" sz="2800" b="1" dirty="0" smtClean="0">
                <a:latin typeface="Humnst777 BT" pitchFamily="34" charset="0"/>
                <a:cs typeface="+mn-cs"/>
              </a:rPr>
              <a:t>USDA-ARS,</a:t>
            </a:r>
            <a:r>
              <a:rPr lang="en-US" sz="2800" b="1" baseline="0" dirty="0" smtClean="0">
                <a:latin typeface="Humnst777 BT" pitchFamily="34" charset="0"/>
                <a:cs typeface="+mn-cs"/>
              </a:rPr>
              <a:t> </a:t>
            </a:r>
            <a:r>
              <a:rPr lang="en-US" sz="2800" b="1" dirty="0" smtClean="0">
                <a:latin typeface="Humnst777 BT" pitchFamily="34" charset="0"/>
                <a:cs typeface="+mn-cs"/>
              </a:rPr>
              <a:t>Beltsville</a:t>
            </a:r>
            <a:r>
              <a:rPr lang="en-US" sz="2800" b="1" dirty="0">
                <a:latin typeface="Humnst777 BT" pitchFamily="34" charset="0"/>
                <a:cs typeface="+mn-cs"/>
              </a:rPr>
              <a:t>, </a:t>
            </a:r>
            <a:r>
              <a:rPr lang="en-US" sz="2800" b="1" dirty="0" smtClean="0">
                <a:latin typeface="Humnst777 BT" pitchFamily="34" charset="0"/>
                <a:cs typeface="+mn-cs"/>
              </a:rPr>
              <a:t>MD, USA</a:t>
            </a:r>
          </a:p>
          <a:p>
            <a:pPr>
              <a:defRPr/>
            </a:pPr>
            <a:r>
              <a:rPr lang="en-US" sz="2800" b="1" dirty="0" smtClean="0">
                <a:latin typeface="Humnst777 BT" pitchFamily="34" charset="0"/>
                <a:cs typeface="+mn-cs"/>
              </a:rPr>
              <a:t>National Association of Animal Breeders</a:t>
            </a:r>
          </a:p>
          <a:p>
            <a:pPr>
              <a:defRPr/>
            </a:pPr>
            <a:r>
              <a:rPr lang="en-US" sz="2800" b="1" dirty="0" smtClean="0">
                <a:latin typeface="Humnst777 BT" pitchFamily="34" charset="0"/>
                <a:cs typeface="+mn-cs"/>
              </a:rPr>
              <a:t>Columbia, MO, USA</a:t>
            </a:r>
            <a:endParaRPr lang="en-US" sz="2800" b="1" dirty="0">
              <a:latin typeface="Humnst777 BT" pitchFamily="34" charset="0"/>
              <a:cs typeface="+mn-cs"/>
            </a:endParaRPr>
          </a:p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Humnst777 BT" pitchFamily="34" charset="0"/>
                <a:cs typeface="+mn-cs"/>
              </a:rPr>
              <a:t>paul.vanraden@ars.usda.gov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8229600" y="6172200"/>
            <a:ext cx="812800" cy="566738"/>
            <a:chOff x="5088" y="3888"/>
            <a:chExt cx="512" cy="357"/>
          </a:xfrm>
        </p:grpSpPr>
        <p:pic>
          <p:nvPicPr>
            <p:cNvPr id="5" name="Picture 32" descr="usda-ars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88" y="3888"/>
              <a:ext cx="512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33"/>
            <p:cNvSpPr txBox="1">
              <a:spLocks noChangeArrowheads="1"/>
            </p:cNvSpPr>
            <p:nvPr userDrawn="1"/>
          </p:nvSpPr>
          <p:spPr bwMode="ltGray">
            <a:xfrm>
              <a:off x="5120" y="4135"/>
              <a:ext cx="35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kumimoji="1" lang="en-US" sz="1000" b="1" dirty="0">
                <a:latin typeface="Humnst777 BT" pitchFamily="34" charset="0"/>
                <a:cs typeface="+mn-cs"/>
              </a:endParaRPr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0" y="3198813"/>
            <a:ext cx="9144000" cy="80962"/>
            <a:chOff x="0" y="604"/>
            <a:chExt cx="5760" cy="51"/>
          </a:xfrm>
        </p:grpSpPr>
        <p:sp>
          <p:nvSpPr>
            <p:cNvPr id="8" name="Rectangle 46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Rectangle 47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Tx/>
                <a:buChar char="Ø"/>
                <a:defRPr/>
              </a:pPr>
              <a:endParaRPr lang="en-AU" sz="2800" b="1">
                <a:cs typeface="+mn-cs"/>
              </a:endParaRPr>
            </a:p>
          </p:txBody>
        </p:sp>
        <p:sp>
          <p:nvSpPr>
            <p:cNvPr id="10" name="Rectangle 48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" name="Text Box 50"/>
          <p:cNvSpPr txBox="1">
            <a:spLocks noChangeArrowheads="1"/>
          </p:cNvSpPr>
          <p:nvPr/>
        </p:nvSpPr>
        <p:spPr bwMode="ltGray">
          <a:xfrm>
            <a:off x="7034213" y="6561138"/>
            <a:ext cx="109220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1" lang="en-US" b="1" dirty="0">
                <a:latin typeface="Humnst777 BT" pitchFamily="34" charset="0"/>
                <a:cs typeface="+mn-cs"/>
              </a:rPr>
              <a:t>Paul VanRaden</a:t>
            </a:r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ltGray">
          <a:xfrm>
            <a:off x="227013" y="6561138"/>
            <a:ext cx="650557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 smtClean="0">
                <a:cs typeface="+mn-cs"/>
              </a:rPr>
              <a:t>10 World Congress Genetics Applied </a:t>
            </a:r>
            <a:r>
              <a:rPr lang="en-US" dirty="0" err="1" smtClean="0">
                <a:cs typeface="+mn-cs"/>
              </a:rPr>
              <a:t>Livest</a:t>
            </a:r>
            <a:r>
              <a:rPr lang="en-US" dirty="0" smtClean="0">
                <a:cs typeface="+mn-cs"/>
              </a:rPr>
              <a:t>.</a:t>
            </a:r>
            <a:r>
              <a:rPr lang="en-US" baseline="0" dirty="0" smtClean="0">
                <a:cs typeface="+mn-cs"/>
              </a:rPr>
              <a:t> Prod.</a:t>
            </a:r>
            <a:r>
              <a:rPr lang="en-US" dirty="0" smtClean="0">
                <a:cs typeface="+mn-cs"/>
              </a:rPr>
              <a:t>, Vancouver, Canada, August 19, </a:t>
            </a:r>
            <a:r>
              <a:rPr lang="en-US" dirty="0">
                <a:cs typeface="+mn-cs"/>
              </a:rPr>
              <a:t>2014 </a:t>
            </a:r>
            <a:r>
              <a:rPr kumimoji="1" lang="en-US" b="1" dirty="0">
                <a:latin typeface="Humnst777 BT"/>
                <a:cs typeface="+mn-cs"/>
              </a:rPr>
              <a:t>(</a:t>
            </a:r>
            <a:fld id="{4A34E497-D0E3-49D3-A8BF-AFBCE8C3C450}" type="slidenum">
              <a:rPr kumimoji="1" lang="en-US" b="1">
                <a:latin typeface="Humnst777 BT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b="1" dirty="0">
                <a:latin typeface="Humnst777 BT"/>
                <a:cs typeface="+mn-cs"/>
              </a:rPr>
              <a:t>)</a:t>
            </a: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455613"/>
            <a:ext cx="7769225" cy="609600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2062103"/>
          </a:xfrm>
        </p:spPr>
        <p:txBody>
          <a:bodyPr/>
          <a:lstStyle>
            <a:lvl1pPr marL="320040" indent="-320040">
              <a:spcAft>
                <a:spcPts val="3000"/>
              </a:spcAft>
              <a:defRPr/>
            </a:lvl1pPr>
            <a:lvl2pPr marL="594360" indent="-228600">
              <a:spcAft>
                <a:spcPts val="3000"/>
              </a:spcAft>
              <a:defRPr/>
            </a:lvl2pPr>
            <a:lvl3pPr marL="1005840" indent="-411480">
              <a:spcAft>
                <a:spcPts val="3000"/>
              </a:spcAft>
              <a:buFont typeface="Humnst777 BT" pitchFamily="34" charset="0"/>
              <a:buChar char="−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33488"/>
            <a:ext cx="4037012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33488"/>
            <a:ext cx="4037013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7034213" y="6561138"/>
            <a:ext cx="109220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1" lang="en-US" b="1" dirty="0">
                <a:solidFill>
                  <a:srgbClr val="FFFF00"/>
                </a:solidFill>
                <a:latin typeface="Humnst777 BT" pitchFamily="34" charset="0"/>
                <a:cs typeface="+mn-cs"/>
              </a:rPr>
              <a:t>Paul VanRaden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233488"/>
            <a:ext cx="822642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grpSp>
        <p:nvGrpSpPr>
          <p:cNvPr id="1029" name="Group 33"/>
          <p:cNvGrpSpPr>
            <a:grpSpLocks/>
          </p:cNvGrpSpPr>
          <p:nvPr/>
        </p:nvGrpSpPr>
        <p:grpSpPr bwMode="auto">
          <a:xfrm>
            <a:off x="8226425" y="6169025"/>
            <a:ext cx="812800" cy="566738"/>
            <a:chOff x="5182" y="3886"/>
            <a:chExt cx="512" cy="357"/>
          </a:xfrm>
        </p:grpSpPr>
        <p:pic>
          <p:nvPicPr>
            <p:cNvPr id="1035" name="Picture 24" descr="usda-ars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182" y="3886"/>
              <a:ext cx="512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5487" name="Text Box 31"/>
            <p:cNvSpPr txBox="1">
              <a:spLocks noChangeArrowheads="1"/>
            </p:cNvSpPr>
            <p:nvPr userDrawn="1"/>
          </p:nvSpPr>
          <p:spPr bwMode="ltGray">
            <a:xfrm>
              <a:off x="5222" y="4135"/>
              <a:ext cx="35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kumimoji="1" lang="en-US" sz="1000" b="1" dirty="0">
                <a:latin typeface="Humnst777 BT"/>
                <a:cs typeface="+mn-cs"/>
              </a:endParaRPr>
            </a:p>
          </p:txBody>
        </p:sp>
      </p:grpSp>
      <p:grpSp>
        <p:nvGrpSpPr>
          <p:cNvPr id="1030" name="Group 38"/>
          <p:cNvGrpSpPr>
            <a:grpSpLocks/>
          </p:cNvGrpSpPr>
          <p:nvPr/>
        </p:nvGrpSpPr>
        <p:grpSpPr bwMode="auto">
          <a:xfrm>
            <a:off x="0" y="822325"/>
            <a:ext cx="9144000" cy="80963"/>
            <a:chOff x="0" y="604"/>
            <a:chExt cx="5760" cy="51"/>
          </a:xfrm>
        </p:grpSpPr>
        <p:sp>
          <p:nvSpPr>
            <p:cNvPr id="275491" name="Rectangle 35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5492" name="Rectangle 36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Tx/>
                <a:buChar char="Ø"/>
                <a:defRPr/>
              </a:pPr>
              <a:endParaRPr lang="en-AU" sz="2800" b="1">
                <a:cs typeface="+mn-cs"/>
              </a:endParaRPr>
            </a:p>
          </p:txBody>
        </p:sp>
        <p:sp>
          <p:nvSpPr>
            <p:cNvPr id="275493" name="Rectangle 37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75496" name="Text Box 40"/>
          <p:cNvSpPr txBox="1">
            <a:spLocks noChangeArrowheads="1"/>
          </p:cNvSpPr>
          <p:nvPr/>
        </p:nvSpPr>
        <p:spPr bwMode="ltGray">
          <a:xfrm>
            <a:off x="227012" y="6561674"/>
            <a:ext cx="66492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200" kern="1200" dirty="0" smtClean="0">
                <a:solidFill>
                  <a:srgbClr val="FFFF00"/>
                </a:solidFill>
                <a:latin typeface="Arial" charset="0"/>
                <a:ea typeface="+mn-ea"/>
                <a:cs typeface="Arial" charset="0"/>
              </a:rPr>
              <a:t>10 World Congress Genetics Applied </a:t>
            </a:r>
            <a:r>
              <a:rPr lang="en-US" sz="1200" kern="1200" dirty="0" err="1" smtClean="0">
                <a:solidFill>
                  <a:srgbClr val="FFFF00"/>
                </a:solidFill>
                <a:latin typeface="Arial" charset="0"/>
                <a:ea typeface="+mn-ea"/>
                <a:cs typeface="Arial" charset="0"/>
              </a:rPr>
              <a:t>Livest</a:t>
            </a:r>
            <a:r>
              <a:rPr lang="en-US" sz="1200" kern="1200" dirty="0" smtClean="0">
                <a:solidFill>
                  <a:srgbClr val="FFFF00"/>
                </a:solidFill>
                <a:latin typeface="Arial" charset="0"/>
                <a:ea typeface="+mn-ea"/>
                <a:cs typeface="Arial" charset="0"/>
              </a:rPr>
              <a:t>.</a:t>
            </a:r>
            <a:r>
              <a:rPr lang="en-US" sz="1200" kern="1200" baseline="0" dirty="0" smtClean="0">
                <a:solidFill>
                  <a:srgbClr val="FFFF00"/>
                </a:solidFill>
                <a:latin typeface="Arial" charset="0"/>
                <a:ea typeface="+mn-ea"/>
                <a:cs typeface="Arial" charset="0"/>
              </a:rPr>
              <a:t> Prod.</a:t>
            </a:r>
            <a:r>
              <a:rPr lang="en-US" sz="1200" kern="1200" dirty="0" smtClean="0">
                <a:solidFill>
                  <a:srgbClr val="FFFF00"/>
                </a:solidFill>
                <a:latin typeface="Arial" charset="0"/>
                <a:ea typeface="+mn-ea"/>
                <a:cs typeface="Arial" charset="0"/>
              </a:rPr>
              <a:t>, Vancouver, Canada, August 19, 2014</a:t>
            </a:r>
            <a:r>
              <a:rPr lang="en-US" dirty="0" smtClean="0">
                <a:solidFill>
                  <a:srgbClr val="FFFF00"/>
                </a:solidFill>
                <a:cs typeface="+mn-cs"/>
              </a:rPr>
              <a:t>   </a:t>
            </a:r>
            <a:r>
              <a:rPr kumimoji="1" lang="en-US" b="1" dirty="0">
                <a:solidFill>
                  <a:srgbClr val="FFFF00"/>
                </a:solidFill>
                <a:latin typeface="Humnst777 BT"/>
                <a:cs typeface="+mn-cs"/>
              </a:rPr>
              <a:t>(</a:t>
            </a:r>
            <a:fld id="{784B07E4-4E63-4DFF-B5AC-3F3D5851593D}" type="slidenum">
              <a:rPr kumimoji="1" lang="en-US" b="1">
                <a:solidFill>
                  <a:srgbClr val="FFFF00"/>
                </a:solidFill>
                <a:latin typeface="Humnst777 BT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b="1" dirty="0">
                <a:solidFill>
                  <a:srgbClr val="FFFF00"/>
                </a:solidFill>
                <a:latin typeface="Humnst777 BT"/>
                <a:cs typeface="+mn-cs"/>
              </a:rPr>
              <a:t>)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292100" indent="-292100" algn="l" rtl="0" eaLnBrk="0" fontAlgn="base" hangingPunct="0">
        <a:spcBef>
          <a:spcPct val="0"/>
        </a:spcBef>
        <a:spcAft>
          <a:spcPts val="2400"/>
        </a:spcAft>
        <a:buClr>
          <a:srgbClr val="009900"/>
        </a:buClr>
        <a:buSzPct val="67000"/>
        <a:buFont typeface="Monotype Sort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35000" indent="-228600" algn="l" rtl="0" eaLnBrk="0" fontAlgn="base" hangingPunct="0">
        <a:spcBef>
          <a:spcPct val="0"/>
        </a:spcBef>
        <a:spcAft>
          <a:spcPts val="2400"/>
        </a:spcAft>
        <a:buClr>
          <a:srgbClr val="009900"/>
        </a:buClr>
        <a:buSzPct val="80000"/>
        <a:buFont typeface="Monotype Sorts" pitchFamily="2" charset="2"/>
        <a:buChar char="w"/>
        <a:defRPr sz="2800" b="1">
          <a:solidFill>
            <a:schemeClr val="tx1"/>
          </a:solidFill>
          <a:latin typeface="+mn-lt"/>
        </a:defRPr>
      </a:lvl2pPr>
      <a:lvl3pPr marL="1206500" indent="-457200" algn="l" rtl="0" eaLnBrk="0" fontAlgn="base" hangingPunct="0">
        <a:spcBef>
          <a:spcPct val="0"/>
        </a:spcBef>
        <a:spcAft>
          <a:spcPts val="2400"/>
        </a:spcAft>
        <a:buClr>
          <a:schemeClr val="tx1"/>
        </a:buClr>
        <a:buSzPct val="120000"/>
        <a:buFont typeface="Humnst777 BT" pitchFamily="34" charset="0"/>
        <a:buChar char="−"/>
        <a:defRPr sz="2800" b="1">
          <a:solidFill>
            <a:schemeClr val="tx1"/>
          </a:solidFill>
          <a:latin typeface="+mn-lt"/>
        </a:defRPr>
      </a:lvl3pPr>
      <a:lvl4pPr marL="16637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800100"/>
            <a:ext cx="8569325" cy="2031325"/>
          </a:xfrm>
        </p:spPr>
        <p:txBody>
          <a:bodyPr/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Fast Imputation Using Medium- or Low-Coverage Sequence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Imputation from 10K, 60K, 1X, or 2X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043608" y="908720"/>
          <a:ext cx="72008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71600" y="5733256"/>
            <a:ext cx="6571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Reference population is 500 bulls, 8X read depth, 1% error</a:t>
            </a:r>
            <a:endParaRPr lang="en-US" sz="1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Sequenced human read depth * error</a:t>
            </a:r>
            <a:endParaRPr lang="en-US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455613" y="1233488"/>
          <a:ext cx="8226423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8035"/>
                <a:gridCol w="880059"/>
                <a:gridCol w="914047"/>
                <a:gridCol w="798182"/>
                <a:gridCol w="1029912"/>
                <a:gridCol w="1058320"/>
                <a:gridCol w="769774"/>
                <a:gridCol w="914047"/>
                <a:gridCol w="914047"/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Correct genotypes %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Genotype correlation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Read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Error rate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Error rate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Depth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  0%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1%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4%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16%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  0%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1%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4%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16%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16X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1.000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.999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.998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.989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.999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.997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.989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.947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8X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.996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.994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.990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.981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.982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.968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.952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.904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4X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.986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.983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.979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.969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.929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.915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.896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.840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2X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.970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.969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.964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.951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.853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.841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.817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.749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1X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.951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.951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.945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.932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.754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.745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.718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.647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5445224"/>
            <a:ext cx="6968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884 humans sequenced for 394,724 SNPs on chromosome 22</a:t>
            </a:r>
            <a:endParaRPr lang="en-US" sz="1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at </a:t>
            </a:r>
            <a:r>
              <a:rPr lang="en-US" dirty="0" smtClean="0">
                <a:solidFill>
                  <a:srgbClr val="FFFF00"/>
                </a:solidFill>
              </a:rPr>
              <a:t>http://aipl.arsusda.gov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5324535"/>
          </a:xfrm>
        </p:spPr>
        <p:txBody>
          <a:bodyPr/>
          <a:lstStyle/>
          <a:p>
            <a:pPr marL="320040" lvl="1" indent="-320040">
              <a:buSzPct val="67000"/>
              <a:buFont typeface="Monotype Sorts" pitchFamily="2" charset="2"/>
              <a:buChar char="l"/>
            </a:pPr>
            <a:r>
              <a:rPr lang="en-US" dirty="0" smtClean="0"/>
              <a:t>Simulate genotypes (programs written 2007)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pedsim.f90, markersim.f90, genosim.f90</a:t>
            </a:r>
          </a:p>
          <a:p>
            <a:r>
              <a:rPr lang="en-US" dirty="0" smtClean="0"/>
              <a:t>Simulate A and B counts, Poisson plus error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geno2seq.f90</a:t>
            </a:r>
          </a:p>
          <a:p>
            <a:r>
              <a:rPr lang="en-US" dirty="0" smtClean="0"/>
              <a:t>Impute using </a:t>
            </a:r>
            <a:r>
              <a:rPr lang="en-US" dirty="0" err="1" smtClean="0"/>
              <a:t>haplotype</a:t>
            </a:r>
            <a:r>
              <a:rPr lang="en-US" dirty="0" smtClean="0"/>
              <a:t> likelihood ratios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findhap.f90 version 4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53998"/>
          </a:xfrm>
        </p:spPr>
        <p:txBody>
          <a:bodyPr/>
          <a:lstStyle/>
          <a:p>
            <a:r>
              <a:rPr lang="en-US" dirty="0" smtClean="0"/>
              <a:t>Actual HD genotype correlations</a:t>
            </a:r>
            <a:r>
              <a:rPr lang="en-US" baseline="30000" dirty="0" smtClean="0"/>
              <a:t>2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24744"/>
            <a:ext cx="568863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53998"/>
          </a:xfrm>
        </p:spPr>
        <p:txBody>
          <a:bodyPr/>
          <a:lstStyle/>
          <a:p>
            <a:r>
              <a:rPr lang="en-US" dirty="0" smtClean="0"/>
              <a:t>Simulated HD correlations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24743"/>
            <a:ext cx="5636096" cy="52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5613" y="1125538"/>
            <a:ext cx="8226425" cy="5324535"/>
          </a:xfrm>
        </p:spPr>
        <p:txBody>
          <a:bodyPr/>
          <a:lstStyle/>
          <a:p>
            <a:pPr marL="319088" indent="-319088"/>
            <a:r>
              <a:rPr lang="en-US" dirty="0" smtClean="0">
                <a:solidFill>
                  <a:srgbClr val="FFFF00"/>
                </a:solidFill>
              </a:rPr>
              <a:t>High</a:t>
            </a:r>
            <a:r>
              <a:rPr lang="en-US" dirty="0" smtClean="0"/>
              <a:t> read depth is expensive (linear cost)</a:t>
            </a:r>
          </a:p>
          <a:p>
            <a:pPr marL="319088" indent="-319088"/>
            <a:r>
              <a:rPr lang="en-US" dirty="0" smtClean="0">
                <a:solidFill>
                  <a:srgbClr val="FFFF00"/>
                </a:solidFill>
              </a:rPr>
              <a:t>Low</a:t>
            </a:r>
            <a:r>
              <a:rPr lang="en-US" dirty="0" smtClean="0"/>
              <a:t> read depth requires additional math</a:t>
            </a:r>
          </a:p>
          <a:p>
            <a:pPr marL="593408" lvl="1" indent="-319088"/>
            <a:r>
              <a:rPr lang="en-US" dirty="0" err="1" smtClean="0"/>
              <a:t>Haplotype</a:t>
            </a:r>
            <a:r>
              <a:rPr lang="en-US" dirty="0" smtClean="0"/>
              <a:t> probabilities | (A B counts, error)</a:t>
            </a:r>
          </a:p>
          <a:p>
            <a:pPr marL="319088" indent="-319088"/>
            <a:r>
              <a:rPr lang="en-US" dirty="0" smtClean="0"/>
              <a:t>Imputation improved with </a:t>
            </a:r>
            <a:r>
              <a:rPr lang="en-US" dirty="0" err="1" smtClean="0">
                <a:solidFill>
                  <a:srgbClr val="00FF00"/>
                </a:solidFill>
              </a:rPr>
              <a:t>findhap</a:t>
            </a:r>
            <a:r>
              <a:rPr lang="en-US" dirty="0" smtClean="0">
                <a:solidFill>
                  <a:srgbClr val="00FF00"/>
                </a:solidFill>
              </a:rPr>
              <a:t> version 4</a:t>
            </a:r>
          </a:p>
          <a:p>
            <a:pPr marL="593408" lvl="1" indent="-319088"/>
            <a:r>
              <a:rPr lang="en-US" dirty="0" smtClean="0"/>
              <a:t>Up to 400 times faster than </a:t>
            </a:r>
            <a:r>
              <a:rPr lang="en-US" dirty="0" smtClean="0">
                <a:solidFill>
                  <a:srgbClr val="00FF00"/>
                </a:solidFill>
              </a:rPr>
              <a:t>Beagle</a:t>
            </a:r>
          </a:p>
          <a:p>
            <a:pPr marL="593408" lvl="1" indent="-319088"/>
            <a:r>
              <a:rPr lang="en-US" dirty="0" err="1" smtClean="0">
                <a:solidFill>
                  <a:srgbClr val="00FF00"/>
                </a:solidFill>
              </a:rPr>
              <a:t>findhap</a:t>
            </a:r>
            <a:r>
              <a:rPr lang="en-US" dirty="0" smtClean="0"/>
              <a:t> more accurate for low coverage</a:t>
            </a:r>
          </a:p>
          <a:p>
            <a:pPr marL="319088" indent="-319088"/>
            <a:r>
              <a:rPr lang="en-US" dirty="0" smtClean="0"/>
              <a:t>Some gain from including HD in 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1292662"/>
          </a:xfrm>
        </p:spPr>
        <p:txBody>
          <a:bodyPr/>
          <a:lstStyle/>
          <a:p>
            <a:r>
              <a:rPr lang="en-US" dirty="0" smtClean="0"/>
              <a:t>Jeff O’Connell and Derek Bickhart provided helpful advice on </a:t>
            </a:r>
            <a:r>
              <a:rPr lang="en-US" smtClean="0"/>
              <a:t>sequence analysis and </a:t>
            </a:r>
            <a:r>
              <a:rPr lang="en-US" dirty="0" smtClean="0"/>
              <a:t>software design and testing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08927"/>
          </a:xfrm>
        </p:spPr>
        <p:txBody>
          <a:bodyPr/>
          <a:lstStyle/>
          <a:p>
            <a:r>
              <a:rPr lang="en-US" dirty="0" smtClean="0"/>
              <a:t>Cost of chip vs. sequence data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Chips</a:t>
            </a:r>
            <a:r>
              <a:rPr lang="en-US" dirty="0" smtClean="0"/>
              <a:t>: Nonlinear increase with SNP density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Sequence</a:t>
            </a:r>
            <a:r>
              <a:rPr lang="en-US" dirty="0" smtClean="0"/>
              <a:t>: Linear increase with read depth</a:t>
            </a:r>
          </a:p>
          <a:p>
            <a:r>
              <a:rPr lang="en-US" dirty="0" smtClean="0"/>
              <a:t>Imputation methods for sequence data</a:t>
            </a:r>
          </a:p>
          <a:p>
            <a:pPr lvl="1"/>
            <a:r>
              <a:rPr lang="en-US" dirty="0" smtClean="0"/>
              <a:t>Few programs designed for low read depth</a:t>
            </a:r>
          </a:p>
          <a:p>
            <a:r>
              <a:rPr lang="en-US" dirty="0" smtClean="0"/>
              <a:t>Value of including HD chip in sequence data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chip vs. sequence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6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3213"/>
                <a:gridCol w="41132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Chip data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Sequence data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Genotypes are observed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Genotype probabilities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AA, AB, BB (2, 1, 0)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Counts of A, counts of B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Exact data, SNP subset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Approximate data, all SNP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Impute only missing data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Impute all genotypes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3K, 6K, 50K, 77K, 777K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30 million SNPs</a:t>
                      </a:r>
                      <a:r>
                        <a:rPr lang="en-US" sz="2400" b="1" baseline="0" dirty="0" smtClean="0"/>
                        <a:t> + CNVs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Error</a:t>
                      </a:r>
                      <a:r>
                        <a:rPr lang="en-US" sz="2400" b="1" baseline="0" dirty="0" smtClean="0"/>
                        <a:t> rate &lt; 0.05%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Error rate 0.5% to</a:t>
                      </a:r>
                      <a:r>
                        <a:rPr lang="en-US" sz="2400" b="1" baseline="0" dirty="0" smtClean="0"/>
                        <a:t> 10%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Computation important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Computation is crucial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Imputation algorithm (</a:t>
            </a:r>
            <a:r>
              <a:rPr lang="en-US" dirty="0" err="1" smtClean="0">
                <a:solidFill>
                  <a:srgbClr val="00FF00"/>
                </a:solidFill>
              </a:rPr>
              <a:t>findhap</a:t>
            </a:r>
            <a:r>
              <a:rPr lang="en-US" dirty="0" smtClean="0">
                <a:solidFill>
                  <a:srgbClr val="00FF00"/>
                </a:solidFill>
              </a:rPr>
              <a:t> v4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08927"/>
          </a:xfrm>
        </p:spPr>
        <p:txBody>
          <a:bodyPr/>
          <a:lstStyle/>
          <a:p>
            <a:r>
              <a:rPr lang="en-US" dirty="0" smtClean="0"/>
              <a:t>Prior allele probabilities = </a:t>
            </a:r>
            <a:r>
              <a:rPr lang="en-US" dirty="0" err="1" smtClean="0"/>
              <a:t>pop’n</a:t>
            </a:r>
            <a:r>
              <a:rPr lang="en-US" dirty="0" smtClean="0"/>
              <a:t> frequency</a:t>
            </a:r>
          </a:p>
          <a:p>
            <a:r>
              <a:rPr lang="en-US" dirty="0" smtClean="0"/>
              <a:t>Compute </a:t>
            </a:r>
            <a:r>
              <a:rPr lang="en-US" dirty="0" err="1" smtClean="0"/>
              <a:t>Prob</a:t>
            </a:r>
            <a:r>
              <a:rPr lang="en-US" dirty="0" smtClean="0"/>
              <a:t>(</a:t>
            </a:r>
            <a:r>
              <a:rPr lang="en-US" dirty="0" err="1" smtClean="0"/>
              <a:t>nA</a:t>
            </a:r>
            <a:r>
              <a:rPr lang="en-US" dirty="0" smtClean="0"/>
              <a:t>, </a:t>
            </a:r>
            <a:r>
              <a:rPr lang="en-US" dirty="0" err="1" smtClean="0"/>
              <a:t>nB</a:t>
            </a:r>
            <a:r>
              <a:rPr lang="en-US" dirty="0" smtClean="0"/>
              <a:t> | genotypes, </a:t>
            </a:r>
            <a:r>
              <a:rPr lang="en-US" dirty="0" err="1" smtClean="0"/>
              <a:t>errate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Test ancestor </a:t>
            </a:r>
            <a:r>
              <a:rPr lang="en-US" dirty="0" err="1" smtClean="0"/>
              <a:t>haplotype</a:t>
            </a:r>
            <a:r>
              <a:rPr lang="en-US" dirty="0" smtClean="0"/>
              <a:t> likelihoods first</a:t>
            </a:r>
          </a:p>
          <a:p>
            <a:r>
              <a:rPr lang="en-US" dirty="0" smtClean="0"/>
              <a:t>Find </a:t>
            </a:r>
            <a:r>
              <a:rPr lang="en-US" dirty="0" smtClean="0"/>
              <a:t>most likely 2 </a:t>
            </a:r>
            <a:r>
              <a:rPr lang="en-US" dirty="0" err="1" smtClean="0"/>
              <a:t>haplotypes</a:t>
            </a:r>
            <a:r>
              <a:rPr lang="en-US" dirty="0" smtClean="0"/>
              <a:t> </a:t>
            </a:r>
            <a:r>
              <a:rPr lang="en-US" dirty="0" smtClean="0"/>
              <a:t>from library</a:t>
            </a:r>
            <a:endParaRPr lang="en-US" dirty="0" smtClean="0"/>
          </a:p>
          <a:p>
            <a:r>
              <a:rPr lang="en-US" dirty="0" smtClean="0"/>
              <a:t>Compute </a:t>
            </a:r>
            <a:r>
              <a:rPr lang="en-US" dirty="0" err="1" smtClean="0"/>
              <a:t>haplotype</a:t>
            </a:r>
            <a:r>
              <a:rPr lang="en-US" dirty="0" smtClean="0"/>
              <a:t> posteriors from priors</a:t>
            </a:r>
          </a:p>
          <a:p>
            <a:r>
              <a:rPr lang="en-US" dirty="0" smtClean="0"/>
              <a:t>Test long, then medium, then short segments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sets and imputation tests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6" cy="4485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4419"/>
                <a:gridCol w="38220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Data category / parameter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Levels tested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Simulated sequenced </a:t>
                      </a:r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bulls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250, 500, 1,000, 10,000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Read depths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1, 2, 4, 8, 16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Error rates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0%, 1%, 4%, 16%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Include HD chip in sequence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Yes or no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SNPs in sequence</a:t>
                      </a:r>
                      <a:r>
                        <a:rPr lang="en-US" sz="2400" b="1" baseline="0" dirty="0" smtClean="0"/>
                        <a:t> and HD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30 million</a:t>
                      </a:r>
                      <a:r>
                        <a:rPr lang="en-US" sz="2400" b="1" baseline="0" dirty="0" smtClean="0"/>
                        <a:t> and</a:t>
                      </a:r>
                      <a:r>
                        <a:rPr lang="en-US" sz="2400" b="1" dirty="0" smtClean="0"/>
                        <a:t> 600,000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Human</a:t>
                      </a:r>
                      <a:r>
                        <a:rPr lang="en-US" sz="2400" b="1" dirty="0" smtClean="0"/>
                        <a:t> chromosome 22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1,102 actual genomes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SNPs in sequence</a:t>
                      </a:r>
                      <a:r>
                        <a:rPr lang="en-US" sz="2400" b="1" baseline="0" dirty="0" smtClean="0"/>
                        <a:t> and HD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394,724  and 39,440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364859" cy="4770537"/>
          </a:xfrm>
        </p:spPr>
        <p:txBody>
          <a:bodyPr/>
          <a:lstStyle/>
          <a:p>
            <a:r>
              <a:rPr lang="en-US" sz="2400" dirty="0" smtClean="0"/>
              <a:t>Bulls: 250 sequenced + 250 HD, 1 chromosome</a:t>
            </a:r>
          </a:p>
          <a:p>
            <a:r>
              <a:rPr lang="en-US" sz="2400" dirty="0" smtClean="0"/>
              <a:t>Time (10 processors): </a:t>
            </a:r>
            <a:r>
              <a:rPr lang="en-US" sz="2400" dirty="0" err="1" smtClean="0">
                <a:solidFill>
                  <a:srgbClr val="00FF00"/>
                </a:solidFill>
              </a:rPr>
              <a:t>findhap</a:t>
            </a:r>
            <a:r>
              <a:rPr lang="en-US" sz="2400" dirty="0" smtClean="0"/>
              <a:t> 10 min, </a:t>
            </a:r>
            <a:r>
              <a:rPr lang="en-US" sz="2400" dirty="0" smtClean="0">
                <a:solidFill>
                  <a:srgbClr val="00FF00"/>
                </a:solidFill>
              </a:rPr>
              <a:t>BeagleV4</a:t>
            </a:r>
            <a:r>
              <a:rPr lang="en-US" sz="2400" dirty="0" smtClean="0"/>
              <a:t> 3 days</a:t>
            </a:r>
          </a:p>
          <a:p>
            <a:r>
              <a:rPr lang="en-US" sz="2400" dirty="0" smtClean="0"/>
              <a:t>Memory: </a:t>
            </a:r>
            <a:r>
              <a:rPr lang="en-US" sz="2400" dirty="0" err="1" smtClean="0">
                <a:solidFill>
                  <a:srgbClr val="00FF00"/>
                </a:solidFill>
              </a:rPr>
              <a:t>findhap</a:t>
            </a:r>
            <a:r>
              <a:rPr lang="en-US" sz="2400" dirty="0" smtClean="0"/>
              <a:t> 5 </a:t>
            </a:r>
            <a:r>
              <a:rPr lang="en-US" sz="2400" dirty="0" err="1" smtClean="0"/>
              <a:t>Gbytes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FF00"/>
                </a:solidFill>
              </a:rPr>
              <a:t>Beagle</a:t>
            </a:r>
            <a:r>
              <a:rPr lang="en-US" sz="2400" dirty="0" smtClean="0"/>
              <a:t> &lt;5 </a:t>
            </a:r>
            <a:r>
              <a:rPr lang="en-US" sz="2400" dirty="0" err="1" smtClean="0"/>
              <a:t>Gbytes</a:t>
            </a:r>
            <a:endParaRPr lang="en-US" sz="2400" dirty="0" smtClean="0"/>
          </a:p>
          <a:p>
            <a:r>
              <a:rPr lang="en-US" sz="2400" dirty="0" smtClean="0"/>
              <a:t>Input data: </a:t>
            </a:r>
            <a:r>
              <a:rPr lang="en-US" sz="2400" dirty="0" err="1" smtClean="0">
                <a:solidFill>
                  <a:srgbClr val="00FF00"/>
                </a:solidFill>
              </a:rPr>
              <a:t>findhap</a:t>
            </a:r>
            <a:r>
              <a:rPr lang="en-US" sz="2400" dirty="0" smtClean="0"/>
              <a:t> 0.5 </a:t>
            </a:r>
            <a:r>
              <a:rPr lang="en-US" sz="2400" dirty="0" err="1" smtClean="0"/>
              <a:t>Gbytes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FF00"/>
                </a:solidFill>
              </a:rPr>
              <a:t>Beagle</a:t>
            </a:r>
            <a:r>
              <a:rPr lang="en-US" sz="2400" dirty="0" smtClean="0"/>
              <a:t> 5 </a:t>
            </a:r>
            <a:r>
              <a:rPr lang="en-US" sz="2400" dirty="0" err="1" smtClean="0"/>
              <a:t>Gbytes</a:t>
            </a:r>
            <a:endParaRPr lang="en-US" sz="2400" dirty="0" smtClean="0"/>
          </a:p>
          <a:p>
            <a:pPr lvl="1"/>
            <a:r>
              <a:rPr lang="en-US" sz="2000" dirty="0" err="1" smtClean="0">
                <a:solidFill>
                  <a:srgbClr val="00FF00"/>
                </a:solidFill>
              </a:rPr>
              <a:t>findhap</a:t>
            </a:r>
            <a:r>
              <a:rPr lang="en-US" sz="2000" dirty="0" smtClean="0"/>
              <a:t>: 2 bytes / SNP [</a:t>
            </a:r>
            <a:r>
              <a:rPr lang="en-US" sz="2000" dirty="0" smtClean="0">
                <a:solidFill>
                  <a:srgbClr val="FFFF00"/>
                </a:solidFill>
              </a:rPr>
              <a:t>A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FF00"/>
                </a:solidFill>
              </a:rPr>
              <a:t>B</a:t>
            </a:r>
            <a:r>
              <a:rPr lang="en-US" sz="2000" dirty="0" smtClean="0"/>
              <a:t> counts stored as hexadecimal]</a:t>
            </a:r>
          </a:p>
          <a:p>
            <a:pPr lvl="1"/>
            <a:r>
              <a:rPr lang="en-US" sz="2000" dirty="0" smtClean="0">
                <a:solidFill>
                  <a:srgbClr val="00FF00"/>
                </a:solidFill>
              </a:rPr>
              <a:t>Beagle</a:t>
            </a:r>
            <a:r>
              <a:rPr lang="en-US" sz="2000" dirty="0" smtClean="0"/>
              <a:t>: 20 bytes / SNP [</a:t>
            </a:r>
            <a:r>
              <a:rPr lang="en-US" sz="2000" dirty="0" err="1" smtClean="0"/>
              <a:t>Prob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FF00"/>
                </a:solidFill>
              </a:rPr>
              <a:t>AA</a:t>
            </a:r>
            <a:r>
              <a:rPr lang="en-US" sz="2000" dirty="0" smtClean="0"/>
              <a:t>), </a:t>
            </a:r>
            <a:r>
              <a:rPr lang="en-US" sz="2000" dirty="0" err="1" smtClean="0"/>
              <a:t>Prob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rgbClr val="FFFF00"/>
                </a:solidFill>
              </a:rPr>
              <a:t>AB</a:t>
            </a:r>
            <a:r>
              <a:rPr lang="en-US" sz="2000" dirty="0" smtClean="0"/>
              <a:t>), </a:t>
            </a:r>
            <a:r>
              <a:rPr lang="en-US" sz="2000" dirty="0" err="1" smtClean="0"/>
              <a:t>Prob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FF00"/>
                </a:solidFill>
              </a:rPr>
              <a:t>BB</a:t>
            </a:r>
            <a:r>
              <a:rPr lang="en-US" sz="2000" dirty="0" smtClean="0"/>
              <a:t>)]</a:t>
            </a:r>
          </a:p>
          <a:p>
            <a:r>
              <a:rPr lang="en-US" sz="2400" dirty="0" smtClean="0"/>
              <a:t>Output data: </a:t>
            </a:r>
            <a:r>
              <a:rPr lang="en-US" sz="2400" dirty="0" err="1" smtClean="0">
                <a:solidFill>
                  <a:srgbClr val="00FF00"/>
                </a:solidFill>
              </a:rPr>
              <a:t>findhap</a:t>
            </a:r>
            <a:r>
              <a:rPr lang="en-US" sz="2400" dirty="0" smtClean="0"/>
              <a:t> 1 byte vs. </a:t>
            </a:r>
            <a:r>
              <a:rPr lang="en-US" sz="2400" dirty="0" smtClean="0">
                <a:solidFill>
                  <a:srgbClr val="00FF00"/>
                </a:solidFill>
              </a:rPr>
              <a:t>Beagle</a:t>
            </a:r>
            <a:r>
              <a:rPr lang="en-US" sz="2400" dirty="0" smtClean="0"/>
              <a:t> 20 bytes / SNP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of </a:t>
            </a:r>
            <a:r>
              <a:rPr lang="en-US" dirty="0" err="1" smtClean="0"/>
              <a:t>Findhap</a:t>
            </a:r>
            <a:r>
              <a:rPr lang="en-US" dirty="0" smtClean="0"/>
              <a:t> vs. Beagle</a:t>
            </a:r>
            <a:endParaRPr lang="en-US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455613" y="1233488"/>
          <a:ext cx="8226426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2091"/>
                <a:gridCol w="1290051"/>
                <a:gridCol w="1371071"/>
                <a:gridCol w="1371071"/>
                <a:gridCol w="1371071"/>
                <a:gridCol w="1371071"/>
              </a:tblGrid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Sequence</a:t>
                      </a:r>
                      <a:r>
                        <a:rPr lang="en-US" sz="2400" b="1" baseline="0" dirty="0" smtClean="0">
                          <a:solidFill>
                            <a:srgbClr val="FFFF00"/>
                          </a:solidFill>
                        </a:rPr>
                        <a:t> + </a:t>
                      </a:r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HD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Impute from HD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Program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Depth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Correct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FFFF00"/>
                          </a:solidFill>
                        </a:rPr>
                        <a:t>Corr’n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Correct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FFFF00"/>
                          </a:solidFill>
                        </a:rPr>
                        <a:t>Corr’n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FF00"/>
                          </a:solidFill>
                        </a:rPr>
                        <a:t>Findhap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98.7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0.981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95.0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0.926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95.8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0.939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93.1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0.897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91.3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0.879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89.2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0.837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Beagle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99.0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0.984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97.1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0.956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95.0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0.918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78.2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0.582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79.5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0.602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63.5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0.100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6021288"/>
            <a:ext cx="64652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</a:rPr>
              <a:t>250 bulls had sequence + HD, 250 others were imputed from HD</a:t>
            </a:r>
            <a:endParaRPr lang="en-US" sz="1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from HD for bulls * depth</a:t>
            </a:r>
            <a:endParaRPr lang="en-US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455613" y="1233488"/>
          <a:ext cx="8226425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4139"/>
                <a:gridCol w="1406431"/>
                <a:gridCol w="1645285"/>
                <a:gridCol w="1645285"/>
                <a:gridCol w="16452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rgbClr val="FFFF00"/>
                          </a:solidFill>
                        </a:rPr>
                        <a:t>Sequenced Bulls</a:t>
                      </a:r>
                      <a:endParaRPr lang="en-US" sz="24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2400" b="1" i="0" baseline="0" dirty="0" smtClean="0">
                          <a:solidFill>
                            <a:srgbClr val="FFFF00"/>
                          </a:solidFill>
                        </a:rPr>
                        <a:t>Depth</a:t>
                      </a:r>
                      <a:endParaRPr lang="en-US" sz="24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rgbClr val="FFFF00"/>
                          </a:solidFill>
                        </a:rPr>
                        <a:t>Total Depth</a:t>
                      </a:r>
                      <a:endParaRPr lang="en-US" sz="24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2400" b="1" i="0" baseline="0" dirty="0" smtClean="0">
                          <a:solidFill>
                            <a:srgbClr val="FFFF00"/>
                          </a:solidFill>
                        </a:rPr>
                        <a:t>Correct</a:t>
                      </a:r>
                      <a:endParaRPr lang="en-US" sz="24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2400" b="1" i="0" baseline="0" dirty="0" err="1" smtClean="0">
                          <a:solidFill>
                            <a:srgbClr val="FFFF00"/>
                          </a:solidFill>
                        </a:rPr>
                        <a:t>Corr’n</a:t>
                      </a:r>
                      <a:endParaRPr lang="en-US" sz="2400" b="1" i="0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baseline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250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8X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2,000X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95.0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0.926</a:t>
                      </a:r>
                      <a:endParaRPr lang="en-US" sz="24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500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4X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2,000X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96.7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0.954</a:t>
                      </a:r>
                      <a:endParaRPr lang="en-US" sz="24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1,000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2X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2,000X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96.5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0.951</a:t>
                      </a:r>
                      <a:endParaRPr lang="en-US" sz="24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10,000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1X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10,000X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95.8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0.939</a:t>
                      </a:r>
                      <a:endParaRPr lang="en-US" sz="2400" b="1" i="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5157192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Sequences had 1% error, HD imputed using </a:t>
            </a:r>
            <a:r>
              <a:rPr lang="en-US" sz="2000" b="1" dirty="0" err="1" smtClean="0">
                <a:solidFill>
                  <a:srgbClr val="00FF00"/>
                </a:solidFill>
              </a:rPr>
              <a:t>findhap</a:t>
            </a:r>
            <a:endParaRPr lang="en-US" sz="2000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including HD in sequence</a:t>
            </a:r>
            <a:endParaRPr lang="en-US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455613" y="1233488"/>
          <a:ext cx="8226425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285"/>
                <a:gridCol w="1645285"/>
                <a:gridCol w="1645285"/>
                <a:gridCol w="1645285"/>
                <a:gridCol w="164528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Sequenced bulls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Bulls with HD only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Read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HD in sequence?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HD in sequence?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Depth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Yes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Yes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16X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.999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.999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.977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.977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8X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.985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.988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.970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.974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4X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.920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.958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.906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.954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2X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.847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.919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.831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.917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1X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.788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.878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.753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.853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589240"/>
            <a:ext cx="7019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Correlations of estimated with true genotypes for</a:t>
            </a:r>
          </a:p>
          <a:p>
            <a:r>
              <a:rPr lang="en-US" sz="1800" b="1" dirty="0" smtClean="0"/>
              <a:t>500 bulls sequenced with 1% error and 250 bulls with HD only </a:t>
            </a:r>
            <a:endParaRPr lang="en-US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h08">
  <a:themeElements>
    <a:clrScheme name="smh08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218933</TotalTime>
  <Words>808</Words>
  <Application>Microsoft Office PowerPoint</Application>
  <PresentationFormat>On-screen Show (4:3)</PresentationFormat>
  <Paragraphs>252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Humnst777 BT</vt:lpstr>
      <vt:lpstr>Monotype Sorts</vt:lpstr>
      <vt:lpstr>smh08</vt:lpstr>
      <vt:lpstr>Fast Imputation Using Medium- or Low-Coverage Sequence Data</vt:lpstr>
      <vt:lpstr>Topics</vt:lpstr>
      <vt:lpstr>Analysis of chip vs. sequence data</vt:lpstr>
      <vt:lpstr>Imputation algorithm (findhap v4)</vt:lpstr>
      <vt:lpstr>Data sets and imputation tests</vt:lpstr>
      <vt:lpstr>Computation required</vt:lpstr>
      <vt:lpstr>Accuracy of Findhap vs. Beagle</vt:lpstr>
      <vt:lpstr>Accuracy from HD for bulls * depth</vt:lpstr>
      <vt:lpstr>Accuracy including HD in sequence</vt:lpstr>
      <vt:lpstr>Imputation from 10K, 60K, 1X, or 2X</vt:lpstr>
      <vt:lpstr>Sequenced human read depth * error</vt:lpstr>
      <vt:lpstr>Software at http://aipl.arsusda.gov</vt:lpstr>
      <vt:lpstr>Actual HD genotype correlations2</vt:lpstr>
      <vt:lpstr>Simulated HD correlations2 </vt:lpstr>
      <vt:lpstr>Conclusions</vt:lpstr>
      <vt:lpstr>Acknowledgments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International Dairy Sire Proofs</dc:subject>
  <dc:creator>Admin</dc:creator>
  <cp:keywords>Dairy, International, Sire evaluations</cp:keywords>
  <cp:lastModifiedBy>paul vanraden</cp:lastModifiedBy>
  <cp:revision>10771</cp:revision>
  <cp:lastPrinted>2001-08-24T14:44:42Z</cp:lastPrinted>
  <dcterms:created xsi:type="dcterms:W3CDTF">2002-07-16T13:01:30Z</dcterms:created>
  <dcterms:modified xsi:type="dcterms:W3CDTF">2014-08-15T17:02:57Z</dcterms:modified>
  <cp:category>Interbull</cp:category>
</cp:coreProperties>
</file>