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37463413" cy="21067713"/>
  <p:notesSz cx="6858000" cy="9144000"/>
  <p:defaultTextStyle>
    <a:defPPr>
      <a:defRPr lang="en-US"/>
    </a:defPPr>
    <a:lvl1pPr algn="l" defTabSz="1871663" rtl="0" fontAlgn="base">
      <a:spcBef>
        <a:spcPct val="0"/>
      </a:spcBef>
      <a:spcAft>
        <a:spcPct val="0"/>
      </a:spcAft>
      <a:defRPr kern="1200">
        <a:solidFill>
          <a:schemeClr val="tx1"/>
        </a:solidFill>
        <a:latin typeface="Calibri" pitchFamily="34" charset="0"/>
        <a:ea typeface="MS PGothic" pitchFamily="34" charset="-128"/>
        <a:cs typeface="+mn-cs"/>
      </a:defRPr>
    </a:lvl1pPr>
    <a:lvl2pPr marL="1871663" indent="-1414463" algn="l" defTabSz="1871663" rtl="0" fontAlgn="base">
      <a:spcBef>
        <a:spcPct val="0"/>
      </a:spcBef>
      <a:spcAft>
        <a:spcPct val="0"/>
      </a:spcAft>
      <a:defRPr kern="1200">
        <a:solidFill>
          <a:schemeClr val="tx1"/>
        </a:solidFill>
        <a:latin typeface="Calibri" pitchFamily="34" charset="0"/>
        <a:ea typeface="MS PGothic" pitchFamily="34" charset="-128"/>
        <a:cs typeface="+mn-cs"/>
      </a:defRPr>
    </a:lvl2pPr>
    <a:lvl3pPr marL="3744913" indent="-2830513" algn="l" defTabSz="1871663" rtl="0" fontAlgn="base">
      <a:spcBef>
        <a:spcPct val="0"/>
      </a:spcBef>
      <a:spcAft>
        <a:spcPct val="0"/>
      </a:spcAft>
      <a:defRPr kern="1200">
        <a:solidFill>
          <a:schemeClr val="tx1"/>
        </a:solidFill>
        <a:latin typeface="Calibri" pitchFamily="34" charset="0"/>
        <a:ea typeface="MS PGothic" pitchFamily="34" charset="-128"/>
        <a:cs typeface="+mn-cs"/>
      </a:defRPr>
    </a:lvl3pPr>
    <a:lvl4pPr marL="5618163" indent="-4246563" algn="l" defTabSz="1871663" rtl="0" fontAlgn="base">
      <a:spcBef>
        <a:spcPct val="0"/>
      </a:spcBef>
      <a:spcAft>
        <a:spcPct val="0"/>
      </a:spcAft>
      <a:defRPr kern="1200">
        <a:solidFill>
          <a:schemeClr val="tx1"/>
        </a:solidFill>
        <a:latin typeface="Calibri" pitchFamily="34" charset="0"/>
        <a:ea typeface="MS PGothic" pitchFamily="34" charset="-128"/>
        <a:cs typeface="+mn-cs"/>
      </a:defRPr>
    </a:lvl4pPr>
    <a:lvl5pPr marL="7491413" indent="-5662613" algn="l" defTabSz="1871663"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34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36" d="100"/>
          <a:sy n="36" d="100"/>
        </p:scale>
        <p:origin x="-1356" y="-108"/>
      </p:cViewPr>
      <p:guideLst>
        <p:guide orient="horz" pos="6636"/>
        <p:guide pos="1180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Macintosh%20HD:Users:tabathacooper:Desktop:Females.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18"/>
  <c:clrMapOvr bg1="lt1" tx1="dk1" bg2="lt2" tx2="dk2" accent1="accent1" accent2="accent2" accent3="accent3" accent4="accent4" accent5="accent5" accent6="accent6" hlink="hlink" folHlink="folHlink"/>
  <c:chart>
    <c:title>
      <c:tx>
        <c:rich>
          <a:bodyPr/>
          <a:lstStyle/>
          <a:p>
            <a:pPr>
              <a:defRPr>
                <a:latin typeface="Times New Roman"/>
                <a:cs typeface="Times New Roman"/>
              </a:defRPr>
            </a:pPr>
            <a:r>
              <a:rPr lang="en-US" dirty="0" smtClean="0">
                <a:latin typeface="Times New Roman"/>
                <a:cs typeface="Times New Roman"/>
              </a:rPr>
              <a:t>Number of genotyped</a:t>
            </a:r>
            <a:r>
              <a:rPr lang="en-US" baseline="0" dirty="0" smtClean="0">
                <a:latin typeface="Times New Roman"/>
                <a:cs typeface="Times New Roman"/>
              </a:rPr>
              <a:t> Holsteins</a:t>
            </a:r>
            <a:r>
              <a:rPr lang="en-US" dirty="0" smtClean="0">
                <a:latin typeface="Times New Roman"/>
                <a:cs typeface="Times New Roman"/>
              </a:rPr>
              <a:t> added to US evaluation system monthly</a:t>
            </a:r>
            <a:endParaRPr lang="en-US" dirty="0">
              <a:latin typeface="Times New Roman"/>
              <a:cs typeface="Times New Roman"/>
            </a:endParaRPr>
          </a:p>
        </c:rich>
      </c:tx>
      <c:layout/>
    </c:title>
    <c:plotArea>
      <c:layout>
        <c:manualLayout>
          <c:layoutTarget val="inner"/>
          <c:xMode val="edge"/>
          <c:yMode val="edge"/>
          <c:x val="0.10476905741568604"/>
          <c:y val="8.2618324871520654E-2"/>
          <c:w val="0.87787382473862452"/>
          <c:h val="0.80722558253204302"/>
        </c:manualLayout>
      </c:layout>
      <c:barChart>
        <c:barDir val="col"/>
        <c:grouping val="stacked"/>
        <c:ser>
          <c:idx val="0"/>
          <c:order val="0"/>
          <c:tx>
            <c:v>Females</c:v>
          </c:tx>
          <c:spPr>
            <a:solidFill>
              <a:srgbClr val="8F3421"/>
            </a:solidFill>
            <a:ln>
              <a:solidFill>
                <a:schemeClr val="accent1"/>
              </a:solidFill>
            </a:ln>
          </c:spPr>
          <c:cat>
            <c:strRef>
              <c:f>Sheet1!$B$62:$B$117</c:f>
              <c:strCache>
                <c:ptCount val="56"/>
                <c:pt idx="0">
                  <c:v>Aug-09</c:v>
                </c:pt>
                <c:pt idx="1">
                  <c:v>Oct-09</c:v>
                </c:pt>
                <c:pt idx="2">
                  <c:v>Jan-10</c:v>
                </c:pt>
                <c:pt idx="3">
                  <c:v>Feb-10</c:v>
                </c:pt>
                <c:pt idx="4">
                  <c:v>Apr-10</c:v>
                </c:pt>
                <c:pt idx="5">
                  <c:v>May-10</c:v>
                </c:pt>
                <c:pt idx="6">
                  <c:v>Jun-10</c:v>
                </c:pt>
                <c:pt idx="7">
                  <c:v>Jul-10</c:v>
                </c:pt>
                <c:pt idx="8">
                  <c:v>Aug-10</c:v>
                </c:pt>
                <c:pt idx="9">
                  <c:v>Sep-10</c:v>
                </c:pt>
                <c:pt idx="10">
                  <c:v>Oct-10</c:v>
                </c:pt>
                <c:pt idx="11">
                  <c:v>Nov-10</c:v>
                </c:pt>
                <c:pt idx="12">
                  <c:v>Dec-10</c:v>
                </c:pt>
                <c:pt idx="13">
                  <c:v>Jan-11</c:v>
                </c:pt>
                <c:pt idx="14">
                  <c:v>Feb-11</c:v>
                </c:pt>
                <c:pt idx="15">
                  <c:v>Mar-11</c:v>
                </c:pt>
                <c:pt idx="16">
                  <c:v>Apr-11</c:v>
                </c:pt>
                <c:pt idx="17">
                  <c:v>May-11</c:v>
                </c:pt>
                <c:pt idx="18">
                  <c:v>Jun-11</c:v>
                </c:pt>
                <c:pt idx="19">
                  <c:v>Jul-11</c:v>
                </c:pt>
                <c:pt idx="20">
                  <c:v>Aug-11</c:v>
                </c:pt>
                <c:pt idx="21">
                  <c:v>Sep-11</c:v>
                </c:pt>
                <c:pt idx="22">
                  <c:v>Oct-11</c:v>
                </c:pt>
                <c:pt idx="23">
                  <c:v>Nov-11</c:v>
                </c:pt>
                <c:pt idx="24">
                  <c:v>Dec-11</c:v>
                </c:pt>
                <c:pt idx="25">
                  <c:v>Jan-12</c:v>
                </c:pt>
                <c:pt idx="26">
                  <c:v>Feb-12</c:v>
                </c:pt>
                <c:pt idx="27">
                  <c:v>Mar-12</c:v>
                </c:pt>
                <c:pt idx="28">
                  <c:v>Apr-12</c:v>
                </c:pt>
                <c:pt idx="29">
                  <c:v>May-12</c:v>
                </c:pt>
                <c:pt idx="30">
                  <c:v>Jun-12</c:v>
                </c:pt>
                <c:pt idx="31">
                  <c:v>Jul-12</c:v>
                </c:pt>
                <c:pt idx="32">
                  <c:v>Aug-12</c:v>
                </c:pt>
                <c:pt idx="33">
                  <c:v>Sep-12</c:v>
                </c:pt>
                <c:pt idx="34">
                  <c:v>Oct-12</c:v>
                </c:pt>
                <c:pt idx="35">
                  <c:v>Nov-12</c:v>
                </c:pt>
                <c:pt idx="36">
                  <c:v>Dec-12</c:v>
                </c:pt>
                <c:pt idx="37">
                  <c:v>Jan-13</c:v>
                </c:pt>
                <c:pt idx="38">
                  <c:v>Feb-13</c:v>
                </c:pt>
                <c:pt idx="39">
                  <c:v>Mar-13</c:v>
                </c:pt>
                <c:pt idx="40">
                  <c:v>Apr-13</c:v>
                </c:pt>
                <c:pt idx="41">
                  <c:v>May-13</c:v>
                </c:pt>
                <c:pt idx="42">
                  <c:v>Jun-13</c:v>
                </c:pt>
                <c:pt idx="43">
                  <c:v>Jul-13</c:v>
                </c:pt>
                <c:pt idx="44">
                  <c:v>Aug-13</c:v>
                </c:pt>
                <c:pt idx="45">
                  <c:v>Sep-13</c:v>
                </c:pt>
                <c:pt idx="46">
                  <c:v>Oct-13</c:v>
                </c:pt>
                <c:pt idx="47">
                  <c:v>Nov-13</c:v>
                </c:pt>
                <c:pt idx="48">
                  <c:v>Dec-13</c:v>
                </c:pt>
                <c:pt idx="49">
                  <c:v>Jan-14</c:v>
                </c:pt>
                <c:pt idx="50">
                  <c:v>Feb-14</c:v>
                </c:pt>
                <c:pt idx="51">
                  <c:v>Mar-14</c:v>
                </c:pt>
                <c:pt idx="52">
                  <c:v>Apr-14</c:v>
                </c:pt>
                <c:pt idx="53">
                  <c:v>May-14</c:v>
                </c:pt>
                <c:pt idx="54">
                  <c:v>Jun-14</c:v>
                </c:pt>
                <c:pt idx="55">
                  <c:v>Jul-14</c:v>
                </c:pt>
              </c:strCache>
            </c:strRef>
          </c:cat>
          <c:val>
            <c:numRef>
              <c:f>Sheet1!$C$62:$C$117</c:f>
              <c:numCache>
                <c:formatCode>General</c:formatCode>
                <c:ptCount val="56"/>
                <c:pt idx="0">
                  <c:v>1375</c:v>
                </c:pt>
                <c:pt idx="1">
                  <c:v>1364</c:v>
                </c:pt>
                <c:pt idx="2">
                  <c:v>1617</c:v>
                </c:pt>
                <c:pt idx="3">
                  <c:v>2327</c:v>
                </c:pt>
                <c:pt idx="4">
                  <c:v>1868</c:v>
                </c:pt>
                <c:pt idx="5">
                  <c:v>1183</c:v>
                </c:pt>
                <c:pt idx="6">
                  <c:v>1074</c:v>
                </c:pt>
                <c:pt idx="7">
                  <c:v>629</c:v>
                </c:pt>
                <c:pt idx="8">
                  <c:v>904</c:v>
                </c:pt>
                <c:pt idx="9">
                  <c:v>2432</c:v>
                </c:pt>
                <c:pt idx="10">
                  <c:v>2222</c:v>
                </c:pt>
                <c:pt idx="11">
                  <c:v>2134</c:v>
                </c:pt>
                <c:pt idx="12">
                  <c:v>3837</c:v>
                </c:pt>
                <c:pt idx="13">
                  <c:v>5310</c:v>
                </c:pt>
                <c:pt idx="14">
                  <c:v>3556</c:v>
                </c:pt>
                <c:pt idx="15">
                  <c:v>3993</c:v>
                </c:pt>
                <c:pt idx="16">
                  <c:v>3590</c:v>
                </c:pt>
                <c:pt idx="17">
                  <c:v>4950</c:v>
                </c:pt>
                <c:pt idx="18">
                  <c:v>4727</c:v>
                </c:pt>
                <c:pt idx="19">
                  <c:v>4607</c:v>
                </c:pt>
                <c:pt idx="20">
                  <c:v>3955</c:v>
                </c:pt>
                <c:pt idx="21">
                  <c:v>4495</c:v>
                </c:pt>
                <c:pt idx="22">
                  <c:v>4568</c:v>
                </c:pt>
                <c:pt idx="23">
                  <c:v>4394</c:v>
                </c:pt>
                <c:pt idx="24">
                  <c:v>5169</c:v>
                </c:pt>
                <c:pt idx="25">
                  <c:v>6105</c:v>
                </c:pt>
                <c:pt idx="26">
                  <c:v>6971</c:v>
                </c:pt>
                <c:pt idx="27">
                  <c:v>6695</c:v>
                </c:pt>
                <c:pt idx="28">
                  <c:v>6445</c:v>
                </c:pt>
                <c:pt idx="29">
                  <c:v>10601</c:v>
                </c:pt>
                <c:pt idx="30">
                  <c:v>10247</c:v>
                </c:pt>
                <c:pt idx="31">
                  <c:v>6782</c:v>
                </c:pt>
                <c:pt idx="32">
                  <c:v>9128</c:v>
                </c:pt>
                <c:pt idx="33">
                  <c:v>9319</c:v>
                </c:pt>
                <c:pt idx="34">
                  <c:v>7364</c:v>
                </c:pt>
                <c:pt idx="35">
                  <c:v>10562</c:v>
                </c:pt>
                <c:pt idx="36">
                  <c:v>10697</c:v>
                </c:pt>
                <c:pt idx="37">
                  <c:v>11193</c:v>
                </c:pt>
                <c:pt idx="38">
                  <c:v>8669</c:v>
                </c:pt>
                <c:pt idx="39">
                  <c:v>13398</c:v>
                </c:pt>
                <c:pt idx="40">
                  <c:v>13077</c:v>
                </c:pt>
                <c:pt idx="41">
                  <c:v>10195</c:v>
                </c:pt>
                <c:pt idx="42">
                  <c:v>10605</c:v>
                </c:pt>
                <c:pt idx="43">
                  <c:v>20847</c:v>
                </c:pt>
                <c:pt idx="44">
                  <c:v>13296</c:v>
                </c:pt>
                <c:pt idx="45">
                  <c:v>14300</c:v>
                </c:pt>
                <c:pt idx="46">
                  <c:v>11211</c:v>
                </c:pt>
                <c:pt idx="47">
                  <c:v>13214</c:v>
                </c:pt>
                <c:pt idx="48" formatCode="0">
                  <c:v>11798</c:v>
                </c:pt>
                <c:pt idx="49">
                  <c:v>15257</c:v>
                </c:pt>
                <c:pt idx="50" formatCode="0">
                  <c:v>10809</c:v>
                </c:pt>
                <c:pt idx="51" formatCode="0">
                  <c:v>13348</c:v>
                </c:pt>
                <c:pt idx="52" formatCode="0">
                  <c:v>11679</c:v>
                </c:pt>
                <c:pt idx="53" formatCode="0">
                  <c:v>17588</c:v>
                </c:pt>
                <c:pt idx="54" formatCode="0">
                  <c:v>15393</c:v>
                </c:pt>
                <c:pt idx="55" formatCode="0">
                  <c:v>14000</c:v>
                </c:pt>
              </c:numCache>
            </c:numRef>
          </c:val>
        </c:ser>
        <c:ser>
          <c:idx val="1"/>
          <c:order val="1"/>
          <c:tx>
            <c:v>Males</c:v>
          </c:tx>
          <c:spPr>
            <a:solidFill>
              <a:srgbClr val="00337F"/>
            </a:solidFill>
          </c:spPr>
          <c:cat>
            <c:strRef>
              <c:f>Sheet1!$B$62:$B$117</c:f>
              <c:strCache>
                <c:ptCount val="56"/>
                <c:pt idx="0">
                  <c:v>Aug-09</c:v>
                </c:pt>
                <c:pt idx="1">
                  <c:v>Oct-09</c:v>
                </c:pt>
                <c:pt idx="2">
                  <c:v>Jan-10</c:v>
                </c:pt>
                <c:pt idx="3">
                  <c:v>Feb-10</c:v>
                </c:pt>
                <c:pt idx="4">
                  <c:v>Apr-10</c:v>
                </c:pt>
                <c:pt idx="5">
                  <c:v>May-10</c:v>
                </c:pt>
                <c:pt idx="6">
                  <c:v>Jun-10</c:v>
                </c:pt>
                <c:pt idx="7">
                  <c:v>Jul-10</c:v>
                </c:pt>
                <c:pt idx="8">
                  <c:v>Aug-10</c:v>
                </c:pt>
                <c:pt idx="9">
                  <c:v>Sep-10</c:v>
                </c:pt>
                <c:pt idx="10">
                  <c:v>Oct-10</c:v>
                </c:pt>
                <c:pt idx="11">
                  <c:v>Nov-10</c:v>
                </c:pt>
                <c:pt idx="12">
                  <c:v>Dec-10</c:v>
                </c:pt>
                <c:pt idx="13">
                  <c:v>Jan-11</c:v>
                </c:pt>
                <c:pt idx="14">
                  <c:v>Feb-11</c:v>
                </c:pt>
                <c:pt idx="15">
                  <c:v>Mar-11</c:v>
                </c:pt>
                <c:pt idx="16">
                  <c:v>Apr-11</c:v>
                </c:pt>
                <c:pt idx="17">
                  <c:v>May-11</c:v>
                </c:pt>
                <c:pt idx="18">
                  <c:v>Jun-11</c:v>
                </c:pt>
                <c:pt idx="19">
                  <c:v>Jul-11</c:v>
                </c:pt>
                <c:pt idx="20">
                  <c:v>Aug-11</c:v>
                </c:pt>
                <c:pt idx="21">
                  <c:v>Sep-11</c:v>
                </c:pt>
                <c:pt idx="22">
                  <c:v>Oct-11</c:v>
                </c:pt>
                <c:pt idx="23">
                  <c:v>Nov-11</c:v>
                </c:pt>
                <c:pt idx="24">
                  <c:v>Dec-11</c:v>
                </c:pt>
                <c:pt idx="25">
                  <c:v>Jan-12</c:v>
                </c:pt>
                <c:pt idx="26">
                  <c:v>Feb-12</c:v>
                </c:pt>
                <c:pt idx="27">
                  <c:v>Mar-12</c:v>
                </c:pt>
                <c:pt idx="28">
                  <c:v>Apr-12</c:v>
                </c:pt>
                <c:pt idx="29">
                  <c:v>May-12</c:v>
                </c:pt>
                <c:pt idx="30">
                  <c:v>Jun-12</c:v>
                </c:pt>
                <c:pt idx="31">
                  <c:v>Jul-12</c:v>
                </c:pt>
                <c:pt idx="32">
                  <c:v>Aug-12</c:v>
                </c:pt>
                <c:pt idx="33">
                  <c:v>Sep-12</c:v>
                </c:pt>
                <c:pt idx="34">
                  <c:v>Oct-12</c:v>
                </c:pt>
                <c:pt idx="35">
                  <c:v>Nov-12</c:v>
                </c:pt>
                <c:pt idx="36">
                  <c:v>Dec-12</c:v>
                </c:pt>
                <c:pt idx="37">
                  <c:v>Jan-13</c:v>
                </c:pt>
                <c:pt idx="38">
                  <c:v>Feb-13</c:v>
                </c:pt>
                <c:pt idx="39">
                  <c:v>Mar-13</c:v>
                </c:pt>
                <c:pt idx="40">
                  <c:v>Apr-13</c:v>
                </c:pt>
                <c:pt idx="41">
                  <c:v>May-13</c:v>
                </c:pt>
                <c:pt idx="42">
                  <c:v>Jun-13</c:v>
                </c:pt>
                <c:pt idx="43">
                  <c:v>Jul-13</c:v>
                </c:pt>
                <c:pt idx="44">
                  <c:v>Aug-13</c:v>
                </c:pt>
                <c:pt idx="45">
                  <c:v>Sep-13</c:v>
                </c:pt>
                <c:pt idx="46">
                  <c:v>Oct-13</c:v>
                </c:pt>
                <c:pt idx="47">
                  <c:v>Nov-13</c:v>
                </c:pt>
                <c:pt idx="48">
                  <c:v>Dec-13</c:v>
                </c:pt>
                <c:pt idx="49">
                  <c:v>Jan-14</c:v>
                </c:pt>
                <c:pt idx="50">
                  <c:v>Feb-14</c:v>
                </c:pt>
                <c:pt idx="51">
                  <c:v>Mar-14</c:v>
                </c:pt>
                <c:pt idx="52">
                  <c:v>Apr-14</c:v>
                </c:pt>
                <c:pt idx="53">
                  <c:v>May-14</c:v>
                </c:pt>
                <c:pt idx="54">
                  <c:v>Jun-14</c:v>
                </c:pt>
                <c:pt idx="55">
                  <c:v>Jul-14</c:v>
                </c:pt>
              </c:strCache>
            </c:strRef>
          </c:cat>
          <c:val>
            <c:numRef>
              <c:f>Sheet1!$F$62:$F$117</c:f>
              <c:numCache>
                <c:formatCode>0</c:formatCode>
                <c:ptCount val="56"/>
                <c:pt idx="0">
                  <c:v>3837.282031842306</c:v>
                </c:pt>
                <c:pt idx="1">
                  <c:v>3401.8979734451436</c:v>
                </c:pt>
                <c:pt idx="2">
                  <c:v>3589.0528010302642</c:v>
                </c:pt>
                <c:pt idx="3">
                  <c:v>4525.1790341578417</c:v>
                </c:pt>
                <c:pt idx="4">
                  <c:v>3492.1147776183652</c:v>
                </c:pt>
                <c:pt idx="5">
                  <c:v>2140.0337078651687</c:v>
                </c:pt>
                <c:pt idx="6">
                  <c:v>1880.6079779917472</c:v>
                </c:pt>
                <c:pt idx="7">
                  <c:v>1087.234652114598</c:v>
                </c:pt>
                <c:pt idx="8">
                  <c:v>1531.344827586207</c:v>
                </c:pt>
                <c:pt idx="9">
                  <c:v>3740.588832487309</c:v>
                </c:pt>
                <c:pt idx="10">
                  <c:v>3172.513231366836</c:v>
                </c:pt>
                <c:pt idx="11">
                  <c:v>2848.4889096427728</c:v>
                </c:pt>
                <c:pt idx="12">
                  <c:v>4583.0131665569515</c:v>
                </c:pt>
                <c:pt idx="13">
                  <c:v>5580.0738310090237</c:v>
                </c:pt>
                <c:pt idx="14">
                  <c:v>3463.3446506119217</c:v>
                </c:pt>
                <c:pt idx="15">
                  <c:v>3690.2788147007877</c:v>
                </c:pt>
                <c:pt idx="16">
                  <c:v>3136.6254450065589</c:v>
                </c:pt>
                <c:pt idx="17">
                  <c:v>4028.777435153273</c:v>
                </c:pt>
                <c:pt idx="18">
                  <c:v>3902.0617013508581</c:v>
                </c:pt>
                <c:pt idx="19">
                  <c:v>3589.0505248176469</c:v>
                </c:pt>
                <c:pt idx="20">
                  <c:v>3004.3524546894246</c:v>
                </c:pt>
                <c:pt idx="21">
                  <c:v>3283.162311818654</c:v>
                </c:pt>
                <c:pt idx="22">
                  <c:v>3239.2124423175533</c:v>
                </c:pt>
                <c:pt idx="23">
                  <c:v>3003.3063973063972</c:v>
                </c:pt>
                <c:pt idx="24">
                  <c:v>3400.2970822281168</c:v>
                </c:pt>
                <c:pt idx="25">
                  <c:v>3878.646770237121</c:v>
                </c:pt>
                <c:pt idx="26">
                  <c:v>4198.6843454574609</c:v>
                </c:pt>
                <c:pt idx="27">
                  <c:v>3913.461416574236</c:v>
                </c:pt>
                <c:pt idx="28">
                  <c:v>3633.1860828772483</c:v>
                </c:pt>
                <c:pt idx="29">
                  <c:v>5615.9190760287602</c:v>
                </c:pt>
                <c:pt idx="30">
                  <c:v>5148.1322115384628</c:v>
                </c:pt>
                <c:pt idx="31">
                  <c:v>3317.7766195085619</c:v>
                </c:pt>
                <c:pt idx="32">
                  <c:v>4285.6664217487159</c:v>
                </c:pt>
                <c:pt idx="33">
                  <c:v>4231.9669914206797</c:v>
                </c:pt>
                <c:pt idx="34">
                  <c:v>3251.5398587285581</c:v>
                </c:pt>
                <c:pt idx="35">
                  <c:v>4509.3470319634707</c:v>
                </c:pt>
                <c:pt idx="36">
                  <c:v>4405.3577580121328</c:v>
                </c:pt>
                <c:pt idx="37">
                  <c:v>4479.080649677966</c:v>
                </c:pt>
                <c:pt idx="38">
                  <c:v>3431.7816862088216</c:v>
                </c:pt>
                <c:pt idx="39">
                  <c:v>5112.6382978723404</c:v>
                </c:pt>
                <c:pt idx="40">
                  <c:v>4863.7326107833724</c:v>
                </c:pt>
                <c:pt idx="41">
                  <c:v>3685.1906058543232</c:v>
                </c:pt>
                <c:pt idx="42">
                  <c:v>3716.4044564483452</c:v>
                </c:pt>
                <c:pt idx="43">
                  <c:v>7083.0643086816744</c:v>
                </c:pt>
                <c:pt idx="44">
                  <c:v>4410.7518977227273</c:v>
                </c:pt>
                <c:pt idx="45">
                  <c:v>4612.8422166380115</c:v>
                </c:pt>
                <c:pt idx="46">
                  <c:v>3555.8598524762915</c:v>
                </c:pt>
                <c:pt idx="47">
                  <c:v>4113.5635982166277</c:v>
                </c:pt>
                <c:pt idx="48">
                  <c:v>3606.0997519258381</c:v>
                </c:pt>
                <c:pt idx="49">
                  <c:v>4457.4333893267767</c:v>
                </c:pt>
                <c:pt idx="50">
                  <c:v>3130.9019860717053</c:v>
                </c:pt>
                <c:pt idx="51">
                  <c:v>3813.2239650295705</c:v>
                </c:pt>
                <c:pt idx="52">
                  <c:v>3294.076923076922</c:v>
                </c:pt>
                <c:pt idx="53">
                  <c:v>4882.9339465951198</c:v>
                </c:pt>
                <c:pt idx="54">
                  <c:v>4195.9539322982955</c:v>
                </c:pt>
                <c:pt idx="55">
                  <c:v>3766.4974619289346</c:v>
                </c:pt>
              </c:numCache>
            </c:numRef>
          </c:val>
        </c:ser>
        <c:dLbls/>
        <c:gapWidth val="50"/>
        <c:overlap val="100"/>
        <c:axId val="270648064"/>
        <c:axId val="270649600"/>
      </c:barChart>
      <c:catAx>
        <c:axId val="270648064"/>
        <c:scaling>
          <c:orientation val="minMax"/>
        </c:scaling>
        <c:axPos val="b"/>
        <c:numFmt formatCode="0" sourceLinked="1"/>
        <c:tickLblPos val="nextTo"/>
        <c:spPr>
          <a:ln w="31750">
            <a:solidFill>
              <a:srgbClr val="00337F"/>
            </a:solidFill>
          </a:ln>
        </c:spPr>
        <c:txPr>
          <a:bodyPr/>
          <a:lstStyle/>
          <a:p>
            <a:pPr>
              <a:defRPr sz="1400" b="1" i="0" baseline="0">
                <a:latin typeface="Times New Roman"/>
              </a:defRPr>
            </a:pPr>
            <a:endParaRPr lang="en-US"/>
          </a:p>
        </c:txPr>
        <c:crossAx val="270649600"/>
        <c:crosses val="autoZero"/>
        <c:auto val="1"/>
        <c:lblAlgn val="ctr"/>
        <c:lblOffset val="100"/>
      </c:catAx>
      <c:valAx>
        <c:axId val="270649600"/>
        <c:scaling>
          <c:orientation val="minMax"/>
        </c:scaling>
        <c:axPos val="l"/>
        <c:title>
          <c:tx>
            <c:rich>
              <a:bodyPr rot="-5400000" vert="horz"/>
              <a:lstStyle/>
              <a:p>
                <a:pPr>
                  <a:defRPr sz="1600">
                    <a:latin typeface="Times New Roman"/>
                  </a:defRPr>
                </a:pPr>
                <a:r>
                  <a:rPr lang="en-US" sz="1600">
                    <a:latin typeface="Times New Roman"/>
                  </a:rPr>
                  <a:t>No. of new genotypes</a:t>
                </a:r>
              </a:p>
            </c:rich>
          </c:tx>
          <c:layout>
            <c:manualLayout>
              <c:xMode val="edge"/>
              <c:yMode val="edge"/>
              <c:x val="3.5607732878077721E-3"/>
              <c:y val="0.33742637127321623"/>
            </c:manualLayout>
          </c:layout>
        </c:title>
        <c:numFmt formatCode="General" sourceLinked="1"/>
        <c:tickLblPos val="nextTo"/>
        <c:spPr>
          <a:ln w="31750">
            <a:solidFill>
              <a:srgbClr val="00337F"/>
            </a:solidFill>
          </a:ln>
        </c:spPr>
        <c:txPr>
          <a:bodyPr/>
          <a:lstStyle/>
          <a:p>
            <a:pPr>
              <a:defRPr sz="1400" b="1" i="0" baseline="0">
                <a:latin typeface="Times New Roman"/>
              </a:defRPr>
            </a:pPr>
            <a:endParaRPr lang="en-US"/>
          </a:p>
        </c:txPr>
        <c:crossAx val="270648064"/>
        <c:crosses val="autoZero"/>
        <c:crossBetween val="between"/>
      </c:valAx>
    </c:plotArea>
    <c:legend>
      <c:legendPos val="r"/>
      <c:layout>
        <c:manualLayout>
          <c:xMode val="edge"/>
          <c:yMode val="edge"/>
          <c:x val="0.19059535495728802"/>
          <c:y val="0.19394763826564701"/>
          <c:w val="0.14472015881622044"/>
          <c:h val="0.11752337828107016"/>
        </c:manualLayout>
      </c:layout>
      <c:txPr>
        <a:bodyPr/>
        <a:lstStyle/>
        <a:p>
          <a:pPr>
            <a:defRPr sz="1600" b="1" i="0">
              <a:latin typeface="Times New Roman"/>
            </a:defRPr>
          </a:pPr>
          <a:endParaRPr lang="en-US"/>
        </a:p>
      </c:txPr>
    </c:legend>
    <c:plotVisOnly val="1"/>
    <c:dispBlanksAs val="gap"/>
  </c:chart>
  <c:txPr>
    <a:bodyPr/>
    <a:lstStyle/>
    <a:p>
      <a:pPr>
        <a:defRPr>
          <a:solidFill>
            <a:srgbClr val="00337F"/>
          </a:solidFill>
        </a:defRPr>
      </a:pPr>
      <a:endParaRPr lang="en-US"/>
    </a:p>
  </c:txPr>
  <c:externalData r:id="rId2"/>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09756" y="6544649"/>
            <a:ext cx="31843901" cy="4515904"/>
          </a:xfrm>
        </p:spPr>
        <p:txBody>
          <a:bodyPr/>
          <a:lstStyle/>
          <a:p>
            <a:r>
              <a:rPr lang="en-US" smtClean="0"/>
              <a:t>Click to edit Master title style</a:t>
            </a:r>
            <a:endParaRPr lang="en-US"/>
          </a:p>
        </p:txBody>
      </p:sp>
      <p:sp>
        <p:nvSpPr>
          <p:cNvPr id="3" name="Subtitle 2"/>
          <p:cNvSpPr>
            <a:spLocks noGrp="1"/>
          </p:cNvSpPr>
          <p:nvPr>
            <p:ph type="subTitle" idx="1"/>
          </p:nvPr>
        </p:nvSpPr>
        <p:spPr>
          <a:xfrm>
            <a:off x="5619512" y="11938371"/>
            <a:ext cx="26224389" cy="5383971"/>
          </a:xfrm>
        </p:spPr>
        <p:txBody>
          <a:bodyPr/>
          <a:lstStyle>
            <a:lvl1pPr marL="0" indent="0" algn="ctr">
              <a:buNone/>
              <a:defRPr>
                <a:solidFill>
                  <a:schemeClr val="tx1">
                    <a:tint val="75000"/>
                  </a:schemeClr>
                </a:solidFill>
              </a:defRPr>
            </a:lvl1pPr>
            <a:lvl2pPr marL="1872966" indent="0" algn="ctr">
              <a:buNone/>
              <a:defRPr>
                <a:solidFill>
                  <a:schemeClr val="tx1">
                    <a:tint val="75000"/>
                  </a:schemeClr>
                </a:solidFill>
              </a:defRPr>
            </a:lvl2pPr>
            <a:lvl3pPr marL="3745931" indent="0" algn="ctr">
              <a:buNone/>
              <a:defRPr>
                <a:solidFill>
                  <a:schemeClr val="tx1">
                    <a:tint val="75000"/>
                  </a:schemeClr>
                </a:solidFill>
              </a:defRPr>
            </a:lvl3pPr>
            <a:lvl4pPr marL="5618897" indent="0" algn="ctr">
              <a:buNone/>
              <a:defRPr>
                <a:solidFill>
                  <a:schemeClr val="tx1">
                    <a:tint val="75000"/>
                  </a:schemeClr>
                </a:solidFill>
              </a:defRPr>
            </a:lvl4pPr>
            <a:lvl5pPr marL="7491862" indent="0" algn="ctr">
              <a:buNone/>
              <a:defRPr>
                <a:solidFill>
                  <a:schemeClr val="tx1">
                    <a:tint val="75000"/>
                  </a:schemeClr>
                </a:solidFill>
              </a:defRPr>
            </a:lvl5pPr>
            <a:lvl6pPr marL="9364828" indent="0" algn="ctr">
              <a:buNone/>
              <a:defRPr>
                <a:solidFill>
                  <a:schemeClr val="tx1">
                    <a:tint val="75000"/>
                  </a:schemeClr>
                </a:solidFill>
              </a:defRPr>
            </a:lvl6pPr>
            <a:lvl7pPr marL="11237793" indent="0" algn="ctr">
              <a:buNone/>
              <a:defRPr>
                <a:solidFill>
                  <a:schemeClr val="tx1">
                    <a:tint val="75000"/>
                  </a:schemeClr>
                </a:solidFill>
              </a:defRPr>
            </a:lvl7pPr>
            <a:lvl8pPr marL="13110759" indent="0" algn="ctr">
              <a:buNone/>
              <a:defRPr>
                <a:solidFill>
                  <a:schemeClr val="tx1">
                    <a:tint val="75000"/>
                  </a:schemeClr>
                </a:solidFill>
              </a:defRPr>
            </a:lvl8pPr>
            <a:lvl9pPr marL="1498372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EB292F55-5FA6-46F3-B41B-B57C45A6F611}" type="datetimeFigureOut">
              <a:rPr lang="en-US"/>
              <a:pPr/>
              <a:t>1/13/2015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39B0C29-8622-4F90-8B72-05AA0C94F20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84E2580-6B79-46A5-B9A6-65D4B299DF0D}" type="datetimeFigureOut">
              <a:rPr lang="en-US"/>
              <a:pPr/>
              <a:t>1/13/2015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55765B6-54D9-4659-94A1-F2DA2BF7B06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160974" y="633981"/>
            <a:ext cx="8429268" cy="134794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73170" y="633981"/>
            <a:ext cx="24663414" cy="13479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040C24F-650D-4578-B259-9445D9D70D82}" type="datetimeFigureOut">
              <a:rPr lang="en-US"/>
              <a:pPr/>
              <a:t>1/13/2015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09F0416-70FD-4689-978D-843106A837C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0687F0C-913B-4BBD-A3A7-3C59EED33693}" type="datetimeFigureOut">
              <a:rPr lang="en-US"/>
              <a:pPr/>
              <a:t>1/13/2015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2AFC5C8-2901-43FF-99E0-0A8871B5594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59352" y="13537960"/>
            <a:ext cx="31843901" cy="4184281"/>
          </a:xfrm>
        </p:spPr>
        <p:txBody>
          <a:bodyPr anchor="t"/>
          <a:lstStyle>
            <a:lvl1pPr algn="l">
              <a:defRPr sz="16400" b="1" cap="all"/>
            </a:lvl1pPr>
          </a:lstStyle>
          <a:p>
            <a:r>
              <a:rPr lang="en-US" smtClean="0"/>
              <a:t>Click to edit Master title style</a:t>
            </a:r>
            <a:endParaRPr lang="en-US"/>
          </a:p>
        </p:txBody>
      </p:sp>
      <p:sp>
        <p:nvSpPr>
          <p:cNvPr id="3" name="Text Placeholder 2"/>
          <p:cNvSpPr>
            <a:spLocks noGrp="1"/>
          </p:cNvSpPr>
          <p:nvPr>
            <p:ph type="body" idx="1"/>
          </p:nvPr>
        </p:nvSpPr>
        <p:spPr>
          <a:xfrm>
            <a:off x="2959352" y="8929396"/>
            <a:ext cx="31843901" cy="4608560"/>
          </a:xfrm>
        </p:spPr>
        <p:txBody>
          <a:bodyPr anchor="b"/>
          <a:lstStyle>
            <a:lvl1pPr marL="0" indent="0">
              <a:buNone/>
              <a:defRPr sz="8200">
                <a:solidFill>
                  <a:schemeClr val="tx1">
                    <a:tint val="75000"/>
                  </a:schemeClr>
                </a:solidFill>
              </a:defRPr>
            </a:lvl1pPr>
            <a:lvl2pPr marL="1872966" indent="0">
              <a:buNone/>
              <a:defRPr sz="7400">
                <a:solidFill>
                  <a:schemeClr val="tx1">
                    <a:tint val="75000"/>
                  </a:schemeClr>
                </a:solidFill>
              </a:defRPr>
            </a:lvl2pPr>
            <a:lvl3pPr marL="3745931" indent="0">
              <a:buNone/>
              <a:defRPr sz="6600">
                <a:solidFill>
                  <a:schemeClr val="tx1">
                    <a:tint val="75000"/>
                  </a:schemeClr>
                </a:solidFill>
              </a:defRPr>
            </a:lvl3pPr>
            <a:lvl4pPr marL="5618897" indent="0">
              <a:buNone/>
              <a:defRPr sz="5700">
                <a:solidFill>
                  <a:schemeClr val="tx1">
                    <a:tint val="75000"/>
                  </a:schemeClr>
                </a:solidFill>
              </a:defRPr>
            </a:lvl4pPr>
            <a:lvl5pPr marL="7491862" indent="0">
              <a:buNone/>
              <a:defRPr sz="5700">
                <a:solidFill>
                  <a:schemeClr val="tx1">
                    <a:tint val="75000"/>
                  </a:schemeClr>
                </a:solidFill>
              </a:defRPr>
            </a:lvl5pPr>
            <a:lvl6pPr marL="9364828" indent="0">
              <a:buNone/>
              <a:defRPr sz="5700">
                <a:solidFill>
                  <a:schemeClr val="tx1">
                    <a:tint val="75000"/>
                  </a:schemeClr>
                </a:solidFill>
              </a:defRPr>
            </a:lvl6pPr>
            <a:lvl7pPr marL="11237793" indent="0">
              <a:buNone/>
              <a:defRPr sz="5700">
                <a:solidFill>
                  <a:schemeClr val="tx1">
                    <a:tint val="75000"/>
                  </a:schemeClr>
                </a:solidFill>
              </a:defRPr>
            </a:lvl7pPr>
            <a:lvl8pPr marL="13110759" indent="0">
              <a:buNone/>
              <a:defRPr sz="5700">
                <a:solidFill>
                  <a:schemeClr val="tx1">
                    <a:tint val="75000"/>
                  </a:schemeClr>
                </a:solidFill>
              </a:defRPr>
            </a:lvl8pPr>
            <a:lvl9pPr marL="14983724" indent="0">
              <a:buNone/>
              <a:defRPr sz="5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5E08055E-3092-4D7F-919F-F1A8BA864ED6}" type="datetimeFigureOut">
              <a:rPr lang="en-US"/>
              <a:pPr/>
              <a:t>1/13/2015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457D749-D98D-4D6F-9570-EE920D9A004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73171" y="3686852"/>
            <a:ext cx="16546341" cy="10426566"/>
          </a:xfrm>
        </p:spPr>
        <p:txBody>
          <a:bodyPr/>
          <a:lstStyle>
            <a:lvl1pPr>
              <a:defRPr sz="11500"/>
            </a:lvl1pPr>
            <a:lvl2pPr>
              <a:defRPr sz="98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043901" y="3686852"/>
            <a:ext cx="16546341" cy="10426566"/>
          </a:xfrm>
        </p:spPr>
        <p:txBody>
          <a:bodyPr/>
          <a:lstStyle>
            <a:lvl1pPr>
              <a:defRPr sz="11500"/>
            </a:lvl1pPr>
            <a:lvl2pPr>
              <a:defRPr sz="98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C7BFC8BB-0E49-4B58-A099-65ABC0C7409C}" type="datetimeFigureOut">
              <a:rPr lang="en-US"/>
              <a:pPr/>
              <a:t>1/13/2015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18C9323-D845-4C14-A1CF-FE5136F0619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73171" y="843687"/>
            <a:ext cx="33717072" cy="3511286"/>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73171" y="4715854"/>
            <a:ext cx="16552847" cy="1965345"/>
          </a:xfrm>
        </p:spPr>
        <p:txBody>
          <a:bodyPr anchor="b"/>
          <a:lstStyle>
            <a:lvl1pPr marL="0" indent="0">
              <a:buNone/>
              <a:defRPr sz="9800" b="1"/>
            </a:lvl1pPr>
            <a:lvl2pPr marL="1872966" indent="0">
              <a:buNone/>
              <a:defRPr sz="8200" b="1"/>
            </a:lvl2pPr>
            <a:lvl3pPr marL="3745931" indent="0">
              <a:buNone/>
              <a:defRPr sz="7400" b="1"/>
            </a:lvl3pPr>
            <a:lvl4pPr marL="5618897" indent="0">
              <a:buNone/>
              <a:defRPr sz="6600" b="1"/>
            </a:lvl4pPr>
            <a:lvl5pPr marL="7491862" indent="0">
              <a:buNone/>
              <a:defRPr sz="6600" b="1"/>
            </a:lvl5pPr>
            <a:lvl6pPr marL="9364828" indent="0">
              <a:buNone/>
              <a:defRPr sz="6600" b="1"/>
            </a:lvl6pPr>
            <a:lvl7pPr marL="11237793" indent="0">
              <a:buNone/>
              <a:defRPr sz="6600" b="1"/>
            </a:lvl7pPr>
            <a:lvl8pPr marL="13110759" indent="0">
              <a:buNone/>
              <a:defRPr sz="6600" b="1"/>
            </a:lvl8pPr>
            <a:lvl9pPr marL="14983724" indent="0">
              <a:buNone/>
              <a:defRPr sz="6600" b="1"/>
            </a:lvl9pPr>
          </a:lstStyle>
          <a:p>
            <a:pPr lvl="0"/>
            <a:r>
              <a:rPr lang="en-US" smtClean="0"/>
              <a:t>Click to edit Master text styles</a:t>
            </a:r>
          </a:p>
        </p:txBody>
      </p:sp>
      <p:sp>
        <p:nvSpPr>
          <p:cNvPr id="4" name="Content Placeholder 3"/>
          <p:cNvSpPr>
            <a:spLocks noGrp="1"/>
          </p:cNvSpPr>
          <p:nvPr>
            <p:ph sz="half" idx="2"/>
          </p:nvPr>
        </p:nvSpPr>
        <p:spPr>
          <a:xfrm>
            <a:off x="1873171" y="6681195"/>
            <a:ext cx="16552847" cy="12138320"/>
          </a:xfrm>
        </p:spPr>
        <p:txBody>
          <a:bodyPr/>
          <a:lstStyle>
            <a:lvl1pPr>
              <a:defRPr sz="98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030900" y="4715854"/>
            <a:ext cx="16559349" cy="1965345"/>
          </a:xfrm>
        </p:spPr>
        <p:txBody>
          <a:bodyPr anchor="b"/>
          <a:lstStyle>
            <a:lvl1pPr marL="0" indent="0">
              <a:buNone/>
              <a:defRPr sz="9800" b="1"/>
            </a:lvl1pPr>
            <a:lvl2pPr marL="1872966" indent="0">
              <a:buNone/>
              <a:defRPr sz="8200" b="1"/>
            </a:lvl2pPr>
            <a:lvl3pPr marL="3745931" indent="0">
              <a:buNone/>
              <a:defRPr sz="7400" b="1"/>
            </a:lvl3pPr>
            <a:lvl4pPr marL="5618897" indent="0">
              <a:buNone/>
              <a:defRPr sz="6600" b="1"/>
            </a:lvl4pPr>
            <a:lvl5pPr marL="7491862" indent="0">
              <a:buNone/>
              <a:defRPr sz="6600" b="1"/>
            </a:lvl5pPr>
            <a:lvl6pPr marL="9364828" indent="0">
              <a:buNone/>
              <a:defRPr sz="6600" b="1"/>
            </a:lvl6pPr>
            <a:lvl7pPr marL="11237793" indent="0">
              <a:buNone/>
              <a:defRPr sz="6600" b="1"/>
            </a:lvl7pPr>
            <a:lvl8pPr marL="13110759" indent="0">
              <a:buNone/>
              <a:defRPr sz="6600" b="1"/>
            </a:lvl8pPr>
            <a:lvl9pPr marL="14983724" indent="0">
              <a:buNone/>
              <a:defRPr sz="6600" b="1"/>
            </a:lvl9pPr>
          </a:lstStyle>
          <a:p>
            <a:pPr lvl="0"/>
            <a:r>
              <a:rPr lang="en-US" smtClean="0"/>
              <a:t>Click to edit Master text styles</a:t>
            </a:r>
          </a:p>
        </p:txBody>
      </p:sp>
      <p:sp>
        <p:nvSpPr>
          <p:cNvPr id="6" name="Content Placeholder 5"/>
          <p:cNvSpPr>
            <a:spLocks noGrp="1"/>
          </p:cNvSpPr>
          <p:nvPr>
            <p:ph sz="quarter" idx="4"/>
          </p:nvPr>
        </p:nvSpPr>
        <p:spPr>
          <a:xfrm>
            <a:off x="19030900" y="6681195"/>
            <a:ext cx="16559349" cy="12138320"/>
          </a:xfrm>
        </p:spPr>
        <p:txBody>
          <a:bodyPr/>
          <a:lstStyle>
            <a:lvl1pPr>
              <a:defRPr sz="98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55A8B989-1C3D-4BCD-BF3B-817259C6A95D}" type="datetimeFigureOut">
              <a:rPr lang="en-US"/>
              <a:pPr/>
              <a:t>1/13/2015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4BE675AE-2D71-4DB8-9A1D-966BDD82443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4B775E34-16F0-4B98-A0A4-587573563DB3}" type="datetimeFigureOut">
              <a:rPr lang="en-US"/>
              <a:pPr/>
              <a:t>1/13/2015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526DA8E-5BF7-4E8F-980B-C7219892D82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A7CC45EF-5FC9-48A6-9FF8-9DB073647232}" type="datetimeFigureOut">
              <a:rPr lang="en-US"/>
              <a:pPr/>
              <a:t>1/13/2015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3CF109EF-5150-44F6-821F-5449D02FF88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73177" y="838805"/>
            <a:ext cx="12325205" cy="3569809"/>
          </a:xfrm>
        </p:spPr>
        <p:txBody>
          <a:bodyPr anchor="b"/>
          <a:lstStyle>
            <a:lvl1pPr algn="l">
              <a:defRPr sz="8200" b="1"/>
            </a:lvl1pPr>
          </a:lstStyle>
          <a:p>
            <a:r>
              <a:rPr lang="en-US" smtClean="0"/>
              <a:t>Click to edit Master title style</a:t>
            </a:r>
            <a:endParaRPr lang="en-US"/>
          </a:p>
        </p:txBody>
      </p:sp>
      <p:sp>
        <p:nvSpPr>
          <p:cNvPr id="3" name="Content Placeholder 2"/>
          <p:cNvSpPr>
            <a:spLocks noGrp="1"/>
          </p:cNvSpPr>
          <p:nvPr>
            <p:ph idx="1"/>
          </p:nvPr>
        </p:nvSpPr>
        <p:spPr>
          <a:xfrm>
            <a:off x="14647154" y="838811"/>
            <a:ext cx="20943089" cy="17980710"/>
          </a:xfrm>
        </p:spPr>
        <p:txBody>
          <a:bodyPr/>
          <a:lstStyle>
            <a:lvl1pPr>
              <a:defRPr sz="13100"/>
            </a:lvl1pPr>
            <a:lvl2pPr>
              <a:defRPr sz="11500"/>
            </a:lvl2pPr>
            <a:lvl3pPr>
              <a:defRPr sz="98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73177" y="4408620"/>
            <a:ext cx="12325205" cy="14410901"/>
          </a:xfrm>
        </p:spPr>
        <p:txBody>
          <a:bodyPr/>
          <a:lstStyle>
            <a:lvl1pPr marL="0" indent="0">
              <a:buNone/>
              <a:defRPr sz="5700"/>
            </a:lvl1pPr>
            <a:lvl2pPr marL="1872966" indent="0">
              <a:buNone/>
              <a:defRPr sz="4900"/>
            </a:lvl2pPr>
            <a:lvl3pPr marL="3745931" indent="0">
              <a:buNone/>
              <a:defRPr sz="4100"/>
            </a:lvl3pPr>
            <a:lvl4pPr marL="5618897" indent="0">
              <a:buNone/>
              <a:defRPr sz="3700"/>
            </a:lvl4pPr>
            <a:lvl5pPr marL="7491862" indent="0">
              <a:buNone/>
              <a:defRPr sz="3700"/>
            </a:lvl5pPr>
            <a:lvl6pPr marL="9364828" indent="0">
              <a:buNone/>
              <a:defRPr sz="3700"/>
            </a:lvl6pPr>
            <a:lvl7pPr marL="11237793" indent="0">
              <a:buNone/>
              <a:defRPr sz="3700"/>
            </a:lvl7pPr>
            <a:lvl8pPr marL="13110759" indent="0">
              <a:buNone/>
              <a:defRPr sz="3700"/>
            </a:lvl8pPr>
            <a:lvl9pPr marL="14983724" indent="0">
              <a:buNone/>
              <a:defRPr sz="37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43046D43-EF78-4C68-924D-C4939724D5D9}" type="datetimeFigureOut">
              <a:rPr lang="en-US"/>
              <a:pPr/>
              <a:t>1/13/2015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CCC2BC4-8CF9-4E44-B0CB-5153A64275C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43091" y="14747399"/>
            <a:ext cx="22478048" cy="1741016"/>
          </a:xfrm>
        </p:spPr>
        <p:txBody>
          <a:bodyPr anchor="b"/>
          <a:lstStyle>
            <a:lvl1pPr algn="l">
              <a:defRPr sz="8200" b="1"/>
            </a:lvl1pPr>
          </a:lstStyle>
          <a:p>
            <a:r>
              <a:rPr lang="en-US" smtClean="0"/>
              <a:t>Click to edit Master title style</a:t>
            </a:r>
            <a:endParaRPr lang="en-US"/>
          </a:p>
        </p:txBody>
      </p:sp>
      <p:sp>
        <p:nvSpPr>
          <p:cNvPr id="3" name="Picture Placeholder 2"/>
          <p:cNvSpPr>
            <a:spLocks noGrp="1"/>
          </p:cNvSpPr>
          <p:nvPr>
            <p:ph type="pic" idx="1"/>
          </p:nvPr>
        </p:nvSpPr>
        <p:spPr>
          <a:xfrm>
            <a:off x="7343091" y="1882438"/>
            <a:ext cx="22478048" cy="12640628"/>
          </a:xfrm>
        </p:spPr>
        <p:txBody>
          <a:bodyPr rtlCol="0">
            <a:normAutofit/>
          </a:bodyPr>
          <a:lstStyle>
            <a:lvl1pPr marL="0" indent="0">
              <a:buNone/>
              <a:defRPr sz="13100"/>
            </a:lvl1pPr>
            <a:lvl2pPr marL="1872966" indent="0">
              <a:buNone/>
              <a:defRPr sz="11500"/>
            </a:lvl2pPr>
            <a:lvl3pPr marL="3745931" indent="0">
              <a:buNone/>
              <a:defRPr sz="9800"/>
            </a:lvl3pPr>
            <a:lvl4pPr marL="5618897" indent="0">
              <a:buNone/>
              <a:defRPr sz="8200"/>
            </a:lvl4pPr>
            <a:lvl5pPr marL="7491862" indent="0">
              <a:buNone/>
              <a:defRPr sz="8200"/>
            </a:lvl5pPr>
            <a:lvl6pPr marL="9364828" indent="0">
              <a:buNone/>
              <a:defRPr sz="8200"/>
            </a:lvl6pPr>
            <a:lvl7pPr marL="11237793" indent="0">
              <a:buNone/>
              <a:defRPr sz="8200"/>
            </a:lvl7pPr>
            <a:lvl8pPr marL="13110759" indent="0">
              <a:buNone/>
              <a:defRPr sz="8200"/>
            </a:lvl8pPr>
            <a:lvl9pPr marL="14983724" indent="0">
              <a:buNone/>
              <a:defRPr sz="8200"/>
            </a:lvl9pPr>
          </a:lstStyle>
          <a:p>
            <a:pPr lvl="0"/>
            <a:endParaRPr lang="en-US" noProof="0"/>
          </a:p>
        </p:txBody>
      </p:sp>
      <p:sp>
        <p:nvSpPr>
          <p:cNvPr id="4" name="Text Placeholder 3"/>
          <p:cNvSpPr>
            <a:spLocks noGrp="1"/>
          </p:cNvSpPr>
          <p:nvPr>
            <p:ph type="body" sz="half" idx="2"/>
          </p:nvPr>
        </p:nvSpPr>
        <p:spPr>
          <a:xfrm>
            <a:off x="7343091" y="16488413"/>
            <a:ext cx="22478048" cy="2472531"/>
          </a:xfrm>
        </p:spPr>
        <p:txBody>
          <a:bodyPr/>
          <a:lstStyle>
            <a:lvl1pPr marL="0" indent="0">
              <a:buNone/>
              <a:defRPr sz="5700"/>
            </a:lvl1pPr>
            <a:lvl2pPr marL="1872966" indent="0">
              <a:buNone/>
              <a:defRPr sz="4900"/>
            </a:lvl2pPr>
            <a:lvl3pPr marL="3745931" indent="0">
              <a:buNone/>
              <a:defRPr sz="4100"/>
            </a:lvl3pPr>
            <a:lvl4pPr marL="5618897" indent="0">
              <a:buNone/>
              <a:defRPr sz="3700"/>
            </a:lvl4pPr>
            <a:lvl5pPr marL="7491862" indent="0">
              <a:buNone/>
              <a:defRPr sz="3700"/>
            </a:lvl5pPr>
            <a:lvl6pPr marL="9364828" indent="0">
              <a:buNone/>
              <a:defRPr sz="3700"/>
            </a:lvl6pPr>
            <a:lvl7pPr marL="11237793" indent="0">
              <a:buNone/>
              <a:defRPr sz="3700"/>
            </a:lvl7pPr>
            <a:lvl8pPr marL="13110759" indent="0">
              <a:buNone/>
              <a:defRPr sz="3700"/>
            </a:lvl8pPr>
            <a:lvl9pPr marL="14983724" indent="0">
              <a:buNone/>
              <a:defRPr sz="37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D8C87411-3829-429D-BAC7-1DB0A002187C}" type="datetimeFigureOut">
              <a:rPr lang="en-US"/>
              <a:pPr/>
              <a:t>1/13/2015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6F4DBFE-6BC9-470A-846B-B4B279A3E9F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873250" y="844550"/>
            <a:ext cx="33716913" cy="3511550"/>
          </a:xfrm>
          <a:prstGeom prst="rect">
            <a:avLst/>
          </a:prstGeom>
          <a:noFill/>
          <a:ln w="9525">
            <a:noFill/>
            <a:miter lim="800000"/>
            <a:headEnd/>
            <a:tailEnd/>
          </a:ln>
        </p:spPr>
        <p:txBody>
          <a:bodyPr vert="horz" wrap="square" lIns="374593" tIns="187297" rIns="374593" bIns="187297"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1873250" y="4916488"/>
            <a:ext cx="33716913" cy="13901737"/>
          </a:xfrm>
          <a:prstGeom prst="rect">
            <a:avLst/>
          </a:prstGeom>
          <a:noFill/>
          <a:ln w="9525">
            <a:noFill/>
            <a:miter lim="800000"/>
            <a:headEnd/>
            <a:tailEnd/>
          </a:ln>
        </p:spPr>
        <p:txBody>
          <a:bodyPr vert="horz" wrap="square" lIns="374593" tIns="187297" rIns="374593" bIns="18729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1873250" y="19526250"/>
            <a:ext cx="8740775" cy="1125538"/>
          </a:xfrm>
          <a:prstGeom prst="rect">
            <a:avLst/>
          </a:prstGeom>
        </p:spPr>
        <p:txBody>
          <a:bodyPr vert="horz" wrap="square" lIns="374593" tIns="187297" rIns="374593" bIns="187297" numCol="1" anchor="ctr" anchorCtr="0" compatLnSpc="1">
            <a:prstTxWarp prst="textNoShape">
              <a:avLst/>
            </a:prstTxWarp>
          </a:bodyPr>
          <a:lstStyle>
            <a:lvl1pPr>
              <a:defRPr sz="4900">
                <a:solidFill>
                  <a:srgbClr val="898989"/>
                </a:solidFill>
              </a:defRPr>
            </a:lvl1pPr>
          </a:lstStyle>
          <a:p>
            <a:fld id="{E7C04233-5AF3-44EB-B5B1-53FA510F6777}" type="datetimeFigureOut">
              <a:rPr lang="en-US"/>
              <a:pPr/>
              <a:t>1/13/2015</a:t>
            </a:fld>
            <a:endParaRPr lang="en-US"/>
          </a:p>
        </p:txBody>
      </p:sp>
      <p:sp>
        <p:nvSpPr>
          <p:cNvPr id="5" name="Footer Placeholder 4"/>
          <p:cNvSpPr>
            <a:spLocks noGrp="1"/>
          </p:cNvSpPr>
          <p:nvPr>
            <p:ph type="ftr" sz="quarter" idx="3"/>
          </p:nvPr>
        </p:nvSpPr>
        <p:spPr>
          <a:xfrm>
            <a:off x="12800013" y="19526250"/>
            <a:ext cx="11863387" cy="1125538"/>
          </a:xfrm>
          <a:prstGeom prst="rect">
            <a:avLst/>
          </a:prstGeom>
        </p:spPr>
        <p:txBody>
          <a:bodyPr vert="horz" lIns="374593" tIns="187297" rIns="374593" bIns="187297" rtlCol="0" anchor="ctr"/>
          <a:lstStyle>
            <a:lvl1pPr algn="ctr" defTabSz="1872966" fontAlgn="auto">
              <a:spcBef>
                <a:spcPts val="0"/>
              </a:spcBef>
              <a:spcAft>
                <a:spcPts val="0"/>
              </a:spcAft>
              <a:defRPr sz="49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26849388" y="19526250"/>
            <a:ext cx="8740775" cy="1125538"/>
          </a:xfrm>
          <a:prstGeom prst="rect">
            <a:avLst/>
          </a:prstGeom>
        </p:spPr>
        <p:txBody>
          <a:bodyPr vert="horz" wrap="square" lIns="374593" tIns="187297" rIns="374593" bIns="187297" numCol="1" anchor="ctr" anchorCtr="0" compatLnSpc="1">
            <a:prstTxWarp prst="textNoShape">
              <a:avLst/>
            </a:prstTxWarp>
          </a:bodyPr>
          <a:lstStyle>
            <a:lvl1pPr algn="r">
              <a:defRPr sz="4900">
                <a:solidFill>
                  <a:srgbClr val="898989"/>
                </a:solidFill>
              </a:defRPr>
            </a:lvl1pPr>
          </a:lstStyle>
          <a:p>
            <a:fld id="{D3DFC265-7E19-4C2E-9780-53EAC06917E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71663" rtl="0" eaLnBrk="0" fontAlgn="base" hangingPunct="0">
        <a:spcBef>
          <a:spcPct val="0"/>
        </a:spcBef>
        <a:spcAft>
          <a:spcPct val="0"/>
        </a:spcAft>
        <a:defRPr sz="18000" kern="1200">
          <a:solidFill>
            <a:schemeClr val="tx1"/>
          </a:solidFill>
          <a:latin typeface="+mj-lt"/>
          <a:ea typeface="MS PGothic" pitchFamily="34" charset="-128"/>
          <a:cs typeface="ＭＳ Ｐゴシック" charset="0"/>
        </a:defRPr>
      </a:lvl1pPr>
      <a:lvl2pPr algn="ctr" defTabSz="1871663" rtl="0" eaLnBrk="0" fontAlgn="base" hangingPunct="0">
        <a:spcBef>
          <a:spcPct val="0"/>
        </a:spcBef>
        <a:spcAft>
          <a:spcPct val="0"/>
        </a:spcAft>
        <a:defRPr sz="18000">
          <a:solidFill>
            <a:schemeClr val="tx1"/>
          </a:solidFill>
          <a:latin typeface="Calibri" charset="0"/>
          <a:ea typeface="MS PGothic" pitchFamily="34" charset="-128"/>
          <a:cs typeface="ＭＳ Ｐゴシック" charset="0"/>
        </a:defRPr>
      </a:lvl2pPr>
      <a:lvl3pPr algn="ctr" defTabSz="1871663" rtl="0" eaLnBrk="0" fontAlgn="base" hangingPunct="0">
        <a:spcBef>
          <a:spcPct val="0"/>
        </a:spcBef>
        <a:spcAft>
          <a:spcPct val="0"/>
        </a:spcAft>
        <a:defRPr sz="18000">
          <a:solidFill>
            <a:schemeClr val="tx1"/>
          </a:solidFill>
          <a:latin typeface="Calibri" charset="0"/>
          <a:ea typeface="MS PGothic" pitchFamily="34" charset="-128"/>
          <a:cs typeface="ＭＳ Ｐゴシック" charset="0"/>
        </a:defRPr>
      </a:lvl3pPr>
      <a:lvl4pPr algn="ctr" defTabSz="1871663" rtl="0" eaLnBrk="0" fontAlgn="base" hangingPunct="0">
        <a:spcBef>
          <a:spcPct val="0"/>
        </a:spcBef>
        <a:spcAft>
          <a:spcPct val="0"/>
        </a:spcAft>
        <a:defRPr sz="18000">
          <a:solidFill>
            <a:schemeClr val="tx1"/>
          </a:solidFill>
          <a:latin typeface="Calibri" charset="0"/>
          <a:ea typeface="MS PGothic" pitchFamily="34" charset="-128"/>
          <a:cs typeface="ＭＳ Ｐゴシック" charset="0"/>
        </a:defRPr>
      </a:lvl4pPr>
      <a:lvl5pPr algn="ctr" defTabSz="1871663" rtl="0" eaLnBrk="0" fontAlgn="base" hangingPunct="0">
        <a:spcBef>
          <a:spcPct val="0"/>
        </a:spcBef>
        <a:spcAft>
          <a:spcPct val="0"/>
        </a:spcAft>
        <a:defRPr sz="18000">
          <a:solidFill>
            <a:schemeClr val="tx1"/>
          </a:solidFill>
          <a:latin typeface="Calibri" charset="0"/>
          <a:ea typeface="MS PGothic" pitchFamily="34" charset="-128"/>
          <a:cs typeface="ＭＳ Ｐゴシック" charset="0"/>
        </a:defRPr>
      </a:lvl5pPr>
      <a:lvl6pPr marL="1872966" algn="ctr" defTabSz="1872966" rtl="0" fontAlgn="base">
        <a:spcBef>
          <a:spcPct val="0"/>
        </a:spcBef>
        <a:spcAft>
          <a:spcPct val="0"/>
        </a:spcAft>
        <a:defRPr sz="18000">
          <a:solidFill>
            <a:schemeClr val="tx1"/>
          </a:solidFill>
          <a:latin typeface="Calibri" charset="0"/>
          <a:ea typeface="ＭＳ Ｐゴシック" charset="0"/>
          <a:cs typeface="ＭＳ Ｐゴシック" charset="0"/>
        </a:defRPr>
      </a:lvl6pPr>
      <a:lvl7pPr marL="3745931" algn="ctr" defTabSz="1872966" rtl="0" fontAlgn="base">
        <a:spcBef>
          <a:spcPct val="0"/>
        </a:spcBef>
        <a:spcAft>
          <a:spcPct val="0"/>
        </a:spcAft>
        <a:defRPr sz="18000">
          <a:solidFill>
            <a:schemeClr val="tx1"/>
          </a:solidFill>
          <a:latin typeface="Calibri" charset="0"/>
          <a:ea typeface="ＭＳ Ｐゴシック" charset="0"/>
          <a:cs typeface="ＭＳ Ｐゴシック" charset="0"/>
        </a:defRPr>
      </a:lvl7pPr>
      <a:lvl8pPr marL="5618897" algn="ctr" defTabSz="1872966" rtl="0" fontAlgn="base">
        <a:spcBef>
          <a:spcPct val="0"/>
        </a:spcBef>
        <a:spcAft>
          <a:spcPct val="0"/>
        </a:spcAft>
        <a:defRPr sz="18000">
          <a:solidFill>
            <a:schemeClr val="tx1"/>
          </a:solidFill>
          <a:latin typeface="Calibri" charset="0"/>
          <a:ea typeface="ＭＳ Ｐゴシック" charset="0"/>
          <a:cs typeface="ＭＳ Ｐゴシック" charset="0"/>
        </a:defRPr>
      </a:lvl8pPr>
      <a:lvl9pPr marL="7491862" algn="ctr" defTabSz="1872966" rtl="0" fontAlgn="base">
        <a:spcBef>
          <a:spcPct val="0"/>
        </a:spcBef>
        <a:spcAft>
          <a:spcPct val="0"/>
        </a:spcAft>
        <a:defRPr sz="18000">
          <a:solidFill>
            <a:schemeClr val="tx1"/>
          </a:solidFill>
          <a:latin typeface="Calibri" charset="0"/>
          <a:ea typeface="ＭＳ Ｐゴシック" charset="0"/>
          <a:cs typeface="ＭＳ Ｐゴシック" charset="0"/>
        </a:defRPr>
      </a:lvl9pPr>
    </p:titleStyle>
    <p:bodyStyle>
      <a:lvl1pPr marL="1403350" indent="-1403350" algn="l" defTabSz="1871663" rtl="0" eaLnBrk="0" fontAlgn="base" hangingPunct="0">
        <a:spcBef>
          <a:spcPct val="20000"/>
        </a:spcBef>
        <a:spcAft>
          <a:spcPct val="0"/>
        </a:spcAft>
        <a:buFont typeface="Arial" pitchFamily="34" charset="0"/>
        <a:buChar char="•"/>
        <a:defRPr sz="13100" kern="1200">
          <a:solidFill>
            <a:schemeClr val="tx1"/>
          </a:solidFill>
          <a:latin typeface="+mn-lt"/>
          <a:ea typeface="MS PGothic" pitchFamily="34" charset="-128"/>
          <a:cs typeface="ＭＳ Ｐゴシック" charset="0"/>
        </a:defRPr>
      </a:lvl1pPr>
      <a:lvl2pPr marL="3043238" indent="-1169988" algn="l" defTabSz="1871663" rtl="0" eaLnBrk="0" fontAlgn="base" hangingPunct="0">
        <a:spcBef>
          <a:spcPct val="20000"/>
        </a:spcBef>
        <a:spcAft>
          <a:spcPct val="0"/>
        </a:spcAft>
        <a:buFont typeface="Arial" pitchFamily="34" charset="0"/>
        <a:buChar char="–"/>
        <a:defRPr sz="11500" kern="1200">
          <a:solidFill>
            <a:schemeClr val="tx1"/>
          </a:solidFill>
          <a:latin typeface="+mn-lt"/>
          <a:ea typeface="MS PGothic" pitchFamily="34" charset="-128"/>
          <a:cs typeface="+mn-cs"/>
        </a:defRPr>
      </a:lvl2pPr>
      <a:lvl3pPr marL="4681538" indent="-935038" algn="l" defTabSz="1871663" rtl="0" eaLnBrk="0" fontAlgn="base" hangingPunct="0">
        <a:spcBef>
          <a:spcPct val="20000"/>
        </a:spcBef>
        <a:spcAft>
          <a:spcPct val="0"/>
        </a:spcAft>
        <a:buFont typeface="Arial" pitchFamily="34" charset="0"/>
        <a:buChar char="•"/>
        <a:defRPr sz="9800" kern="1200">
          <a:solidFill>
            <a:schemeClr val="tx1"/>
          </a:solidFill>
          <a:latin typeface="+mn-lt"/>
          <a:ea typeface="MS PGothic" pitchFamily="34" charset="-128"/>
          <a:cs typeface="+mn-cs"/>
        </a:defRPr>
      </a:lvl3pPr>
      <a:lvl4pPr marL="6554788" indent="-935038" algn="l" defTabSz="1871663" rtl="0" eaLnBrk="0" fontAlgn="base" hangingPunct="0">
        <a:spcBef>
          <a:spcPct val="20000"/>
        </a:spcBef>
        <a:spcAft>
          <a:spcPct val="0"/>
        </a:spcAft>
        <a:buFont typeface="Arial" pitchFamily="34" charset="0"/>
        <a:buChar char="–"/>
        <a:defRPr sz="8200" kern="1200">
          <a:solidFill>
            <a:schemeClr val="tx1"/>
          </a:solidFill>
          <a:latin typeface="+mn-lt"/>
          <a:ea typeface="MS PGothic" pitchFamily="34" charset="-128"/>
          <a:cs typeface="+mn-cs"/>
        </a:defRPr>
      </a:lvl4pPr>
      <a:lvl5pPr marL="8428038" indent="-935038" algn="l" defTabSz="1871663" rtl="0" eaLnBrk="0" fontAlgn="base" hangingPunct="0">
        <a:spcBef>
          <a:spcPct val="20000"/>
        </a:spcBef>
        <a:spcAft>
          <a:spcPct val="0"/>
        </a:spcAft>
        <a:buFont typeface="Arial" pitchFamily="34" charset="0"/>
        <a:buChar char="»"/>
        <a:defRPr sz="8200" kern="1200">
          <a:solidFill>
            <a:schemeClr val="tx1"/>
          </a:solidFill>
          <a:latin typeface="+mn-lt"/>
          <a:ea typeface="MS PGothic" pitchFamily="34" charset="-128"/>
          <a:cs typeface="+mn-cs"/>
        </a:defRPr>
      </a:lvl5pPr>
      <a:lvl6pPr marL="10301310" indent="-936483" algn="l" defTabSz="1872966" rtl="0" eaLnBrk="1" latinLnBrk="0" hangingPunct="1">
        <a:spcBef>
          <a:spcPct val="20000"/>
        </a:spcBef>
        <a:buFont typeface="Arial"/>
        <a:buChar char="•"/>
        <a:defRPr sz="8200" kern="1200">
          <a:solidFill>
            <a:schemeClr val="tx1"/>
          </a:solidFill>
          <a:latin typeface="+mn-lt"/>
          <a:ea typeface="+mn-ea"/>
          <a:cs typeface="+mn-cs"/>
        </a:defRPr>
      </a:lvl6pPr>
      <a:lvl7pPr marL="12174276" indent="-936483" algn="l" defTabSz="1872966" rtl="0" eaLnBrk="1" latinLnBrk="0" hangingPunct="1">
        <a:spcBef>
          <a:spcPct val="20000"/>
        </a:spcBef>
        <a:buFont typeface="Arial"/>
        <a:buChar char="•"/>
        <a:defRPr sz="8200" kern="1200">
          <a:solidFill>
            <a:schemeClr val="tx1"/>
          </a:solidFill>
          <a:latin typeface="+mn-lt"/>
          <a:ea typeface="+mn-ea"/>
          <a:cs typeface="+mn-cs"/>
        </a:defRPr>
      </a:lvl7pPr>
      <a:lvl8pPr marL="14047241" indent="-936483" algn="l" defTabSz="1872966" rtl="0" eaLnBrk="1" latinLnBrk="0" hangingPunct="1">
        <a:spcBef>
          <a:spcPct val="20000"/>
        </a:spcBef>
        <a:buFont typeface="Arial"/>
        <a:buChar char="•"/>
        <a:defRPr sz="8200" kern="1200">
          <a:solidFill>
            <a:schemeClr val="tx1"/>
          </a:solidFill>
          <a:latin typeface="+mn-lt"/>
          <a:ea typeface="+mn-ea"/>
          <a:cs typeface="+mn-cs"/>
        </a:defRPr>
      </a:lvl8pPr>
      <a:lvl9pPr marL="15920207" indent="-936483" algn="l" defTabSz="1872966" rtl="0" eaLnBrk="1" latinLnBrk="0" hangingPunct="1">
        <a:spcBef>
          <a:spcPct val="20000"/>
        </a:spcBef>
        <a:buFont typeface="Arial"/>
        <a:buChar char="•"/>
        <a:defRPr sz="8200" kern="1200">
          <a:solidFill>
            <a:schemeClr val="tx1"/>
          </a:solidFill>
          <a:latin typeface="+mn-lt"/>
          <a:ea typeface="+mn-ea"/>
          <a:cs typeface="+mn-cs"/>
        </a:defRPr>
      </a:lvl9pPr>
    </p:bodyStyle>
    <p:otherStyle>
      <a:defPPr>
        <a:defRPr lang="en-US"/>
      </a:defPPr>
      <a:lvl1pPr marL="0" algn="l" defTabSz="1872966" rtl="0" eaLnBrk="1" latinLnBrk="0" hangingPunct="1">
        <a:defRPr sz="7400" kern="1200">
          <a:solidFill>
            <a:schemeClr val="tx1"/>
          </a:solidFill>
          <a:latin typeface="+mn-lt"/>
          <a:ea typeface="+mn-ea"/>
          <a:cs typeface="+mn-cs"/>
        </a:defRPr>
      </a:lvl1pPr>
      <a:lvl2pPr marL="1872966" algn="l" defTabSz="1872966" rtl="0" eaLnBrk="1" latinLnBrk="0" hangingPunct="1">
        <a:defRPr sz="7400" kern="1200">
          <a:solidFill>
            <a:schemeClr val="tx1"/>
          </a:solidFill>
          <a:latin typeface="+mn-lt"/>
          <a:ea typeface="+mn-ea"/>
          <a:cs typeface="+mn-cs"/>
        </a:defRPr>
      </a:lvl2pPr>
      <a:lvl3pPr marL="3745931" algn="l" defTabSz="1872966" rtl="0" eaLnBrk="1" latinLnBrk="0" hangingPunct="1">
        <a:defRPr sz="7400" kern="1200">
          <a:solidFill>
            <a:schemeClr val="tx1"/>
          </a:solidFill>
          <a:latin typeface="+mn-lt"/>
          <a:ea typeface="+mn-ea"/>
          <a:cs typeface="+mn-cs"/>
        </a:defRPr>
      </a:lvl3pPr>
      <a:lvl4pPr marL="5618897" algn="l" defTabSz="1872966" rtl="0" eaLnBrk="1" latinLnBrk="0" hangingPunct="1">
        <a:defRPr sz="7400" kern="1200">
          <a:solidFill>
            <a:schemeClr val="tx1"/>
          </a:solidFill>
          <a:latin typeface="+mn-lt"/>
          <a:ea typeface="+mn-ea"/>
          <a:cs typeface="+mn-cs"/>
        </a:defRPr>
      </a:lvl4pPr>
      <a:lvl5pPr marL="7491862" algn="l" defTabSz="1872966" rtl="0" eaLnBrk="1" latinLnBrk="0" hangingPunct="1">
        <a:defRPr sz="7400" kern="1200">
          <a:solidFill>
            <a:schemeClr val="tx1"/>
          </a:solidFill>
          <a:latin typeface="+mn-lt"/>
          <a:ea typeface="+mn-ea"/>
          <a:cs typeface="+mn-cs"/>
        </a:defRPr>
      </a:lvl5pPr>
      <a:lvl6pPr marL="9364828" algn="l" defTabSz="1872966" rtl="0" eaLnBrk="1" latinLnBrk="0" hangingPunct="1">
        <a:defRPr sz="7400" kern="1200">
          <a:solidFill>
            <a:schemeClr val="tx1"/>
          </a:solidFill>
          <a:latin typeface="+mn-lt"/>
          <a:ea typeface="+mn-ea"/>
          <a:cs typeface="+mn-cs"/>
        </a:defRPr>
      </a:lvl6pPr>
      <a:lvl7pPr marL="11237793" algn="l" defTabSz="1872966" rtl="0" eaLnBrk="1" latinLnBrk="0" hangingPunct="1">
        <a:defRPr sz="7400" kern="1200">
          <a:solidFill>
            <a:schemeClr val="tx1"/>
          </a:solidFill>
          <a:latin typeface="+mn-lt"/>
          <a:ea typeface="+mn-ea"/>
          <a:cs typeface="+mn-cs"/>
        </a:defRPr>
      </a:lvl7pPr>
      <a:lvl8pPr marL="13110759" algn="l" defTabSz="1872966" rtl="0" eaLnBrk="1" latinLnBrk="0" hangingPunct="1">
        <a:defRPr sz="7400" kern="1200">
          <a:solidFill>
            <a:schemeClr val="tx1"/>
          </a:solidFill>
          <a:latin typeface="+mn-lt"/>
          <a:ea typeface="+mn-ea"/>
          <a:cs typeface="+mn-cs"/>
        </a:defRPr>
      </a:lvl8pPr>
      <a:lvl9pPr marL="14983724" algn="l" defTabSz="1872966" rtl="0" eaLnBrk="1" latinLnBrk="0" hangingPunct="1">
        <a:defRPr sz="7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a:spLocks noChangeArrowheads="1"/>
          </p:cNvSpPr>
          <p:nvPr/>
        </p:nvSpPr>
        <p:spPr bwMode="auto">
          <a:xfrm>
            <a:off x="8023225" y="249238"/>
            <a:ext cx="29152850" cy="2743200"/>
          </a:xfrm>
          <a:prstGeom prst="roundRect">
            <a:avLst>
              <a:gd name="adj" fmla="val 16667"/>
            </a:avLst>
          </a:prstGeom>
          <a:gradFill rotWithShape="1">
            <a:gsLst>
              <a:gs pos="0">
                <a:srgbClr val="E5ADA7"/>
              </a:gs>
              <a:gs pos="100000">
                <a:srgbClr val="962D15"/>
              </a:gs>
            </a:gsLst>
            <a:lin ang="5400000"/>
          </a:gradFill>
          <a:ln w="9525">
            <a:solidFill>
              <a:srgbClr val="863321"/>
            </a:solidFill>
            <a:round/>
            <a:headEnd/>
            <a:tailEnd/>
          </a:ln>
          <a:effectLst>
            <a:outerShdw dist="23000" dir="5400000" rotWithShape="0">
              <a:srgbClr val="808080">
                <a:alpha val="34999"/>
              </a:srgbClr>
            </a:outerShdw>
          </a:effectLst>
        </p:spPr>
        <p:txBody>
          <a:bodyPr lIns="374593" tIns="187297" rIns="374593" bIns="187297" anchor="ctr"/>
          <a:lstStyle/>
          <a:p>
            <a:pPr algn="ctr" defTabSz="1872966">
              <a:spcAft>
                <a:spcPts val="600"/>
              </a:spcAft>
              <a:defRPr/>
            </a:pPr>
            <a:r>
              <a:rPr lang="en-US" sz="5600" b="1" dirty="0">
                <a:solidFill>
                  <a:schemeClr val="lt1"/>
                </a:solidFill>
                <a:latin typeface="Times New Roman" pitchFamily="18" charset="0"/>
                <a:ea typeface="+mn-ea"/>
                <a:cs typeface="Times New Roman" pitchFamily="18" charset="0"/>
              </a:rPr>
              <a:t>Including cow information in genomic prediction of Holstein dairy cattle in the US</a:t>
            </a:r>
            <a:r>
              <a:rPr lang="en-US" sz="6300" dirty="0">
                <a:solidFill>
                  <a:schemeClr val="lt1"/>
                </a:solidFill>
                <a:latin typeface="Times New Roman" pitchFamily="18" charset="0"/>
                <a:ea typeface="+mn-ea"/>
                <a:cs typeface="Times New Roman" pitchFamily="18" charset="0"/>
              </a:rPr>
              <a:t> </a:t>
            </a:r>
            <a:endParaRPr lang="en-US" sz="6300" dirty="0">
              <a:solidFill>
                <a:schemeClr val="lt1"/>
              </a:solidFill>
              <a:latin typeface="Times New Roman" pitchFamily="18" charset="0"/>
              <a:ea typeface="+mn-ea"/>
              <a:cs typeface="Times New Roman" pitchFamily="18" charset="0"/>
            </a:endParaRPr>
          </a:p>
          <a:p>
            <a:pPr algn="ctr">
              <a:lnSpc>
                <a:spcPts val="5000"/>
              </a:lnSpc>
              <a:spcAft>
                <a:spcPts val="600"/>
              </a:spcAft>
              <a:defRPr/>
            </a:pPr>
            <a:r>
              <a:rPr lang="en-US" sz="4200" b="1" dirty="0">
                <a:solidFill>
                  <a:schemeClr val="lt1"/>
                </a:solidFill>
                <a:latin typeface="Times New Roman" pitchFamily="18" charset="0"/>
                <a:ea typeface="+mn-ea"/>
                <a:cs typeface="Times New Roman" pitchFamily="18" charset="0"/>
              </a:rPr>
              <a:t>T. A. </a:t>
            </a:r>
            <a:r>
              <a:rPr lang="en-US" sz="4200" b="1" dirty="0">
                <a:solidFill>
                  <a:schemeClr val="lt1"/>
                </a:solidFill>
                <a:latin typeface="Times New Roman" pitchFamily="18" charset="0"/>
                <a:ea typeface="+mn-ea"/>
                <a:cs typeface="Times New Roman" pitchFamily="18" charset="0"/>
              </a:rPr>
              <a:t>Cooper, G</a:t>
            </a:r>
            <a:r>
              <a:rPr lang="en-US" sz="4200" b="1" dirty="0" smtClean="0">
                <a:solidFill>
                  <a:schemeClr val="lt1"/>
                </a:solidFill>
                <a:latin typeface="Times New Roman" pitchFamily="18" charset="0"/>
                <a:ea typeface="+mn-ea"/>
                <a:cs typeface="Times New Roman" pitchFamily="18" charset="0"/>
              </a:rPr>
              <a:t>. R</a:t>
            </a:r>
            <a:r>
              <a:rPr lang="en-US" sz="4200" b="1" dirty="0">
                <a:solidFill>
                  <a:schemeClr val="lt1"/>
                </a:solidFill>
                <a:latin typeface="Times New Roman" pitchFamily="18" charset="0"/>
                <a:ea typeface="+mn-ea"/>
                <a:cs typeface="Times New Roman" pitchFamily="18" charset="0"/>
              </a:rPr>
              <a:t>. </a:t>
            </a:r>
            <a:r>
              <a:rPr lang="en-US" sz="4200" b="1" dirty="0" err="1">
                <a:solidFill>
                  <a:schemeClr val="lt1"/>
                </a:solidFill>
                <a:latin typeface="Times New Roman" pitchFamily="18" charset="0"/>
                <a:ea typeface="+mn-ea"/>
                <a:cs typeface="Times New Roman" pitchFamily="18" charset="0"/>
              </a:rPr>
              <a:t>Wiggans</a:t>
            </a:r>
            <a:r>
              <a:rPr lang="en-US" sz="4200" b="1" dirty="0">
                <a:solidFill>
                  <a:schemeClr val="lt1"/>
                </a:solidFill>
                <a:latin typeface="Times New Roman" pitchFamily="18" charset="0"/>
                <a:ea typeface="+mn-ea"/>
                <a:cs typeface="Times New Roman" pitchFamily="18" charset="0"/>
              </a:rPr>
              <a:t>, and P. M. </a:t>
            </a:r>
            <a:r>
              <a:rPr lang="en-US" sz="4200" b="1" dirty="0" err="1">
                <a:solidFill>
                  <a:schemeClr val="lt1"/>
                </a:solidFill>
                <a:latin typeface="Times New Roman" pitchFamily="18" charset="0"/>
                <a:ea typeface="+mn-ea"/>
                <a:cs typeface="Times New Roman" pitchFamily="18" charset="0"/>
              </a:rPr>
              <a:t>VanRaden</a:t>
            </a:r>
            <a:endParaRPr lang="en-US" sz="4200" dirty="0">
              <a:solidFill>
                <a:schemeClr val="lt1"/>
              </a:solidFill>
              <a:latin typeface="Times New Roman" pitchFamily="18" charset="0"/>
              <a:ea typeface="+mn-ea"/>
              <a:cs typeface="Times New Roman" pitchFamily="18" charset="0"/>
            </a:endParaRPr>
          </a:p>
          <a:p>
            <a:pPr algn="ctr" defTabSz="1872966">
              <a:lnSpc>
                <a:spcPts val="4500"/>
              </a:lnSpc>
              <a:defRPr/>
            </a:pPr>
            <a:r>
              <a:rPr lang="en-US" sz="3600" dirty="0">
                <a:solidFill>
                  <a:schemeClr val="lt1"/>
                </a:solidFill>
                <a:latin typeface="Times New Roman" pitchFamily="18" charset="0"/>
                <a:ea typeface="+mn-ea"/>
                <a:cs typeface="Times New Roman" pitchFamily="18" charset="0"/>
              </a:rPr>
              <a:t>Animal </a:t>
            </a:r>
            <a:r>
              <a:rPr lang="en-US" sz="3600" dirty="0">
                <a:solidFill>
                  <a:schemeClr val="lt1"/>
                </a:solidFill>
                <a:latin typeface="Times New Roman" pitchFamily="18" charset="0"/>
                <a:ea typeface="+mn-ea"/>
                <a:cs typeface="Times New Roman" pitchFamily="18" charset="0"/>
              </a:rPr>
              <a:t>Genomics and Improvement Laboratory</a:t>
            </a:r>
            <a:r>
              <a:rPr lang="en-US" sz="3600" dirty="0">
                <a:solidFill>
                  <a:schemeClr val="lt1"/>
                </a:solidFill>
                <a:latin typeface="Times New Roman" pitchFamily="18" charset="0"/>
                <a:ea typeface="+mn-ea"/>
                <a:cs typeface="Times New Roman" pitchFamily="18" charset="0"/>
              </a:rPr>
              <a:t>, Agricultural Research Service, US Department of Agriculture, </a:t>
            </a:r>
            <a:r>
              <a:rPr lang="en-US" sz="3600" dirty="0" smtClean="0">
                <a:solidFill>
                  <a:schemeClr val="lt1"/>
                </a:solidFill>
                <a:latin typeface="Times New Roman" pitchFamily="18" charset="0"/>
                <a:ea typeface="+mn-ea"/>
                <a:cs typeface="Times New Roman" pitchFamily="18" charset="0"/>
              </a:rPr>
              <a:t> Beltsville</a:t>
            </a:r>
            <a:r>
              <a:rPr lang="en-US" sz="3600" dirty="0">
                <a:solidFill>
                  <a:schemeClr val="lt1"/>
                </a:solidFill>
                <a:latin typeface="Times New Roman" pitchFamily="18" charset="0"/>
                <a:ea typeface="+mn-ea"/>
                <a:cs typeface="Times New Roman" pitchFamily="18" charset="0"/>
              </a:rPr>
              <a:t>, MD 20705-2350, USA</a:t>
            </a:r>
            <a:r>
              <a:rPr lang="en-US" sz="4500" dirty="0">
                <a:solidFill>
                  <a:schemeClr val="lt1"/>
                </a:solidFill>
                <a:latin typeface="Times New Roman" pitchFamily="18" charset="0"/>
                <a:ea typeface="+mn-ea"/>
                <a:cs typeface="Times New Roman" pitchFamily="18" charset="0"/>
              </a:rPr>
              <a:t> </a:t>
            </a:r>
            <a:endParaRPr lang="en-US" sz="4500" b="1" dirty="0">
              <a:solidFill>
                <a:schemeClr val="lt1"/>
              </a:solidFill>
              <a:latin typeface="Times New Roman" pitchFamily="18" charset="0"/>
              <a:ea typeface="+mn-ea"/>
              <a:cs typeface="Times New Roman" pitchFamily="18" charset="0"/>
            </a:endParaRPr>
          </a:p>
        </p:txBody>
      </p:sp>
      <p:sp>
        <p:nvSpPr>
          <p:cNvPr id="3" name="Rounded Rectangle 2"/>
          <p:cNvSpPr>
            <a:spLocks noChangeArrowheads="1"/>
          </p:cNvSpPr>
          <p:nvPr/>
        </p:nvSpPr>
        <p:spPr bwMode="auto">
          <a:xfrm>
            <a:off x="228599" y="3429000"/>
            <a:ext cx="9601200" cy="1097280"/>
          </a:xfrm>
          <a:prstGeom prst="roundRect">
            <a:avLst>
              <a:gd name="adj" fmla="val 16667"/>
            </a:avLst>
          </a:prstGeom>
          <a:gradFill rotWithShape="1">
            <a:gsLst>
              <a:gs pos="0">
                <a:srgbClr val="E5ADA7"/>
              </a:gs>
              <a:gs pos="100000">
                <a:srgbClr val="962D15"/>
              </a:gs>
            </a:gsLst>
            <a:lin ang="5400000"/>
          </a:gradFill>
          <a:ln w="9525">
            <a:solidFill>
              <a:srgbClr val="863321"/>
            </a:solidFill>
            <a:round/>
            <a:headEnd/>
            <a:tailEnd/>
          </a:ln>
          <a:effectLst>
            <a:outerShdw dist="23000" dir="5400000" rotWithShape="0">
              <a:srgbClr val="808080">
                <a:alpha val="34999"/>
              </a:srgbClr>
            </a:outerShdw>
          </a:effectLst>
        </p:spPr>
        <p:txBody>
          <a:bodyPr lIns="374593" tIns="187297" rIns="374593" bIns="187297" anchor="ctr"/>
          <a:lstStyle/>
          <a:p>
            <a:pPr algn="ctr" defTabSz="1872966">
              <a:defRPr/>
            </a:pPr>
            <a:r>
              <a:rPr lang="en-US" sz="4900" b="1" dirty="0" smtClean="0">
                <a:latin typeface="Times New Roman"/>
                <a:ea typeface="+mn-ea"/>
                <a:cs typeface="Times New Roman"/>
              </a:rPr>
              <a:t>Abstract</a:t>
            </a:r>
            <a:endParaRPr lang="en-US" sz="4900" b="1" dirty="0">
              <a:latin typeface="Times New Roman"/>
              <a:ea typeface="+mn-ea"/>
              <a:cs typeface="Times New Roman"/>
            </a:endParaRPr>
          </a:p>
        </p:txBody>
      </p:sp>
      <p:sp>
        <p:nvSpPr>
          <p:cNvPr id="4" name="Rounded Rectangle 3"/>
          <p:cNvSpPr>
            <a:spLocks noChangeArrowheads="1"/>
          </p:cNvSpPr>
          <p:nvPr/>
        </p:nvSpPr>
        <p:spPr bwMode="auto">
          <a:xfrm>
            <a:off x="228599" y="8586788"/>
            <a:ext cx="9601200" cy="1097280"/>
          </a:xfrm>
          <a:prstGeom prst="roundRect">
            <a:avLst>
              <a:gd name="adj" fmla="val 16667"/>
            </a:avLst>
          </a:prstGeom>
          <a:gradFill rotWithShape="1">
            <a:gsLst>
              <a:gs pos="0">
                <a:srgbClr val="E5ADA7"/>
              </a:gs>
              <a:gs pos="100000">
                <a:srgbClr val="962D15"/>
              </a:gs>
            </a:gsLst>
            <a:lin ang="5400000"/>
          </a:gradFill>
          <a:ln w="9525">
            <a:solidFill>
              <a:srgbClr val="863321"/>
            </a:solidFill>
            <a:round/>
            <a:headEnd/>
            <a:tailEnd/>
          </a:ln>
          <a:effectLst>
            <a:outerShdw dist="23000" dir="5400000" rotWithShape="0">
              <a:srgbClr val="808080">
                <a:alpha val="34999"/>
              </a:srgbClr>
            </a:outerShdw>
          </a:effectLst>
        </p:spPr>
        <p:txBody>
          <a:bodyPr lIns="374593" tIns="187297" rIns="374593" bIns="187297" anchor="ctr"/>
          <a:lstStyle/>
          <a:p>
            <a:pPr algn="ctr" defTabSz="1872966">
              <a:defRPr/>
            </a:pPr>
            <a:r>
              <a:rPr lang="en-US" sz="4900" b="1" dirty="0">
                <a:latin typeface="Times New Roman"/>
                <a:ea typeface="+mn-ea"/>
                <a:cs typeface="Times New Roman"/>
              </a:rPr>
              <a:t>Objective</a:t>
            </a:r>
          </a:p>
        </p:txBody>
      </p:sp>
      <p:sp>
        <p:nvSpPr>
          <p:cNvPr id="5" name="Rounded Rectangle 4"/>
          <p:cNvSpPr>
            <a:spLocks noChangeArrowheads="1"/>
          </p:cNvSpPr>
          <p:nvPr/>
        </p:nvSpPr>
        <p:spPr bwMode="auto">
          <a:xfrm>
            <a:off x="27569160" y="3429000"/>
            <a:ext cx="9601200" cy="1097280"/>
          </a:xfrm>
          <a:prstGeom prst="roundRect">
            <a:avLst>
              <a:gd name="adj" fmla="val 16667"/>
            </a:avLst>
          </a:prstGeom>
          <a:gradFill rotWithShape="1">
            <a:gsLst>
              <a:gs pos="0">
                <a:srgbClr val="E5ADA7"/>
              </a:gs>
              <a:gs pos="100000">
                <a:srgbClr val="962D15"/>
              </a:gs>
            </a:gsLst>
            <a:lin ang="5400000"/>
          </a:gradFill>
          <a:ln w="9525">
            <a:solidFill>
              <a:srgbClr val="863321"/>
            </a:solidFill>
            <a:round/>
            <a:headEnd/>
            <a:tailEnd/>
          </a:ln>
          <a:effectLst>
            <a:outerShdw dist="23000" dir="5400000" rotWithShape="0">
              <a:srgbClr val="808080">
                <a:alpha val="34999"/>
              </a:srgbClr>
            </a:outerShdw>
          </a:effectLst>
        </p:spPr>
        <p:txBody>
          <a:bodyPr lIns="374593" tIns="187297" rIns="374593" bIns="187297" anchor="ctr"/>
          <a:lstStyle/>
          <a:p>
            <a:pPr algn="ctr" defTabSz="1872966">
              <a:defRPr/>
            </a:pPr>
            <a:r>
              <a:rPr lang="en-US" sz="4900" b="1" dirty="0" smtClean="0">
                <a:latin typeface="Times New Roman"/>
                <a:ea typeface="+mn-ea"/>
                <a:cs typeface="Times New Roman"/>
              </a:rPr>
              <a:t>Methods</a:t>
            </a:r>
            <a:endParaRPr lang="en-US" sz="4900" b="1" dirty="0">
              <a:latin typeface="Times New Roman"/>
              <a:ea typeface="+mn-ea"/>
              <a:cs typeface="Times New Roman"/>
            </a:endParaRPr>
          </a:p>
        </p:txBody>
      </p:sp>
      <p:sp>
        <p:nvSpPr>
          <p:cNvPr id="6" name="Rounded Rectangle 5"/>
          <p:cNvSpPr>
            <a:spLocks noChangeArrowheads="1"/>
          </p:cNvSpPr>
          <p:nvPr/>
        </p:nvSpPr>
        <p:spPr bwMode="auto">
          <a:xfrm>
            <a:off x="228599" y="18803938"/>
            <a:ext cx="9601200" cy="1097280"/>
          </a:xfrm>
          <a:prstGeom prst="roundRect">
            <a:avLst>
              <a:gd name="adj" fmla="val 16667"/>
            </a:avLst>
          </a:prstGeom>
          <a:gradFill rotWithShape="1">
            <a:gsLst>
              <a:gs pos="0">
                <a:srgbClr val="E5ADA7"/>
              </a:gs>
              <a:gs pos="100000">
                <a:srgbClr val="962D15"/>
              </a:gs>
            </a:gsLst>
            <a:lin ang="5400000"/>
          </a:gradFill>
          <a:ln w="9525">
            <a:solidFill>
              <a:srgbClr val="863321"/>
            </a:solidFill>
            <a:round/>
            <a:headEnd/>
            <a:tailEnd/>
          </a:ln>
          <a:effectLst>
            <a:outerShdw dist="23000" dir="5400000" rotWithShape="0">
              <a:srgbClr val="808080">
                <a:alpha val="34999"/>
              </a:srgbClr>
            </a:outerShdw>
          </a:effectLst>
        </p:spPr>
        <p:txBody>
          <a:bodyPr lIns="374593" tIns="187297" rIns="374593" bIns="187297" anchor="ctr"/>
          <a:lstStyle/>
          <a:p>
            <a:pPr algn="ctr" defTabSz="1872966">
              <a:defRPr/>
            </a:pPr>
            <a:r>
              <a:rPr lang="en-US" sz="4900" b="1" dirty="0">
                <a:latin typeface="Times New Roman" pitchFamily="18" charset="0"/>
                <a:ea typeface="+mn-ea"/>
                <a:cs typeface="Times New Roman" pitchFamily="18" charset="0"/>
              </a:rPr>
              <a:t>Results</a:t>
            </a:r>
          </a:p>
        </p:txBody>
      </p:sp>
      <p:sp>
        <p:nvSpPr>
          <p:cNvPr id="7" name="Rounded Rectangle 6"/>
          <p:cNvSpPr>
            <a:spLocks noChangeArrowheads="1"/>
          </p:cNvSpPr>
          <p:nvPr/>
        </p:nvSpPr>
        <p:spPr bwMode="auto">
          <a:xfrm>
            <a:off x="27523440" y="13097195"/>
            <a:ext cx="9601200" cy="1097280"/>
          </a:xfrm>
          <a:prstGeom prst="roundRect">
            <a:avLst>
              <a:gd name="adj" fmla="val 16667"/>
            </a:avLst>
          </a:prstGeom>
          <a:gradFill rotWithShape="1">
            <a:gsLst>
              <a:gs pos="0">
                <a:srgbClr val="E5ADA7"/>
              </a:gs>
              <a:gs pos="100000">
                <a:srgbClr val="962D15"/>
              </a:gs>
            </a:gsLst>
            <a:lin ang="5400000"/>
          </a:gradFill>
          <a:ln w="9525">
            <a:solidFill>
              <a:srgbClr val="863321"/>
            </a:solidFill>
            <a:round/>
            <a:headEnd/>
            <a:tailEnd/>
          </a:ln>
          <a:effectLst>
            <a:outerShdw dist="23000" dir="5400000" rotWithShape="0">
              <a:srgbClr val="808080">
                <a:alpha val="34999"/>
              </a:srgbClr>
            </a:outerShdw>
          </a:effectLst>
        </p:spPr>
        <p:txBody>
          <a:bodyPr lIns="374593" tIns="187297" rIns="374593" bIns="187297" anchor="ctr"/>
          <a:lstStyle/>
          <a:p>
            <a:pPr algn="ctr" defTabSz="1872966">
              <a:defRPr/>
            </a:pPr>
            <a:r>
              <a:rPr lang="en-US" sz="4900" b="1" dirty="0">
                <a:latin typeface="Times New Roman"/>
                <a:ea typeface="+mn-ea"/>
                <a:cs typeface="Times New Roman"/>
              </a:rPr>
              <a:t>Conclusions</a:t>
            </a:r>
          </a:p>
        </p:txBody>
      </p:sp>
      <p:sp>
        <p:nvSpPr>
          <p:cNvPr id="8" name="Rounded Rectangle 7"/>
          <p:cNvSpPr>
            <a:spLocks noChangeArrowheads="1"/>
          </p:cNvSpPr>
          <p:nvPr/>
        </p:nvSpPr>
        <p:spPr bwMode="auto">
          <a:xfrm>
            <a:off x="27569160" y="17901560"/>
            <a:ext cx="9601200" cy="1097280"/>
          </a:xfrm>
          <a:prstGeom prst="roundRect">
            <a:avLst>
              <a:gd name="adj" fmla="val 16667"/>
            </a:avLst>
          </a:prstGeom>
          <a:gradFill rotWithShape="1">
            <a:gsLst>
              <a:gs pos="0">
                <a:srgbClr val="E5ADA7"/>
              </a:gs>
              <a:gs pos="100000">
                <a:srgbClr val="962D15"/>
              </a:gs>
            </a:gsLst>
            <a:lin ang="5400000"/>
          </a:gradFill>
          <a:ln w="9525">
            <a:solidFill>
              <a:srgbClr val="863321"/>
            </a:solidFill>
            <a:round/>
            <a:headEnd/>
            <a:tailEnd/>
          </a:ln>
          <a:effectLst>
            <a:outerShdw dist="23000" dir="5400000" rotWithShape="0">
              <a:srgbClr val="808080">
                <a:alpha val="34999"/>
              </a:srgbClr>
            </a:outerShdw>
          </a:effectLst>
        </p:spPr>
        <p:txBody>
          <a:bodyPr lIns="374593" tIns="187297" rIns="374593" bIns="187297" anchor="ctr"/>
          <a:lstStyle/>
          <a:p>
            <a:pPr algn="ctr" defTabSz="1872966">
              <a:defRPr/>
            </a:pPr>
            <a:r>
              <a:rPr lang="en-US" sz="4900" b="1" dirty="0">
                <a:latin typeface="Times New Roman"/>
                <a:ea typeface="+mn-ea"/>
                <a:cs typeface="Times New Roman"/>
              </a:rPr>
              <a:t>References</a:t>
            </a:r>
          </a:p>
        </p:txBody>
      </p:sp>
      <p:sp>
        <p:nvSpPr>
          <p:cNvPr id="13320" name="TextBox 8"/>
          <p:cNvSpPr txBox="1">
            <a:spLocks noChangeArrowheads="1"/>
          </p:cNvSpPr>
          <p:nvPr/>
        </p:nvSpPr>
        <p:spPr bwMode="auto">
          <a:xfrm>
            <a:off x="27294840" y="19029227"/>
            <a:ext cx="6955971" cy="1554480"/>
          </a:xfrm>
          <a:prstGeom prst="rect">
            <a:avLst/>
          </a:prstGeom>
          <a:noFill/>
          <a:ln w="9525">
            <a:noFill/>
            <a:miter lim="800000"/>
            <a:headEnd/>
            <a:tailEnd/>
          </a:ln>
        </p:spPr>
        <p:txBody>
          <a:bodyPr wrap="square" lIns="374593" tIns="187297" rIns="374593" bIns="187297">
            <a:spAutoFit/>
          </a:bodyPr>
          <a:lstStyle/>
          <a:p>
            <a:pPr marL="457200" indent="-320040" eaLnBrk="0" hangingPunct="0">
              <a:lnSpc>
                <a:spcPts val="3200"/>
              </a:lnSpc>
              <a:buFont typeface="Arial" pitchFamily="34" charset="0"/>
              <a:buChar char="•"/>
            </a:pPr>
            <a:r>
              <a:rPr lang="en-US" sz="2800" dirty="0">
                <a:latin typeface="Times New Roman" pitchFamily="18" charset="0"/>
                <a:cs typeface="Times New Roman" pitchFamily="18" charset="0"/>
              </a:rPr>
              <a:t>VanRaden, P. M., Van Tassell, C.P., Wiggans, G.R.  et al., (2009). J. Dairy Sci. 92:16–24.</a:t>
            </a:r>
          </a:p>
        </p:txBody>
      </p:sp>
      <p:sp>
        <p:nvSpPr>
          <p:cNvPr id="13321" name="TextBox 11"/>
          <p:cNvSpPr txBox="1">
            <a:spLocks noChangeArrowheads="1"/>
          </p:cNvSpPr>
          <p:nvPr/>
        </p:nvSpPr>
        <p:spPr bwMode="auto">
          <a:xfrm>
            <a:off x="-38101" y="4617720"/>
            <a:ext cx="9966960" cy="3481666"/>
          </a:xfrm>
          <a:prstGeom prst="rect">
            <a:avLst/>
          </a:prstGeom>
          <a:noFill/>
          <a:ln w="9525">
            <a:noFill/>
            <a:miter lim="800000"/>
            <a:headEnd/>
            <a:tailEnd/>
          </a:ln>
        </p:spPr>
        <p:txBody>
          <a:bodyPr wrap="square" lIns="374593" tIns="187297" rIns="374593" bIns="187297">
            <a:spAutoFit/>
          </a:bodyPr>
          <a:lstStyle/>
          <a:p>
            <a:pPr marL="457200" indent="-320040" eaLnBrk="0" hangingPunct="0">
              <a:lnSpc>
                <a:spcPts val="3200"/>
              </a:lnSpc>
              <a:spcAft>
                <a:spcPts val="1800"/>
              </a:spcAft>
              <a:buFont typeface="Arial" pitchFamily="34" charset="0"/>
              <a:buChar char="•"/>
            </a:pPr>
            <a:r>
              <a:rPr lang="en-US" sz="2800" dirty="0">
                <a:latin typeface="Times New Roman" pitchFamily="18" charset="0"/>
                <a:cs typeface="Times New Roman" pitchFamily="18" charset="0"/>
              </a:rPr>
              <a:t>The number of females genotyped in the US has increased to 12,650 per month comprising 74% of the total genotypes received in 2013. </a:t>
            </a:r>
          </a:p>
          <a:p>
            <a:pPr marL="457200" indent="-320040" eaLnBrk="0" hangingPunct="0">
              <a:lnSpc>
                <a:spcPts val="3200"/>
              </a:lnSpc>
              <a:spcAft>
                <a:spcPts val="1200"/>
              </a:spcAft>
              <a:buFont typeface="Arial" pitchFamily="34" charset="0"/>
              <a:buChar char="•"/>
            </a:pPr>
            <a:r>
              <a:rPr lang="en-US" sz="2800" dirty="0">
                <a:latin typeface="Times New Roman" pitchFamily="18" charset="0"/>
                <a:cs typeface="Times New Roman" pitchFamily="18" charset="0"/>
              </a:rPr>
              <a:t>Cutoff studies to determine gains in reliability due to the addition of genomic information were compared for three predictor populations, cows only, bulls only and cows and bulls. </a:t>
            </a:r>
          </a:p>
        </p:txBody>
      </p:sp>
      <p:sp>
        <p:nvSpPr>
          <p:cNvPr id="13324" name="TextBox 13"/>
          <p:cNvSpPr txBox="1">
            <a:spLocks noChangeArrowheads="1"/>
          </p:cNvSpPr>
          <p:nvPr/>
        </p:nvSpPr>
        <p:spPr bwMode="auto">
          <a:xfrm>
            <a:off x="-15875" y="9786938"/>
            <a:ext cx="9966960" cy="16093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374593" tIns="187297" rIns="374593" bIns="187297">
            <a:spAutoFit/>
          </a:bodyPr>
          <a:lstStyle>
            <a:lvl1pPr marL="171450" indent="-171450"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defTabSz="1871663" eaLnBrk="0" fontAlgn="base" hangingPunct="0">
              <a:spcBef>
                <a:spcPct val="0"/>
              </a:spcBef>
              <a:spcAft>
                <a:spcPct val="0"/>
              </a:spcAft>
              <a:defRPr sz="2400">
                <a:solidFill>
                  <a:schemeClr val="tx1"/>
                </a:solidFill>
                <a:latin typeface="Calibri" charset="0"/>
                <a:ea typeface="ＭＳ Ｐゴシック" charset="0"/>
              </a:defRPr>
            </a:lvl6pPr>
            <a:lvl7pPr marL="2971800" indent="-228600" defTabSz="1871663" eaLnBrk="0" fontAlgn="base" hangingPunct="0">
              <a:spcBef>
                <a:spcPct val="0"/>
              </a:spcBef>
              <a:spcAft>
                <a:spcPct val="0"/>
              </a:spcAft>
              <a:defRPr sz="2400">
                <a:solidFill>
                  <a:schemeClr val="tx1"/>
                </a:solidFill>
                <a:latin typeface="Calibri" charset="0"/>
                <a:ea typeface="ＭＳ Ｐゴシック" charset="0"/>
              </a:defRPr>
            </a:lvl7pPr>
            <a:lvl8pPr marL="3429000" indent="-228600" defTabSz="1871663" eaLnBrk="0" fontAlgn="base" hangingPunct="0">
              <a:spcBef>
                <a:spcPct val="0"/>
              </a:spcBef>
              <a:spcAft>
                <a:spcPct val="0"/>
              </a:spcAft>
              <a:defRPr sz="2400">
                <a:solidFill>
                  <a:schemeClr val="tx1"/>
                </a:solidFill>
                <a:latin typeface="Calibri" charset="0"/>
                <a:ea typeface="ＭＳ Ｐゴシック" charset="0"/>
              </a:defRPr>
            </a:lvl8pPr>
            <a:lvl9pPr marL="3886200" indent="-228600" defTabSz="1871663" eaLnBrk="0" fontAlgn="base" hangingPunct="0">
              <a:spcBef>
                <a:spcPct val="0"/>
              </a:spcBef>
              <a:spcAft>
                <a:spcPct val="0"/>
              </a:spcAft>
              <a:defRPr sz="2400">
                <a:solidFill>
                  <a:schemeClr val="tx1"/>
                </a:solidFill>
                <a:latin typeface="Calibri" charset="0"/>
                <a:ea typeface="ＭＳ Ｐゴシック" charset="0"/>
              </a:defRPr>
            </a:lvl9pPr>
          </a:lstStyle>
          <a:p>
            <a:pPr marL="457200" indent="-320040" eaLnBrk="1" hangingPunct="1">
              <a:lnSpc>
                <a:spcPts val="3200"/>
              </a:lnSpc>
              <a:buFont typeface="Arial" charset="0"/>
              <a:buChar char="•"/>
              <a:defRPr/>
            </a:pPr>
            <a:r>
              <a:rPr lang="en-US" sz="2800" dirty="0" smtClean="0">
                <a:latin typeface="Times New Roman"/>
                <a:cs typeface="Times New Roman"/>
              </a:rPr>
              <a:t>The objective of this study was to evaluate the accuracy of cow and bull traditional information in the genomic evaluation system. </a:t>
            </a:r>
            <a:endParaRPr lang="en-US" sz="2800" dirty="0" smtClean="0">
              <a:latin typeface="Times New Roman"/>
              <a:cs typeface="Times New Roman"/>
            </a:endParaRPr>
          </a:p>
        </p:txBody>
      </p:sp>
      <p:sp>
        <p:nvSpPr>
          <p:cNvPr id="13323" name="TextBox 15"/>
          <p:cNvSpPr txBox="1">
            <a:spLocks noChangeArrowheads="1"/>
          </p:cNvSpPr>
          <p:nvPr/>
        </p:nvSpPr>
        <p:spPr bwMode="auto">
          <a:xfrm>
            <a:off x="27294840" y="4565468"/>
            <a:ext cx="9966960" cy="8688219"/>
          </a:xfrm>
          <a:prstGeom prst="rect">
            <a:avLst/>
          </a:prstGeom>
          <a:noFill/>
          <a:ln w="9525">
            <a:noFill/>
            <a:miter lim="800000"/>
            <a:headEnd/>
            <a:tailEnd/>
          </a:ln>
        </p:spPr>
        <p:txBody>
          <a:bodyPr lIns="374593" tIns="187297" rIns="374593" bIns="187297">
            <a:spAutoFit/>
          </a:bodyPr>
          <a:lstStyle/>
          <a:p>
            <a:pPr marL="457200" indent="-320040">
              <a:lnSpc>
                <a:spcPts val="3100"/>
              </a:lnSpc>
              <a:spcAft>
                <a:spcPts val="1800"/>
              </a:spcAft>
              <a:buFont typeface="Arial" pitchFamily="34" charset="0"/>
              <a:buChar char="•"/>
            </a:pPr>
            <a:r>
              <a:rPr lang="en-US" sz="2800" dirty="0">
                <a:latin typeface="Times New Roman" pitchFamily="18" charset="0"/>
                <a:cs typeface="Times New Roman" pitchFamily="18" charset="0"/>
              </a:rPr>
              <a:t>The data collected for the December 2013 genomic evaluation was used in a cutoff study (VanRaden et al., 2009) to determine gains in reliability due to the addition of genomic information for three predictor populations. </a:t>
            </a:r>
          </a:p>
          <a:p>
            <a:pPr marL="457200" indent="-320040">
              <a:lnSpc>
                <a:spcPts val="3100"/>
              </a:lnSpc>
              <a:spcAft>
                <a:spcPts val="1800"/>
              </a:spcAft>
              <a:buFont typeface="Arial" pitchFamily="34" charset="0"/>
              <a:buChar char="•"/>
            </a:pPr>
            <a:r>
              <a:rPr lang="en-US" sz="2800" dirty="0">
                <a:latin typeface="Times New Roman" pitchFamily="18" charset="0"/>
                <a:cs typeface="Times New Roman" pitchFamily="18" charset="0"/>
              </a:rPr>
              <a:t>The first predictor population (cow only) included 30,852 cows, the second predictor population (bull only) included 21,883 bulls and the third (both) included 52,735 cows and bulls with traditional evaluations by August 2012. </a:t>
            </a:r>
          </a:p>
          <a:p>
            <a:pPr marL="457200" indent="-320040">
              <a:lnSpc>
                <a:spcPts val="3100"/>
              </a:lnSpc>
              <a:spcAft>
                <a:spcPts val="1800"/>
              </a:spcAft>
              <a:buFont typeface="Arial" pitchFamily="34" charset="0"/>
              <a:buChar char="•"/>
            </a:pPr>
            <a:r>
              <a:rPr lang="en-US" sz="2800" dirty="0">
                <a:latin typeface="Times New Roman" pitchFamily="18" charset="0"/>
                <a:cs typeface="Times New Roman" pitchFamily="18" charset="0"/>
              </a:rPr>
              <a:t>The validation set of bulls included animals that gained a traditional evaluation between Aug. 2012 by Dec. 2013. </a:t>
            </a:r>
          </a:p>
          <a:p>
            <a:pPr marL="457200" indent="-320040">
              <a:lnSpc>
                <a:spcPts val="3100"/>
              </a:lnSpc>
              <a:spcAft>
                <a:spcPts val="1800"/>
              </a:spcAft>
              <a:buFont typeface="Arial" pitchFamily="34" charset="0"/>
              <a:buChar char="•"/>
            </a:pPr>
            <a:r>
              <a:rPr lang="en-US" sz="2800" dirty="0">
                <a:latin typeface="Times New Roman" pitchFamily="18" charset="0"/>
                <a:cs typeface="Times New Roman" pitchFamily="18" charset="0"/>
              </a:rPr>
              <a:t>The number of bulls in the validation set varied by trait and ranged from 337 to 1486. </a:t>
            </a:r>
          </a:p>
          <a:p>
            <a:pPr marL="457200" indent="-320040">
              <a:lnSpc>
                <a:spcPts val="3100"/>
              </a:lnSpc>
              <a:spcAft>
                <a:spcPts val="1800"/>
              </a:spcAft>
              <a:buFont typeface="Arial" pitchFamily="34" charset="0"/>
              <a:buChar char="•"/>
            </a:pPr>
            <a:r>
              <a:rPr lang="en-US" sz="2800" dirty="0">
                <a:latin typeface="Times New Roman" pitchFamily="18" charset="0"/>
                <a:cs typeface="Times New Roman" pitchFamily="18" charset="0"/>
              </a:rPr>
              <a:t>Gains in reliability were calculated as the difference between genomic reliability of the validation set, which included SNP and polygenic effects estimated from the August 2012 predictor populations (genotyped animals with traditional evaluations) and August 2012 traditional parent averages, and parent average reliability. </a:t>
            </a:r>
          </a:p>
        </p:txBody>
      </p:sp>
      <p:sp>
        <p:nvSpPr>
          <p:cNvPr id="9" name="TextBox 19"/>
          <p:cNvSpPr txBox="1">
            <a:spLocks noChangeArrowheads="1"/>
          </p:cNvSpPr>
          <p:nvPr/>
        </p:nvSpPr>
        <p:spPr bwMode="auto">
          <a:xfrm>
            <a:off x="27294840" y="14217244"/>
            <a:ext cx="9966960" cy="3622730"/>
          </a:xfrm>
          <a:prstGeom prst="rect">
            <a:avLst/>
          </a:prstGeom>
          <a:noFill/>
          <a:ln w="9525">
            <a:noFill/>
            <a:miter lim="800000"/>
            <a:headEnd/>
            <a:tailEnd/>
          </a:ln>
        </p:spPr>
        <p:txBody>
          <a:bodyPr wrap="square" lIns="374593" tIns="187297" rIns="374593" bIns="187297">
            <a:spAutoFit/>
          </a:bodyPr>
          <a:lstStyle/>
          <a:p>
            <a:pPr marL="457200" indent="-320040" eaLnBrk="0" hangingPunct="0">
              <a:lnSpc>
                <a:spcPts val="3100"/>
              </a:lnSpc>
              <a:spcAft>
                <a:spcPts val="1800"/>
              </a:spcAft>
              <a:buFont typeface="Arial" pitchFamily="34" charset="0"/>
              <a:buChar char="•"/>
            </a:pPr>
            <a:r>
              <a:rPr lang="en-US" sz="2800" dirty="0">
                <a:latin typeface="Times New Roman" pitchFamily="18" charset="0"/>
                <a:cs typeface="Times New Roman" pitchFamily="18" charset="0"/>
              </a:rPr>
              <a:t>The addition of cow information to that of bulls increased genomic reliability by 0.4 percentage points across all traits. </a:t>
            </a:r>
          </a:p>
          <a:p>
            <a:pPr marL="457200" indent="-320040" eaLnBrk="0" hangingPunct="0">
              <a:lnSpc>
                <a:spcPts val="3100"/>
              </a:lnSpc>
              <a:spcAft>
                <a:spcPts val="1800"/>
              </a:spcAft>
              <a:buFont typeface="Arial" pitchFamily="34" charset="0"/>
              <a:buChar char="•"/>
            </a:pPr>
            <a:r>
              <a:rPr lang="en-US" sz="2800" dirty="0">
                <a:latin typeface="Times New Roman" pitchFamily="18" charset="0"/>
                <a:cs typeface="Times New Roman" pitchFamily="18" charset="0"/>
              </a:rPr>
              <a:t>The use of cow information only in the predictor population can be used for genomic predictions. </a:t>
            </a:r>
          </a:p>
          <a:p>
            <a:pPr marL="457200" indent="-320040" eaLnBrk="0" hangingPunct="0">
              <a:lnSpc>
                <a:spcPts val="3100"/>
              </a:lnSpc>
              <a:spcAft>
                <a:spcPts val="0"/>
              </a:spcAft>
              <a:buFont typeface="Arial" pitchFamily="34" charset="0"/>
              <a:buChar char="•"/>
            </a:pPr>
            <a:r>
              <a:rPr lang="en-US" sz="2800" dirty="0">
                <a:latin typeface="Times New Roman" pitchFamily="18" charset="0"/>
                <a:cs typeface="Times New Roman" pitchFamily="18" charset="0"/>
              </a:rPr>
              <a:t>However, the addition of cow data to data from the large number of high reliability bulls in the US system has only a small benefit.</a:t>
            </a:r>
          </a:p>
        </p:txBody>
      </p:sp>
      <p:pic>
        <p:nvPicPr>
          <p:cNvPr id="13325" name="Picture 8" descr="WCGALP_icon_700px.jpg"/>
          <p:cNvPicPr>
            <a:picLocks noChangeAspect="1"/>
          </p:cNvPicPr>
          <p:nvPr/>
        </p:nvPicPr>
        <p:blipFill>
          <a:blip r:embed="rId2"/>
          <a:srcRect/>
          <a:stretch>
            <a:fillRect/>
          </a:stretch>
        </p:blipFill>
        <p:spPr bwMode="auto">
          <a:xfrm>
            <a:off x="230188" y="557213"/>
            <a:ext cx="7616825" cy="2176462"/>
          </a:xfrm>
          <a:prstGeom prst="rect">
            <a:avLst/>
          </a:prstGeom>
          <a:noFill/>
          <a:ln w="9525">
            <a:noFill/>
            <a:miter lim="800000"/>
            <a:headEnd/>
            <a:tailEnd/>
          </a:ln>
        </p:spPr>
      </p:pic>
      <p:graphicFrame>
        <p:nvGraphicFramePr>
          <p:cNvPr id="22" name="Chart 21"/>
          <p:cNvGraphicFramePr>
            <a:graphicFrameLocks/>
          </p:cNvGraphicFramePr>
          <p:nvPr/>
        </p:nvGraphicFramePr>
        <p:xfrm>
          <a:off x="428626" y="11663495"/>
          <a:ext cx="9446894" cy="65714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Table 10"/>
          <p:cNvGraphicFramePr>
            <a:graphicFrameLocks noGrp="1"/>
          </p:cNvGraphicFramePr>
          <p:nvPr/>
        </p:nvGraphicFramePr>
        <p:xfrm>
          <a:off x="11298237" y="4830763"/>
          <a:ext cx="14866938" cy="12338304"/>
        </p:xfrm>
        <a:graphic>
          <a:graphicData uri="http://schemas.openxmlformats.org/drawingml/2006/table">
            <a:tbl>
              <a:tblPr/>
              <a:tblGrid>
                <a:gridCol w="3886200"/>
                <a:gridCol w="2389188"/>
                <a:gridCol w="2943225"/>
                <a:gridCol w="1857375"/>
                <a:gridCol w="2628900"/>
                <a:gridCol w="1162050"/>
              </a:tblGrid>
              <a:tr h="0">
                <a:tc rowSpan="2">
                  <a:txBody>
                    <a:bodyPr/>
                    <a:lstStyle/>
                    <a:p>
                      <a:pPr marL="0" marR="0" lvl="0" indent="0" algn="l" defTabSz="1871663" rtl="0" eaLnBrk="1" fontAlgn="b"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p>
                  </a:txBody>
                  <a:tcPr marL="12700" marR="12700" marT="12700"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ctr" defTabSz="1871663" rtl="0" eaLnBrk="1" fontAlgn="b"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Validation Bulls (no.)</a:t>
                      </a:r>
                      <a:r>
                        <a:rPr kumimoji="0" lang="en-US" sz="2800" b="0" i="0" u="none" strike="noStrike" cap="none" normalizeH="0" baseline="30000" dirty="0" smtClean="0">
                          <a:ln>
                            <a:noFill/>
                          </a:ln>
                          <a:solidFill>
                            <a:srgbClr val="000000"/>
                          </a:solidFill>
                          <a:effectLst/>
                          <a:latin typeface="Times New Roman" pitchFamily="18" charset="0"/>
                          <a:ea typeface="MS PGothic" pitchFamily="34" charset="-128"/>
                          <a:cs typeface="Times New Roman" pitchFamily="18" charset="0"/>
                        </a:rPr>
                        <a:t>2</a:t>
                      </a:r>
                      <a:endPar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12700" marR="12700" marT="12700"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ctr" defTabSz="1871663" rtl="0" eaLnBrk="1" fontAlgn="b"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Parent </a:t>
                      </a:r>
                    </a:p>
                    <a:p>
                      <a:pPr marL="0" marR="0" lvl="0" indent="0" algn="ctr" defTabSz="1871663" rtl="0" eaLnBrk="1" fontAlgn="b"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Average</a:t>
                      </a:r>
                    </a:p>
                  </a:txBody>
                  <a:tcPr marL="12700" marR="12700" marT="12700"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1871663" rtl="0" eaLnBrk="1" fontAlgn="b"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Gain Gen Rel</a:t>
                      </a:r>
                      <a:r>
                        <a:rPr kumimoji="0" lang="en-US" sz="2800" b="0" i="0" u="none" strike="noStrike" cap="none" normalizeH="0" baseline="30000" smtClean="0">
                          <a:ln>
                            <a:noFill/>
                          </a:ln>
                          <a:solidFill>
                            <a:srgbClr val="000000"/>
                          </a:solidFill>
                          <a:effectLst/>
                          <a:latin typeface="Times New Roman" pitchFamily="18" charset="0"/>
                          <a:ea typeface="MS PGothic" pitchFamily="34" charset="-128"/>
                          <a:cs typeface="Times New Roman" pitchFamily="18" charset="0"/>
                        </a:rPr>
                        <a:t>3</a:t>
                      </a:r>
                    </a:p>
                  </a:txBody>
                  <a:tcPr marL="12700" marR="12700" marT="12700"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0">
                <a:tc vMerge="1">
                  <a:txBody>
                    <a:bodyPr/>
                    <a:lstStyle/>
                    <a:p>
                      <a:endParaRPr lang="en-US"/>
                    </a:p>
                  </a:txBody>
                  <a:tcPr/>
                </a:tc>
                <a:tc vMerge="1">
                  <a:txBody>
                    <a:bodyPr/>
                    <a:lstStyle/>
                    <a:p>
                      <a:endParaRPr lang="en-US"/>
                    </a:p>
                  </a:txBody>
                  <a:tcPr/>
                </a:tc>
                <a:tc vMerge="1">
                  <a:txBody>
                    <a:bodyPr/>
                    <a:lstStyle/>
                    <a:p>
                      <a:pPr marL="0" marR="0" lvl="0" indent="0" algn="ctr" defTabSz="1871663" rtl="0" eaLnBrk="1" fontAlgn="b"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12700" marR="12700" marT="12700"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1871663" rtl="0" eaLnBrk="1" fontAlgn="b"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Cows Only</a:t>
                      </a:r>
                      <a:r>
                        <a:rPr kumimoji="0" lang="en-US" sz="2800" b="0" i="0" u="none" strike="noStrike" cap="none" normalizeH="0" baseline="30000" dirty="0" smtClean="0">
                          <a:ln>
                            <a:noFill/>
                          </a:ln>
                          <a:solidFill>
                            <a:srgbClr val="000000"/>
                          </a:solidFill>
                          <a:effectLst/>
                          <a:latin typeface="Times New Roman" pitchFamily="18" charset="0"/>
                          <a:ea typeface="MS PGothic" pitchFamily="34" charset="-128"/>
                          <a:cs typeface="Times New Roman" pitchFamily="18" charset="0"/>
                        </a:rPr>
                        <a:t>4</a:t>
                      </a:r>
                      <a:endPar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12700" marR="12700" marT="12700"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1871663" rtl="0" eaLnBrk="1" fontAlgn="b" latinLnBrk="0" hangingPunct="1">
                        <a:lnSpc>
                          <a:spcPct val="100000"/>
                        </a:lnSpc>
                        <a:spcBef>
                          <a:spcPct val="0"/>
                        </a:spcBef>
                        <a:spcAft>
                          <a:spcPct val="0"/>
                        </a:spcAft>
                        <a:buClrTx/>
                        <a:buSzTx/>
                        <a:buFontTx/>
                        <a:buNone/>
                        <a:tabLst>
                          <a:tab pos="1371600" algn="dec"/>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Bulls Only</a:t>
                      </a:r>
                      <a:r>
                        <a:rPr kumimoji="0" lang="en-US" sz="2800" b="0" i="0" u="none" strike="noStrike" cap="none" normalizeH="0" baseline="30000" smtClean="0">
                          <a:ln>
                            <a:noFill/>
                          </a:ln>
                          <a:solidFill>
                            <a:srgbClr val="000000"/>
                          </a:solidFill>
                          <a:effectLst/>
                          <a:latin typeface="Times New Roman" pitchFamily="18" charset="0"/>
                          <a:ea typeface="MS PGothic" pitchFamily="34" charset="-128"/>
                          <a:cs typeface="Times New Roman" pitchFamily="18" charset="0"/>
                        </a:rPr>
                        <a:t>5</a:t>
                      </a:r>
                      <a:endPar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12700" marR="12700" marT="12700"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1871663" rtl="0" eaLnBrk="1" fontAlgn="b"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Both</a:t>
                      </a:r>
                      <a:r>
                        <a:rPr kumimoji="0" lang="en-US" sz="2800" b="0" i="0" u="none" strike="noStrike" cap="none" normalizeH="0" baseline="30000" dirty="0" smtClean="0">
                          <a:ln>
                            <a:noFill/>
                          </a:ln>
                          <a:solidFill>
                            <a:srgbClr val="000000"/>
                          </a:solidFill>
                          <a:effectLst/>
                          <a:latin typeface="Times New Roman" pitchFamily="18" charset="0"/>
                          <a:ea typeface="MS PGothic" pitchFamily="34" charset="-128"/>
                          <a:cs typeface="Times New Roman" pitchFamily="18" charset="0"/>
                        </a:rPr>
                        <a:t>6</a:t>
                      </a:r>
                      <a:endPar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12700" marR="12700" marT="12700"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1871663" rtl="0" eaLnBrk="1" fontAlgn="b"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Trait</a:t>
                      </a:r>
                    </a:p>
                  </a:txBody>
                  <a:tcPr marL="12700" marR="12700" marT="12700"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1871663" rtl="0" eaLnBrk="1" fontAlgn="b"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12700" marR="12700" marT="12700"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1871663" rtl="0" eaLnBrk="1" fontAlgn="b"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12700" marR="12700" marT="12700"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1871663" rtl="0" eaLnBrk="1" fontAlgn="b"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12700" marR="12700" marT="12700"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1871663" rtl="0" eaLnBrk="1" fontAlgn="b"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12700" marR="12700" marT="12700"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1871663" rtl="0" eaLnBrk="1" fontAlgn="b"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12700" marR="12700" marT="12700"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Milk  </a:t>
                      </a:r>
                    </a:p>
                  </a:txBody>
                  <a:tcPr marL="12700" marR="12700" marT="1270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1486</a:t>
                      </a:r>
                    </a:p>
                  </a:txBody>
                  <a:tcPr marL="12700" marR="12700" marT="1270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40.5</a:t>
                      </a:r>
                    </a:p>
                  </a:txBody>
                  <a:tcPr marL="12700" marR="12700" marT="1270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26.2</a:t>
                      </a:r>
                    </a:p>
                  </a:txBody>
                  <a:tcPr marL="12700" marR="12700" marT="1270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34.9</a:t>
                      </a:r>
                    </a:p>
                  </a:txBody>
                  <a:tcPr marL="12700" marR="12700" marT="1270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35.8*</a:t>
                      </a:r>
                    </a:p>
                  </a:txBody>
                  <a:tcPr marL="12700" marR="12700" marT="12700" marB="0" anchor="ctr"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Fat </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1486</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40.5</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21.9</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33.9*</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33.3</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Protein </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1486</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40.5</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16.8</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25.8</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26.0*</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Productive life </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1486</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35.3</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21.4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54.9</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55.2*</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Somatic cell score</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1484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37.5</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16.9</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30.3</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31.1*</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Daughter pregnancy rate</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1287</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34.9</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−5.0</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23.3*</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22.6</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Heifer conception rate</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1377</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28.2</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−3.2</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28.3*</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25.1</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Cow conception rate</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1063</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28.6</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19.5</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56.9</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57.4*</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Single trait productive life</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337</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34.4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1.8</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6.5</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7.4*</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Final score</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934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36.3</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17.7</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27.0*</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26.0</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Stature</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934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37.9</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24.0</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33.3</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34.0*</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Strength</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934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37.2</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21.8</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29.5</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31.3*</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Foot Angle</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934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36.5</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11.9</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15.9</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19.0*</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Rear legs (side view)</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934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37.0</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13.9</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20.3</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21.5*</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Body depth</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934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37.5</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23.6</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32.6</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34.0*</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Rump angle</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934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37.5</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20.7</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34.7*</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34.1</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Rump width</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934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36.8</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19.7</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30.7</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31.7*</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Fore udder attachment</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934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37.3</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23.1</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40.5*</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39.4</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Rear udder height</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934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37.1</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14.3</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20.4*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19.8</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Udder depth</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934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37.8</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26.3</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44.0</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44.2*</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Udder cleft</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934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37.0</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19.0</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21.0</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23.6*</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Front teat placement</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934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37.4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17.9</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29.3</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29.9*</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Teat length</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934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37.6</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15.4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26.3</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26.8*</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Rear legs (rear view)</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934</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36.3</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10.6</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23.8*</a:t>
                      </a:r>
                    </a:p>
                  </a:txBody>
                  <a:tcPr marL="12700" marR="12700" marT="12700" marB="0" anchor="ctr" horzOverflow="overflow">
                    <a:lnL>
                      <a:noFill/>
                    </a:lnL>
                    <a:lnR>
                      <a:noFill/>
                    </a:lnR>
                    <a:lnT>
                      <a:noFill/>
                    </a:lnT>
                    <a:lnB>
                      <a:noFill/>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23.7</a:t>
                      </a:r>
                    </a:p>
                  </a:txBody>
                  <a:tcPr marL="12700" marR="12700" marT="12700" marB="0" anchor="ctr" horzOverflow="overflow">
                    <a:lnL>
                      <a:noFill/>
                    </a:lnL>
                    <a:lnR>
                      <a:noFill/>
                    </a:lnR>
                    <a:lnT>
                      <a:noFill/>
                    </a:lnT>
                    <a:lnB>
                      <a:noFill/>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Feet and legs</a:t>
                      </a:r>
                    </a:p>
                  </a:txBody>
                  <a:tcPr marL="12700" marR="12700" marT="1270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934</a:t>
                      </a:r>
                    </a:p>
                  </a:txBody>
                  <a:tcPr marL="12700" marR="12700" marT="1270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36.4</a:t>
                      </a:r>
                    </a:p>
                  </a:txBody>
                  <a:tcPr marL="12700" marR="12700" marT="1270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9144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9.6</a:t>
                      </a:r>
                    </a:p>
                  </a:txBody>
                  <a:tcPr marL="12700" marR="12700" marT="1270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114300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18.3</a:t>
                      </a:r>
                    </a:p>
                  </a:txBody>
                  <a:tcPr marL="12700" marR="12700" marT="1270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1871663" rtl="0" eaLnBrk="1" fontAlgn="ctr" latinLnBrk="0" hangingPunct="1">
                        <a:lnSpc>
                          <a:spcPct val="100000"/>
                        </a:lnSpc>
                        <a:spcBef>
                          <a:spcPct val="0"/>
                        </a:spcBef>
                        <a:spcAft>
                          <a:spcPct val="0"/>
                        </a:spcAft>
                        <a:buClrTx/>
                        <a:buSzTx/>
                        <a:buFontTx/>
                        <a:buNone/>
                        <a:tabLst>
                          <a:tab pos="548640" algn="dec"/>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18.7*</a:t>
                      </a:r>
                    </a:p>
                  </a:txBody>
                  <a:tcPr marL="12700" marR="12700" marT="1270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1871663" rtl="0" eaLnBrk="1" fontAlgn="ctr"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Average</a:t>
                      </a:r>
                    </a:p>
                  </a:txBody>
                  <a:tcPr marL="9144" marR="9144" marT="9144"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1871663" rtl="0" eaLnBrk="1" fontAlgn="b"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9144" marR="9144" marT="9144"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1871663" rtl="0" eaLnBrk="1" fontAlgn="b"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9144" marR="9144" marT="9144"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1871663" rtl="0" eaLnBrk="1" fontAlgn="b" latinLnBrk="0" hangingPunct="1">
                        <a:lnSpc>
                          <a:spcPct val="100000"/>
                        </a:lnSpc>
                        <a:spcBef>
                          <a:spcPct val="0"/>
                        </a:spcBef>
                        <a:spcAft>
                          <a:spcPct val="0"/>
                        </a:spcAft>
                        <a:buClrTx/>
                        <a:buSzTx/>
                        <a:buFontTx/>
                        <a:buNone/>
                        <a:tabLst>
                          <a:tab pos="914400" algn="dec"/>
                        </a:tabLst>
                      </a:pPr>
                      <a:r>
                        <a:rPr kumimoji="0" lang="en-US" sz="2800" b="1"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20.4</a:t>
                      </a:r>
                    </a:p>
                  </a:txBody>
                  <a:tcPr marL="9144" marR="9144" marT="9144"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1871663" rtl="0" eaLnBrk="1" fontAlgn="b" latinLnBrk="0" hangingPunct="1">
                        <a:lnSpc>
                          <a:spcPct val="100000"/>
                        </a:lnSpc>
                        <a:spcBef>
                          <a:spcPct val="0"/>
                        </a:spcBef>
                        <a:spcAft>
                          <a:spcPct val="0"/>
                        </a:spcAft>
                        <a:buClrTx/>
                        <a:buSzTx/>
                        <a:buFontTx/>
                        <a:buNone/>
                        <a:tabLst>
                          <a:tab pos="1143000" algn="dec"/>
                        </a:tabLst>
                      </a:pPr>
                      <a:r>
                        <a:rPr kumimoji="0" lang="en-US" sz="2800" b="1"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31.7</a:t>
                      </a:r>
                    </a:p>
                  </a:txBody>
                  <a:tcPr marL="9144" marR="9144" marT="9144"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1871663" rtl="0" eaLnBrk="1" fontAlgn="b" latinLnBrk="0" hangingPunct="1">
                        <a:lnSpc>
                          <a:spcPct val="100000"/>
                        </a:lnSpc>
                        <a:spcBef>
                          <a:spcPct val="0"/>
                        </a:spcBef>
                        <a:spcAft>
                          <a:spcPct val="0"/>
                        </a:spcAft>
                        <a:buClrTx/>
                        <a:buSzTx/>
                        <a:buFontTx/>
                        <a:buNone/>
                        <a:tabLst>
                          <a:tab pos="548640" algn="dec"/>
                        </a:tabLst>
                      </a:pPr>
                      <a:r>
                        <a:rPr kumimoji="0" lang="en-US" sz="2800" b="1"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32.1</a:t>
                      </a:r>
                    </a:p>
                  </a:txBody>
                  <a:tcPr marL="9144" marR="9144" marT="9144" marB="0"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13498" name="Rectangle 12"/>
          <p:cNvSpPr>
            <a:spLocks noChangeArrowheads="1"/>
          </p:cNvSpPr>
          <p:nvPr/>
        </p:nvSpPr>
        <p:spPr bwMode="auto">
          <a:xfrm>
            <a:off x="11187906" y="3392488"/>
            <a:ext cx="15087600" cy="1323439"/>
          </a:xfrm>
          <a:prstGeom prst="rect">
            <a:avLst/>
          </a:prstGeom>
          <a:noFill/>
          <a:ln w="9525">
            <a:noFill/>
            <a:miter lim="800000"/>
            <a:headEnd/>
            <a:tailEnd/>
          </a:ln>
        </p:spPr>
        <p:txBody>
          <a:bodyPr wrap="square">
            <a:spAutoFit/>
          </a:bodyPr>
          <a:lstStyle/>
          <a:p>
            <a:pPr>
              <a:lnSpc>
                <a:spcPts val="3200"/>
              </a:lnSpc>
            </a:pPr>
            <a:r>
              <a:rPr lang="en-US" sz="2800" dirty="0">
                <a:latin typeface="Times New Roman" pitchFamily="18" charset="0"/>
                <a:cs typeface="Times New Roman" pitchFamily="18" charset="0"/>
              </a:rPr>
              <a:t>Observed reliabilities in December 2013 for traditional parent average and gains in reliability over parent average reliability by trait for predictor populations</a:t>
            </a:r>
            <a:r>
              <a:rPr lang="en-US" sz="2800" baseline="30000" dirty="0">
                <a:latin typeface="Times New Roman" pitchFamily="18" charset="0"/>
                <a:cs typeface="Times New Roman" pitchFamily="18" charset="0"/>
              </a:rPr>
              <a:t>1</a:t>
            </a:r>
            <a:r>
              <a:rPr lang="en-US" sz="2800" dirty="0">
                <a:latin typeface="Times New Roman" pitchFamily="18" charset="0"/>
                <a:cs typeface="Times New Roman" pitchFamily="18" charset="0"/>
              </a:rPr>
              <a:t> including cows only, bulls only and bulls and cows. </a:t>
            </a:r>
          </a:p>
        </p:txBody>
      </p:sp>
      <p:sp>
        <p:nvSpPr>
          <p:cNvPr id="13499" name="Rectangle 26"/>
          <p:cNvSpPr>
            <a:spLocks noChangeArrowheads="1"/>
          </p:cNvSpPr>
          <p:nvPr/>
        </p:nvSpPr>
        <p:spPr bwMode="auto">
          <a:xfrm>
            <a:off x="11187906" y="17303886"/>
            <a:ext cx="15087600" cy="3375283"/>
          </a:xfrm>
          <a:prstGeom prst="rect">
            <a:avLst/>
          </a:prstGeom>
          <a:noFill/>
          <a:ln w="9525">
            <a:noFill/>
            <a:miter lim="800000"/>
            <a:headEnd/>
            <a:tailEnd/>
          </a:ln>
        </p:spPr>
        <p:txBody>
          <a:bodyPr>
            <a:spAutoFit/>
          </a:bodyPr>
          <a:lstStyle/>
          <a:p>
            <a:pPr>
              <a:lnSpc>
                <a:spcPts val="3200"/>
              </a:lnSpc>
            </a:pPr>
            <a:r>
              <a:rPr lang="en-US" sz="2800" baseline="30000" dirty="0">
                <a:latin typeface="Times New Roman" pitchFamily="18" charset="0"/>
                <a:cs typeface="Times New Roman" pitchFamily="18" charset="0"/>
              </a:rPr>
              <a:t>1</a:t>
            </a:r>
            <a:r>
              <a:rPr lang="en-US" sz="2800" dirty="0">
                <a:latin typeface="Times New Roman" pitchFamily="18" charset="0"/>
                <a:cs typeface="Times New Roman" pitchFamily="18" charset="0"/>
              </a:rPr>
              <a:t>Includes SNP and polygenic effects estimated from bulls and/or cows with traditional evaluations by August 2012.</a:t>
            </a:r>
          </a:p>
          <a:p>
            <a:pPr>
              <a:lnSpc>
                <a:spcPts val="3200"/>
              </a:lnSpc>
            </a:pPr>
            <a:r>
              <a:rPr lang="en-US" sz="2800" baseline="30000" dirty="0">
                <a:latin typeface="Times New Roman" pitchFamily="18" charset="0"/>
                <a:cs typeface="Times New Roman" pitchFamily="18" charset="0"/>
              </a:rPr>
              <a:t>2</a:t>
            </a:r>
            <a:r>
              <a:rPr lang="en-US" sz="2800" dirty="0">
                <a:latin typeface="Times New Roman" pitchFamily="18" charset="0"/>
                <a:cs typeface="Times New Roman" pitchFamily="18" charset="0"/>
              </a:rPr>
              <a:t>Received traditional evaluation by December 2013 and have ten or more daughters.</a:t>
            </a:r>
          </a:p>
          <a:p>
            <a:pPr>
              <a:lnSpc>
                <a:spcPts val="3200"/>
              </a:lnSpc>
            </a:pPr>
            <a:r>
              <a:rPr lang="en-US" sz="2800" baseline="30000" dirty="0">
                <a:latin typeface="Times New Roman" pitchFamily="18" charset="0"/>
                <a:cs typeface="Times New Roman" pitchFamily="18" charset="0"/>
              </a:rPr>
              <a:t>3</a:t>
            </a:r>
            <a:r>
              <a:rPr lang="en-US" sz="2800" dirty="0">
                <a:latin typeface="Times New Roman" pitchFamily="18" charset="0"/>
                <a:cs typeface="Times New Roman" pitchFamily="18" charset="0"/>
              </a:rPr>
              <a:t>Genomic REL – parent average REL.</a:t>
            </a:r>
          </a:p>
          <a:p>
            <a:pPr>
              <a:lnSpc>
                <a:spcPts val="3200"/>
              </a:lnSpc>
            </a:pPr>
            <a:r>
              <a:rPr lang="en-US" sz="2800" baseline="30000" dirty="0">
                <a:latin typeface="Times New Roman" pitchFamily="18" charset="0"/>
                <a:cs typeface="Times New Roman" pitchFamily="18" charset="0"/>
              </a:rPr>
              <a:t>4</a:t>
            </a:r>
            <a:r>
              <a:rPr lang="en-US" sz="2800" dirty="0">
                <a:latin typeface="Times New Roman" pitchFamily="18" charset="0"/>
                <a:cs typeface="Times New Roman" pitchFamily="18" charset="0"/>
              </a:rPr>
              <a:t>Cows with traditional information by August 2012 in predictor population.</a:t>
            </a:r>
          </a:p>
          <a:p>
            <a:pPr>
              <a:lnSpc>
                <a:spcPts val="3200"/>
              </a:lnSpc>
            </a:pPr>
            <a:r>
              <a:rPr lang="en-US" sz="2800" baseline="30000" dirty="0">
                <a:latin typeface="Times New Roman" pitchFamily="18" charset="0"/>
                <a:cs typeface="Times New Roman" pitchFamily="18" charset="0"/>
              </a:rPr>
              <a:t>5</a:t>
            </a:r>
            <a:r>
              <a:rPr lang="en-US" sz="2800" dirty="0">
                <a:latin typeface="Times New Roman" pitchFamily="18" charset="0"/>
                <a:cs typeface="Times New Roman" pitchFamily="18" charset="0"/>
              </a:rPr>
              <a:t>Bulls with traditional information by August 2012 in predictor population.</a:t>
            </a:r>
          </a:p>
          <a:p>
            <a:pPr>
              <a:lnSpc>
                <a:spcPts val="3200"/>
              </a:lnSpc>
            </a:pPr>
            <a:r>
              <a:rPr lang="en-US" sz="2800" baseline="30000" dirty="0">
                <a:latin typeface="Times New Roman" pitchFamily="18" charset="0"/>
                <a:cs typeface="Times New Roman" pitchFamily="18" charset="0"/>
              </a:rPr>
              <a:t>6</a:t>
            </a:r>
            <a:r>
              <a:rPr lang="en-US" sz="2800" dirty="0">
                <a:latin typeface="Times New Roman" pitchFamily="18" charset="0"/>
                <a:cs typeface="Times New Roman" pitchFamily="18" charset="0"/>
              </a:rPr>
              <a:t>Bulls and Cows with traditional information by August 2012 in predictor population.</a:t>
            </a:r>
          </a:p>
          <a:p>
            <a:pPr>
              <a:lnSpc>
                <a:spcPts val="3200"/>
              </a:lnSpc>
            </a:pPr>
            <a:r>
              <a:rPr lang="en-US" sz="2800" dirty="0">
                <a:latin typeface="Times New Roman" pitchFamily="18" charset="0"/>
                <a:cs typeface="Times New Roman" pitchFamily="18" charset="0"/>
              </a:rPr>
              <a:t>*Indicates predictor population with highest reliability gain over parent average.</a:t>
            </a:r>
          </a:p>
        </p:txBody>
      </p:sp>
      <p:pic>
        <p:nvPicPr>
          <p:cNvPr id="13500" name="Picture 13" descr="USDA_logo.png"/>
          <p:cNvPicPr>
            <a:picLocks noChangeAspect="1"/>
          </p:cNvPicPr>
          <p:nvPr/>
        </p:nvPicPr>
        <p:blipFill>
          <a:blip r:embed="rId4"/>
          <a:srcRect/>
          <a:stretch>
            <a:fillRect/>
          </a:stretch>
        </p:blipFill>
        <p:spPr bwMode="auto">
          <a:xfrm>
            <a:off x="34915127" y="19185985"/>
            <a:ext cx="2286000" cy="157178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160</TotalTime>
  <Words>649</Words>
  <Application>Microsoft Office PowerPoint</Application>
  <PresentationFormat>Custom</PresentationFormat>
  <Paragraphs>194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MS PGothic</vt:lpstr>
      <vt:lpstr>Arial</vt:lpstr>
      <vt:lpstr>Times New Roman</vt:lpstr>
      <vt:lpstr>Office Theme</vt:lpstr>
      <vt:lpstr>Slide 1</vt:lpstr>
    </vt:vector>
  </TitlesOfParts>
  <Company>ePosterBoards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Phillippe</dc:creator>
  <cp:lastModifiedBy>Suzanne Hubbard</cp:lastModifiedBy>
  <cp:revision>20</cp:revision>
  <dcterms:created xsi:type="dcterms:W3CDTF">2013-03-04T18:11:28Z</dcterms:created>
  <dcterms:modified xsi:type="dcterms:W3CDTF">2015-01-13T15:38:17Z</dcterms:modified>
</cp:coreProperties>
</file>